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8" r:id="rId3"/>
    <p:sldId id="263" r:id="rId4"/>
    <p:sldId id="262" r:id="rId5"/>
    <p:sldId id="261" r:id="rId6"/>
    <p:sldId id="260" r:id="rId7"/>
    <p:sldId id="266" r:id="rId8"/>
    <p:sldId id="265" r:id="rId9"/>
    <p:sldId id="270" r:id="rId10"/>
    <p:sldId id="278" r:id="rId11"/>
    <p:sldId id="264" r:id="rId12"/>
    <p:sldId id="269" r:id="rId13"/>
    <p:sldId id="268" r:id="rId14"/>
    <p:sldId id="277" r:id="rId15"/>
    <p:sldId id="276" r:id="rId16"/>
    <p:sldId id="272" r:id="rId17"/>
    <p:sldId id="274" r:id="rId18"/>
    <p:sldId id="273" r:id="rId19"/>
    <p:sldId id="279" r:id="rId20"/>
    <p:sldId id="280" r:id="rId21"/>
    <p:sldId id="275" r:id="rId22"/>
    <p:sldId id="267" r:id="rId23"/>
    <p:sldId id="271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615E77-B90A-44EE-BBB5-3B8B2E771A8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75529D-67F9-41E0-B038-7A861B193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yacollectioner.ru/ordena-epohi-petra-i" TargetMode="External"/><Relationship Id="rId3" Type="http://schemas.openxmlformats.org/officeDocument/2006/relationships/hyperlink" Target="http://www.google.com/url?q=http://medalirus.ru/&amp;sa=D&amp;sntz=1&amp;usg=AFQjCNEQGga4d3uLogxfBm9r3_xC35xJNg" TargetMode="External"/><Relationship Id="rId7" Type="http://schemas.openxmlformats.org/officeDocument/2006/relationships/hyperlink" Target="http://www.vbgcity.ru/?q=ru/node/2565" TargetMode="External"/><Relationship Id="rId2" Type="http://schemas.openxmlformats.org/officeDocument/2006/relationships/hyperlink" Target="http://www.google.com/url?q=http://mondvor.narod.ru/index.htm&amp;sa=D&amp;sntz=1&amp;usg=AFQjCNGvRBRuxfzBYIlEsiseF04HQenAv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ward.adm.gov.ru/medal/medal_19.htm" TargetMode="External"/><Relationship Id="rId5" Type="http://schemas.openxmlformats.org/officeDocument/2006/relationships/hyperlink" Target="http://ru.wikipedia.org/wiki" TargetMode="External"/><Relationship Id="rId4" Type="http://schemas.openxmlformats.org/officeDocument/2006/relationships/hyperlink" Target="http://velikvoy.narod.ru/index.htm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C%D0%B5%D0%B4%D0%B0%D0%BB%D1%8C_%C2%AB%D0%97%D0%BE%D0%BB%D0%BE%D1%82%D0%B0%D1%8F_%D0%97%D0%B2%D0%B5%D0%B7%D0%B4%D0%B0%C2%BB_(%D0%A0%D0%BE%D1%81%D1%81%D0%B8%D1%8F)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allereo.ru/pics/4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643182"/>
            <a:ext cx="3432631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57224" y="214290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Муниципальная конференция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«Первый Российский император»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285860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Ордена и медали</a:t>
            </a:r>
          </a:p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эпохи Петра </a:t>
            </a:r>
            <a:r>
              <a:rPr lang="en-US" sz="4400" b="1" dirty="0" smtClean="0">
                <a:solidFill>
                  <a:srgbClr val="FFFF00"/>
                </a:solidFill>
              </a:rPr>
              <a:t>I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571744"/>
            <a:ext cx="49292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Любавина Надежда,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обучающаяся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 класса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Жарковская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СОШ №1»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Титова Елена Юрьевна,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Жарковская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СОШ №1»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5786454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п. Жарковский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2022 г.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aksay-museum.ru/upload/medialibrary/911/911cca99ddf409dbab7a96e895114b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7"/>
            <a:ext cx="8572560" cy="628654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0"/>
            <a:ext cx="82153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200" b="1" dirty="0" smtClean="0">
                <a:solidFill>
                  <a:srgbClr val="FFFF00"/>
                </a:solidFill>
              </a:rPr>
              <a:t>Орден Святой Великомученицы Екатерины </a:t>
            </a:r>
          </a:p>
          <a:p>
            <a:pPr algn="just"/>
            <a:r>
              <a:rPr lang="ru-RU" sz="2200" dirty="0" smtClean="0"/>
              <a:t>( «Освобождение»). Это подарок царя второй супруге, которая разделила с ним тяготы Турецкой войны и способствовала подписанию </a:t>
            </a:r>
            <a:r>
              <a:rPr lang="ru-RU" sz="2200" dirty="0" err="1" smtClean="0"/>
              <a:t>Прутского</a:t>
            </a:r>
            <a:r>
              <a:rPr lang="ru-RU" sz="2200" dirty="0" smtClean="0"/>
              <a:t> мирного договора</a:t>
            </a:r>
            <a:endParaRPr lang="ru-RU" sz="2200" dirty="0"/>
          </a:p>
        </p:txBody>
      </p:sp>
      <p:pic>
        <p:nvPicPr>
          <p:cNvPr id="1028" name="Picture 4" descr="D:\ПЕТР 1\ordena-epohi-petra-i-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938477"/>
            <a:ext cx="8358246" cy="458614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8929718" cy="4975192"/>
          </a:xfrm>
        </p:spPr>
        <p:txBody>
          <a:bodyPr>
            <a:normAutofit fontScale="70000" lnSpcReduction="200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algn="just"/>
            <a:r>
              <a:rPr lang="ru-RU" sz="3100" b="1" dirty="0" smtClean="0">
                <a:solidFill>
                  <a:srgbClr val="FFFF00"/>
                </a:solidFill>
              </a:rPr>
              <a:t>Орден Александра Невского </a:t>
            </a:r>
            <a:r>
              <a:rPr lang="ru-RU" sz="3100" b="1" dirty="0" smtClean="0"/>
              <a:t>-  т</a:t>
            </a:r>
            <a:r>
              <a:rPr lang="ru-RU" sz="3100" dirty="0" smtClean="0"/>
              <a:t>ретий по старшинству орден Российской империи. Пётр Великий видел в нём исключительно военную награду, которая предназначалась участникам масштабного Персидского похода. </a:t>
            </a:r>
          </a:p>
          <a:p>
            <a:endParaRPr lang="ru-RU" dirty="0"/>
          </a:p>
        </p:txBody>
      </p:sp>
      <p:pic>
        <p:nvPicPr>
          <p:cNvPr id="2051" name="Picture 3" descr="D:\ПЕТР 1\ordena-epohi-petra-i-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0"/>
            <a:ext cx="7143800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3100" b="1" dirty="0" smtClean="0">
                <a:solidFill>
                  <a:srgbClr val="FFFF00"/>
                </a:solidFill>
              </a:rPr>
              <a:t/>
            </a:r>
            <a:br>
              <a:rPr lang="ru-RU" sz="3100" b="1" dirty="0" smtClean="0">
                <a:solidFill>
                  <a:srgbClr val="FFFF00"/>
                </a:solidFill>
              </a:rPr>
            </a:br>
            <a:r>
              <a:rPr lang="ru-RU" sz="3100" b="1" dirty="0" smtClean="0">
                <a:solidFill>
                  <a:srgbClr val="FFFF00"/>
                </a:solidFill>
              </a:rPr>
              <a:t>Медаль «На взятие двух шведских кораблей в устье Невы 7 мая 1703г.»,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https://statehistory.ru/img_lib2/2013/06/1370447789_4ba1.jpg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357430"/>
            <a:ext cx="33337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atehistory.ru/img_lib2/2013/06/1370447789_9dd6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357430"/>
            <a:ext cx="3071834" cy="320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3100" b="1" dirty="0" smtClean="0">
                <a:solidFill>
                  <a:srgbClr val="FFFF00"/>
                </a:solidFill>
              </a:rPr>
              <a:t>Медаль «За победу под </a:t>
            </a:r>
            <a:r>
              <a:rPr lang="ru-RU" sz="3100" b="1" dirty="0" err="1" smtClean="0">
                <a:solidFill>
                  <a:srgbClr val="FFFF00"/>
                </a:solidFill>
              </a:rPr>
              <a:t>Калишем</a:t>
            </a:r>
            <a:r>
              <a:rPr lang="ru-RU" sz="3100" b="1" dirty="0" smtClean="0">
                <a:solidFill>
                  <a:srgbClr val="FFFF00"/>
                </a:solidFill>
              </a:rPr>
              <a:t/>
            </a:r>
            <a:br>
              <a:rPr lang="ru-RU" sz="3100" b="1" dirty="0" smtClean="0">
                <a:solidFill>
                  <a:srgbClr val="FFFF00"/>
                </a:solidFill>
              </a:rPr>
            </a:br>
            <a:r>
              <a:rPr lang="ru-RU" sz="3100" b="1" dirty="0" smtClean="0">
                <a:solidFill>
                  <a:srgbClr val="FFFF00"/>
                </a:solidFill>
              </a:rPr>
              <a:t> 18 октября 1706 г.»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4" name="Содержимое 3" descr="C:\Users\1\Desktop\54377a.jpg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054401"/>
            <a:ext cx="8229600" cy="422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Медаль «За победу при Лесной 28 сентября 1708 г.»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https://statehistory.ru/img_lib2/2013/06/1370447789_e6a9.jpg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428868"/>
            <a:ext cx="346710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atehistory.ru/img_lib2/2013/06/1370447790_49a8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428868"/>
            <a:ext cx="342902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blob:https://web.whatsapp.com/1b750933-9cb0-4a33-993a-1000267267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blob:https://web.whatsapp.com/1b750933-9cb0-4a33-993a-1000267267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1\Desktop\af284602-dd42-495f-9688-4ab513a4ee10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5" name="Picture 1" descr="C:\Users\1\Desktop\85aa8e4e-8b1d-42bf-b46e-f3c21fdfab83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7"/>
            <a:ext cx="8715436" cy="6357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C:\Users\1\Desktop\279ddf4f-658f-4699-9100-2e685035f8d1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89"/>
            <a:ext cx="8572560" cy="6322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C:\Users\1\Desktop\95e4b4e7-e532-4868-b5b9-542da4d31985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37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Актуальность: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sz="3100" dirty="0" smtClean="0"/>
              <a:t>Ордена и медали - это живой и образный язык исторических событий. Выбор данной темы обусловлен популяризацией патриотического воспитания молодежи в нашей стране.         Одним из важных направлений изучения истории страны выступает наука об орденах и медалях – фалеристика. В государственных наградах отражается наша история,  судьбы людей, их героические подвиги.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C:\Users\1\Desktop\38750aba-ecaf-46cd-bdbc-ec3172a5cb92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510" y="214290"/>
            <a:ext cx="8599208" cy="6500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9" name="Picture 1" descr="C:\Users\1\Desktop\1b750933-9cb0-4a33-993a-1000267267cc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20132" cy="6411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ЗАКЛЮЧЕНИЕ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82808"/>
            <a:ext cx="8429684" cy="45720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      В своей работе я старалась рассказать об орденах и медалях эпохи Петра 1 и своими руками изготовила книжку-раскладушку по данной теме.</a:t>
            </a:r>
          </a:p>
          <a:p>
            <a:pPr algn="just"/>
            <a:r>
              <a:rPr lang="ru-RU" dirty="0" smtClean="0"/>
              <a:t>      Работа над проектом обогатила мой словарный запас, помогла  узнать много нового, научила  искать необходимую информацию. Я   достигла поставленных целей и справились с решением поставленных задач.</a:t>
            </a:r>
          </a:p>
          <a:p>
            <a:pPr algn="just"/>
            <a:r>
              <a:rPr lang="ru-RU" dirty="0" smtClean="0"/>
              <a:t>       Пусть проходят годы, тысячелетия, но наша историческая память не иссякнет. В наших сердцах навсегда останется светлая память, искренняя гордость за героическое поколение. Люди, ценности, мир - все изменяется со временем, но  в каждом человеке должно жить чувство патриотизма и  гордости за страну.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СПИСОК ЛИТЕРАТУРЫ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3100" dirty="0" smtClean="0"/>
              <a:t>. С.И. Ожегов. Толковый словарь русского языка. Российская академия наук. 4-е изд. – М.: ООО «ИТИ </a:t>
            </a:r>
            <a:r>
              <a:rPr lang="ru-RU" sz="3100" dirty="0" err="1" smtClean="0"/>
              <a:t>Тхнологии</a:t>
            </a:r>
            <a:r>
              <a:rPr lang="ru-RU" sz="3100" dirty="0" smtClean="0"/>
              <a:t>», 2008 г.</a:t>
            </a:r>
          </a:p>
          <a:p>
            <a:pPr>
              <a:buNone/>
            </a:pPr>
            <a:r>
              <a:rPr lang="ru-RU" sz="3100" dirty="0" smtClean="0"/>
              <a:t>2. К.Е. Халин. Ордена и медали России. Изд. «Вече», 2000 г.</a:t>
            </a:r>
          </a:p>
          <a:p>
            <a:pPr>
              <a:buNone/>
            </a:pPr>
            <a:r>
              <a:rPr lang="ru-RU" sz="3100" dirty="0" smtClean="0"/>
              <a:t>3. Н.А. Ионина. 100 великих наград. – М.: «Вече», 2006 г.</a:t>
            </a:r>
          </a:p>
          <a:p>
            <a:pPr>
              <a:buNone/>
            </a:pPr>
            <a:r>
              <a:rPr lang="ru-RU" sz="3100" dirty="0" smtClean="0"/>
              <a:t>4. </a:t>
            </a:r>
            <a:r>
              <a:rPr lang="ru-RU" sz="3100" u="sng" dirty="0" smtClean="0">
                <a:hlinkClick r:id="rId2"/>
              </a:rPr>
              <a:t>http://mondvor.narod.ru/index.htm</a:t>
            </a:r>
            <a:endParaRPr lang="ru-RU" sz="3100" dirty="0" smtClean="0"/>
          </a:p>
          <a:p>
            <a:pPr>
              <a:buNone/>
            </a:pPr>
            <a:r>
              <a:rPr lang="ru-RU" sz="3100" dirty="0" smtClean="0"/>
              <a:t>5. </a:t>
            </a:r>
            <a:r>
              <a:rPr lang="ru-RU" sz="3100" u="sng" dirty="0" smtClean="0">
                <a:hlinkClick r:id="rId3"/>
              </a:rPr>
              <a:t>http://medalirus.ru/</a:t>
            </a:r>
            <a:endParaRPr lang="ru-RU" sz="3100" dirty="0" smtClean="0"/>
          </a:p>
          <a:p>
            <a:pPr lvl="0">
              <a:buNone/>
            </a:pPr>
            <a:r>
              <a:rPr lang="ru-RU" sz="3100" u="sng" dirty="0" smtClean="0">
                <a:hlinkClick r:id="rId4"/>
              </a:rPr>
              <a:t>6 . http://velikvoy.narod.ru/index.htm</a:t>
            </a:r>
            <a:r>
              <a:rPr lang="ru-RU" sz="3100" dirty="0" smtClean="0"/>
              <a:t>.</a:t>
            </a:r>
          </a:p>
          <a:p>
            <a:pPr>
              <a:buNone/>
            </a:pPr>
            <a:r>
              <a:rPr lang="ru-RU" sz="3100" dirty="0" smtClean="0"/>
              <a:t> 7</a:t>
            </a:r>
            <a:r>
              <a:rPr lang="ru-RU" sz="3100" u="sng" dirty="0" smtClean="0">
                <a:hlinkClick r:id="rId5"/>
              </a:rPr>
              <a:t>. http://ru.wikipedia.org/wiki</a:t>
            </a:r>
            <a:r>
              <a:rPr lang="ru-RU" sz="3100" dirty="0" smtClean="0"/>
              <a:t>. </a:t>
            </a:r>
          </a:p>
          <a:p>
            <a:pPr>
              <a:buNone/>
            </a:pPr>
            <a:r>
              <a:rPr lang="ru-RU" sz="3100" dirty="0" smtClean="0"/>
              <a:t> </a:t>
            </a:r>
            <a:r>
              <a:rPr lang="ru-RU" sz="3100" u="sng" dirty="0" smtClean="0">
                <a:hlinkClick r:id="rId6"/>
              </a:rPr>
              <a:t>8. http://award.adm.gov.ru/medal/medal_19.htm</a:t>
            </a:r>
            <a:endParaRPr lang="ru-RU" sz="3100" dirty="0" smtClean="0"/>
          </a:p>
          <a:p>
            <a:pPr>
              <a:buNone/>
            </a:pPr>
            <a:r>
              <a:rPr lang="ru-RU" sz="3100" dirty="0" smtClean="0"/>
              <a:t> </a:t>
            </a:r>
            <a:r>
              <a:rPr lang="ru-RU" sz="3100" u="sng" dirty="0" smtClean="0">
                <a:hlinkClick r:id="rId7"/>
              </a:rPr>
              <a:t>9. http://www.vbgcity.ru/?q=ru/node/2565</a:t>
            </a:r>
            <a:r>
              <a:rPr lang="ru-RU" sz="3100" dirty="0" smtClean="0"/>
              <a:t>.</a:t>
            </a:r>
          </a:p>
          <a:p>
            <a:pPr>
              <a:buNone/>
            </a:pPr>
            <a:r>
              <a:rPr lang="ru-RU" sz="3100" dirty="0" smtClean="0"/>
              <a:t> </a:t>
            </a:r>
            <a:r>
              <a:rPr lang="ru-RU" sz="3100" u="sng" dirty="0" smtClean="0">
                <a:hlinkClick r:id="rId8"/>
              </a:rPr>
              <a:t>10. https://yacollectioner.ru/ordena-epohi-petra-i</a:t>
            </a:r>
            <a:r>
              <a:rPr lang="ru-RU" sz="3100" dirty="0" smtClean="0"/>
              <a:t>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catherineasquithgallery.com/uploads/posts/2021-02/1613449322_25-p-fon-dlya-prezentatsii-pro-petra-1-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catherineasquithgallery.com/uploads/posts/2021-02/1613449322_25-p-fon-dlya-prezentatsii-pro-petra-1-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7" y="1071546"/>
            <a:ext cx="6286543" cy="34163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72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72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86868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Цель: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изучение истории наград эпохи Петра 1.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286808" cy="516894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Задачи:</a:t>
            </a:r>
            <a:endParaRPr lang="ru-RU" dirty="0" smtClean="0">
              <a:solidFill>
                <a:srgbClr val="FFFF00"/>
              </a:solidFill>
            </a:endParaRPr>
          </a:p>
          <a:p>
            <a:pPr lvl="0" algn="just" fontAlgn="base"/>
            <a:r>
              <a:rPr lang="ru-RU" dirty="0" smtClean="0"/>
              <a:t>изучить и исследовать информацию по теме проекта;</a:t>
            </a:r>
          </a:p>
          <a:p>
            <a:pPr lvl="0" algn="just" fontAlgn="base"/>
            <a:r>
              <a:rPr lang="ru-RU" dirty="0" smtClean="0"/>
              <a:t>оформить конспект проекта и презентацию к нему;</a:t>
            </a:r>
          </a:p>
          <a:p>
            <a:pPr lvl="0" algn="just" fontAlgn="base"/>
            <a:r>
              <a:rPr lang="ru-RU" dirty="0" smtClean="0"/>
              <a:t>подготовить выступление для защиты проекта;</a:t>
            </a:r>
          </a:p>
          <a:p>
            <a:pPr lvl="0" algn="just" fontAlgn="base"/>
            <a:r>
              <a:rPr lang="ru-RU" dirty="0" smtClean="0"/>
              <a:t>сформулировать выводы;</a:t>
            </a:r>
          </a:p>
          <a:p>
            <a:pPr lvl="0" algn="just" fontAlgn="base"/>
            <a:r>
              <a:rPr lang="ru-RU" dirty="0" smtClean="0"/>
              <a:t>разработать и создать книжку-раскладушку «Ордена и медали эпохи Пера 1».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Гипотеза: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если исследовать и изучить вопрос истории и вклада наград, то можно прийти к выводу, что они имеют огромное значение для народа. Без мужества и стойкости, без надежды и любви к Родине не было бы великих побед, а, следовательно, и великих наград. Герои событий «уходят»,  а их награды  будут жить вечно.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Предмет исследования:</a:t>
            </a:r>
          </a:p>
          <a:p>
            <a:pPr>
              <a:buNone/>
            </a:pPr>
            <a:r>
              <a:rPr lang="ru-RU" sz="3200" dirty="0" smtClean="0"/>
              <a:t>ордена и медали эпохи Петра 1.</a:t>
            </a:r>
          </a:p>
          <a:p>
            <a:endParaRPr lang="ru-RU" sz="3200" dirty="0" smtClean="0"/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Объект исследования:</a:t>
            </a:r>
          </a:p>
          <a:p>
            <a:pPr>
              <a:buNone/>
            </a:pPr>
            <a:r>
              <a:rPr lang="ru-RU" sz="3200" dirty="0" smtClean="0"/>
              <a:t>эпоха Петра 1.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Медаль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214422"/>
            <a:ext cx="4857784" cy="524038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Слово </a:t>
            </a:r>
            <a:r>
              <a:rPr lang="ru-RU" sz="2400" b="1" dirty="0" smtClean="0"/>
              <a:t>«Медаль</a:t>
            </a:r>
            <a:r>
              <a:rPr lang="ru-RU" sz="2400" dirty="0" smtClean="0"/>
              <a:t>» (франц. </a:t>
            </a:r>
            <a:r>
              <a:rPr lang="ru-RU" sz="2400" dirty="0" err="1" smtClean="0"/>
              <a:t>medale</a:t>
            </a:r>
            <a:r>
              <a:rPr lang="ru-RU" sz="2400" dirty="0" smtClean="0"/>
              <a:t>, от </a:t>
            </a:r>
            <a:r>
              <a:rPr lang="ru-RU" sz="2400" dirty="0" err="1" smtClean="0"/>
              <a:t>итал</a:t>
            </a:r>
            <a:r>
              <a:rPr lang="ru-RU" sz="2400" dirty="0" smtClean="0"/>
              <a:t>. </a:t>
            </a:r>
            <a:r>
              <a:rPr lang="ru-RU" sz="2400" dirty="0" err="1" smtClean="0"/>
              <a:t>medaglia</a:t>
            </a:r>
            <a:r>
              <a:rPr lang="ru-RU" sz="2400" dirty="0" smtClean="0"/>
              <a:t>, от лат. </a:t>
            </a:r>
            <a:r>
              <a:rPr lang="ru-RU" sz="2400" dirty="0" err="1" smtClean="0"/>
              <a:t>metallum</a:t>
            </a:r>
            <a:r>
              <a:rPr lang="ru-RU" sz="2400" dirty="0" smtClean="0"/>
              <a:t> - металл) - обозначает памятный, металлический (иногда мраморный, фарфоровый, стеклянный или пластмассовый) знак с установленным изображением и надписью, выпущенный в честь какого-нибудь выдающегося деятеля или события (памятная медаль ). (</a:t>
            </a:r>
            <a:r>
              <a:rPr lang="ru-RU" sz="2400" i="1" dirty="0" smtClean="0"/>
              <a:t>Большая советская энциклопедия)</a:t>
            </a:r>
            <a:endParaRPr lang="ru-RU" sz="2400" dirty="0"/>
          </a:p>
        </p:txBody>
      </p:sp>
      <p:pic>
        <p:nvPicPr>
          <p:cNvPr id="17410" name="Picture 2" descr="https://a.allegroimg.com/s720/11544c/e40afb93402b80c8c102eb8d9043/Zlota-Gwiazda-Bohatera-ZSRR-replika-oryginal-kopia-kopia-repli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14422"/>
            <a:ext cx="4429124" cy="521497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  Орден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471990" cy="52403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Орден</a:t>
            </a:r>
            <a:r>
              <a:rPr lang="ru-RU" dirty="0" smtClean="0"/>
              <a:t> - (нем. </a:t>
            </a:r>
            <a:r>
              <a:rPr lang="ru-RU" dirty="0" err="1" smtClean="0"/>
              <a:t>Orden</a:t>
            </a:r>
            <a:r>
              <a:rPr lang="ru-RU" dirty="0" smtClean="0"/>
              <a:t>, от лат. </a:t>
            </a:r>
            <a:r>
              <a:rPr lang="ru-RU" dirty="0" err="1" smtClean="0"/>
              <a:t>ordo</a:t>
            </a:r>
            <a:r>
              <a:rPr lang="ru-RU" dirty="0" smtClean="0"/>
              <a:t> - ряд, разряд), знак отличия, почётная государственная награда за особые заслуги. (</a:t>
            </a:r>
            <a:r>
              <a:rPr lang="ru-RU" i="1" dirty="0" smtClean="0"/>
              <a:t>Большая советская энциклопедия).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6386" name="Picture 2" descr="https://i.pinimg.com/originals/63/fd/70/63fd70bfe43d04ddc9b5779564ac54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0" y="1428736"/>
            <a:ext cx="4528847" cy="450054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Различия: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329642" cy="50260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200" dirty="0" smtClean="0"/>
              <a:t>1. Орден -  это более высокая награда, чем медаль.</a:t>
            </a:r>
          </a:p>
          <a:p>
            <a:pPr algn="just">
              <a:buNone/>
            </a:pPr>
            <a:r>
              <a:rPr lang="ru-RU" sz="2200" dirty="0" smtClean="0"/>
              <a:t>2. Медалью награждают за отличия в </a:t>
            </a:r>
            <a:r>
              <a:rPr lang="ru-RU" sz="2200" u="sng" dirty="0" smtClean="0"/>
              <a:t>определенной сфере</a:t>
            </a:r>
            <a:r>
              <a:rPr lang="ru-RU" sz="2200" dirty="0" smtClean="0"/>
              <a:t> деятельности, орденом — за выдающиеся заслуги и достижения перед государством </a:t>
            </a:r>
            <a:r>
              <a:rPr lang="ru-RU" sz="2200" u="sng" dirty="0" smtClean="0"/>
              <a:t>в целом</a:t>
            </a:r>
            <a:r>
              <a:rPr lang="ru-RU" sz="2200" dirty="0" smtClean="0"/>
              <a:t>.</a:t>
            </a:r>
          </a:p>
          <a:p>
            <a:pPr algn="just">
              <a:buNone/>
            </a:pPr>
            <a:r>
              <a:rPr lang="ru-RU" sz="2200" dirty="0" smtClean="0"/>
              <a:t>3. Медаль внешне </a:t>
            </a:r>
            <a:r>
              <a:rPr lang="ru-RU" sz="2200" u="sng" dirty="0" smtClean="0"/>
              <a:t>напоминает юбилейную монету.</a:t>
            </a:r>
            <a:r>
              <a:rPr lang="ru-RU" sz="2200" dirty="0" smtClean="0"/>
              <a:t> </a:t>
            </a:r>
          </a:p>
          <a:p>
            <a:pPr algn="just">
              <a:buNone/>
            </a:pPr>
            <a:r>
              <a:rPr lang="ru-RU" sz="2200" dirty="0" smtClean="0"/>
              <a:t>4. У ордена </a:t>
            </a:r>
            <a:r>
              <a:rPr lang="ru-RU" sz="2200" u="sng" dirty="0" smtClean="0"/>
              <a:t>более сложный дизайн.</a:t>
            </a:r>
            <a:endParaRPr lang="ru-RU" sz="2200" dirty="0" smtClean="0"/>
          </a:p>
          <a:p>
            <a:pPr algn="just">
              <a:buNone/>
            </a:pPr>
            <a:r>
              <a:rPr lang="ru-RU" sz="2200" dirty="0" smtClean="0"/>
              <a:t>5. У ордена существует до 4-х  степеней награды.</a:t>
            </a:r>
          </a:p>
          <a:p>
            <a:pPr algn="just">
              <a:buNone/>
            </a:pPr>
            <a:r>
              <a:rPr lang="ru-RU" sz="2200" dirty="0" smtClean="0"/>
              <a:t>6. Орден не присуждается посмертно. Награду изымают при порочащих честь преступлениях. С медалями такого не происходит.</a:t>
            </a:r>
          </a:p>
          <a:p>
            <a:pPr algn="just">
              <a:buNone/>
            </a:pPr>
            <a:r>
              <a:rPr lang="ru-RU" sz="2200" dirty="0" smtClean="0"/>
              <a:t>7.  В некоторых случаях, медаль может быть престижнее ордена. ( </a:t>
            </a:r>
            <a:r>
              <a:rPr lang="ru-RU" sz="2200" u="sng" dirty="0" smtClean="0">
                <a:hlinkClick r:id="rId2"/>
              </a:rPr>
              <a:t>«Золотая Звезда»</a:t>
            </a:r>
            <a:r>
              <a:rPr lang="ru-RU" sz="2200" u="sng" dirty="0" smtClean="0"/>
              <a:t>)</a:t>
            </a:r>
            <a:endParaRPr lang="ru-RU" sz="2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8686800" cy="4572000"/>
          </a:xfrm>
        </p:spPr>
        <p:txBody>
          <a:bodyPr>
            <a:normAutofit fontScale="47500" lnSpcReduction="20000"/>
          </a:bodyPr>
          <a:lstStyle/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pPr algn="just"/>
            <a:endParaRPr lang="ru-RU" sz="4400" b="1" u="sng" dirty="0" smtClean="0"/>
          </a:p>
          <a:p>
            <a:pPr algn="just"/>
            <a:r>
              <a:rPr lang="ru-RU" sz="4400" b="1" u="sng" dirty="0" smtClean="0">
                <a:solidFill>
                  <a:srgbClr val="FFFF00"/>
                </a:solidFill>
              </a:rPr>
              <a:t>Орден Святого апостола Андрея Первозванного</a:t>
            </a:r>
            <a:r>
              <a:rPr lang="ru-RU" sz="4400" dirty="0" smtClean="0">
                <a:solidFill>
                  <a:srgbClr val="FFFF00"/>
                </a:solidFill>
              </a:rPr>
              <a:t> </a:t>
            </a:r>
            <a:r>
              <a:rPr lang="ru-RU" sz="4400" dirty="0" smtClean="0"/>
              <a:t> – первая и высшая награда Российской империи, основанная Петром I. Действует в настоящее время, сохраняя статус по старшинству.</a:t>
            </a:r>
            <a:endParaRPr lang="ru-RU" sz="4400" dirty="0"/>
          </a:p>
        </p:txBody>
      </p:sp>
      <p:pic>
        <p:nvPicPr>
          <p:cNvPr id="10242" name="Picture 2" descr="https://dic.academic.ru/pictures/wiki/files/79/Order_St_Andrew_diamo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072494" cy="450961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189</TotalTime>
  <Words>485</Words>
  <Application>Microsoft Office PowerPoint</Application>
  <PresentationFormat>Экран (4:3)</PresentationFormat>
  <Paragraphs>104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Яркая</vt:lpstr>
      <vt:lpstr>Слайд 1</vt:lpstr>
      <vt:lpstr>Актуальность:</vt:lpstr>
      <vt:lpstr>Цель:  изучение истории наград эпохи Петра 1.</vt:lpstr>
      <vt:lpstr>Гипотеза:</vt:lpstr>
      <vt:lpstr>Слайд 5</vt:lpstr>
      <vt:lpstr> Медаль</vt:lpstr>
      <vt:lpstr>   Орден</vt:lpstr>
      <vt:lpstr>Различия:</vt:lpstr>
      <vt:lpstr>Слайд 9</vt:lpstr>
      <vt:lpstr>Слайд 10</vt:lpstr>
      <vt:lpstr>Слайд 11</vt:lpstr>
      <vt:lpstr>Слайд 12</vt:lpstr>
      <vt:lpstr> Медаль «На взятие двух шведских кораблей в устье Невы 7 мая 1703г.»,  </vt:lpstr>
      <vt:lpstr> Медаль «За победу под Калишем  18 октября 1706 г.» </vt:lpstr>
      <vt:lpstr>Медаль «За победу при Лесной 28 сентября 1708 г.»</vt:lpstr>
      <vt:lpstr>Слайд 16</vt:lpstr>
      <vt:lpstr>Слайд 17</vt:lpstr>
      <vt:lpstr>Слайд 18</vt:lpstr>
      <vt:lpstr>Слайд 19</vt:lpstr>
      <vt:lpstr>Слайд 20</vt:lpstr>
      <vt:lpstr>Слайд 21</vt:lpstr>
      <vt:lpstr> ЗАКЛЮЧЕНИЕ </vt:lpstr>
      <vt:lpstr>СПИСОК ЛИТЕРАТУРЫ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29</cp:revision>
  <dcterms:created xsi:type="dcterms:W3CDTF">2022-04-24T16:30:48Z</dcterms:created>
  <dcterms:modified xsi:type="dcterms:W3CDTF">2022-09-25T19:35:47Z</dcterms:modified>
</cp:coreProperties>
</file>