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310" r:id="rId3"/>
    <p:sldId id="311" r:id="rId4"/>
    <p:sldId id="320" r:id="rId5"/>
    <p:sldId id="321" r:id="rId6"/>
    <p:sldId id="322" r:id="rId7"/>
    <p:sldId id="323" r:id="rId8"/>
    <p:sldId id="270" r:id="rId9"/>
    <p:sldId id="324" r:id="rId10"/>
    <p:sldId id="325" r:id="rId11"/>
    <p:sldId id="263" r:id="rId12"/>
    <p:sldId id="326" r:id="rId13"/>
    <p:sldId id="327" r:id="rId14"/>
    <p:sldId id="328" r:id="rId15"/>
    <p:sldId id="329" r:id="rId16"/>
    <p:sldId id="330" r:id="rId17"/>
    <p:sldId id="331" r:id="rId18"/>
    <p:sldId id="332" r:id="rId19"/>
    <p:sldId id="333" r:id="rId20"/>
    <p:sldId id="334" r:id="rId21"/>
    <p:sldId id="335" r:id="rId22"/>
    <p:sldId id="336" r:id="rId23"/>
    <p:sldId id="337" r:id="rId24"/>
    <p:sldId id="338" r:id="rId25"/>
    <p:sldId id="339" r:id="rId26"/>
    <p:sldId id="341" r:id="rId27"/>
    <p:sldId id="342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CE2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19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603" y="1676097"/>
            <a:ext cx="8220842" cy="5040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 rot="20948127">
            <a:off x="458796" y="304905"/>
            <a:ext cx="830807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5400" b="1" dirty="0">
                <a:ln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Comic Sans MS" panose="030F0702030302020204" pitchFamily="66" charset="0"/>
                <a:cs typeface="Aharoni" pitchFamily="2" charset="-79"/>
              </a:rPr>
              <a:t>Вся семья вместе, так и душа на </a:t>
            </a:r>
            <a:r>
              <a:rPr lang="ru-RU" sz="5400" b="1" dirty="0" smtClean="0">
                <a:ln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Comic Sans MS" panose="030F0702030302020204" pitchFamily="66" charset="0"/>
                <a:cs typeface="Aharoni" pitchFamily="2" charset="-79"/>
              </a:rPr>
              <a:t>месте-2 урок</a:t>
            </a:r>
            <a:endParaRPr lang="ru-RU" sz="5400" b="1" cap="none" spc="0" dirty="0">
              <a:ln>
                <a:solidFill>
                  <a:srgbClr val="7030A0"/>
                </a:solidFill>
                <a:prstDash val="solid"/>
              </a:ln>
              <a:solidFill>
                <a:srgbClr val="7030A0"/>
              </a:solidFill>
              <a:effectLst>
                <a:glow rad="101600">
                  <a:schemeClr val="bg1">
                    <a:alpha val="60000"/>
                  </a:schemeClr>
                </a:glow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Comic Sans MS" panose="030F0702030302020204" pitchFamily="66" charset="0"/>
              <a:cs typeface="Aharoni" pitchFamily="2" charset="-79"/>
            </a:endParaRPr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4114800" y="5075901"/>
            <a:ext cx="5067044" cy="223224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ru-RU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Comic Sans MS" pitchFamily="66" charset="0"/>
              </a:rPr>
              <a:t>Родной русский язык</a:t>
            </a:r>
            <a:endParaRPr lang="ru-RU" dirty="0" smtClean="0">
              <a:ln>
                <a:solidFill>
                  <a:srgbClr val="7030A0"/>
                </a:solidFill>
              </a:ln>
              <a:solidFill>
                <a:srgbClr val="7030A0"/>
              </a:solidFill>
              <a:effectLst>
                <a:glow rad="228600">
                  <a:schemeClr val="bg1">
                    <a:alpha val="40000"/>
                  </a:schemeClr>
                </a:glow>
              </a:effectLst>
              <a:latin typeface="Comic Sans MS" pitchFamily="66" charset="0"/>
            </a:endParaRPr>
          </a:p>
          <a:p>
            <a:pPr marL="0" indent="0" algn="ctr">
              <a:buFont typeface="Arial" pitchFamily="34" charset="0"/>
              <a:buNone/>
            </a:pPr>
            <a:r>
              <a:rPr lang="ru-RU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Comic Sans MS" pitchFamily="66" charset="0"/>
              </a:rPr>
              <a:t>4 </a:t>
            </a:r>
            <a:r>
              <a:rPr lang="ru-RU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Comic Sans MS" pitchFamily="66" charset="0"/>
              </a:rPr>
              <a:t>класс</a:t>
            </a:r>
          </a:p>
          <a:p>
            <a:pPr marL="0" indent="0" algn="ctr">
              <a:buFont typeface="Arial" pitchFamily="34" charset="0"/>
              <a:buNone/>
            </a:pPr>
            <a:r>
              <a:rPr lang="ru-RU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Comic Sans MS" pitchFamily="66" charset="0"/>
              </a:rPr>
              <a:t>Выполнила Дьяченко И.И.</a:t>
            </a:r>
            <a:endParaRPr lang="ru-RU" dirty="0">
              <a:ln>
                <a:solidFill>
                  <a:srgbClr val="7030A0"/>
                </a:solidFill>
              </a:ln>
              <a:solidFill>
                <a:srgbClr val="7030A0"/>
              </a:solidFill>
              <a:effectLst>
                <a:glow rad="228600">
                  <a:schemeClr val="bg1">
                    <a:alpha val="40000"/>
                  </a:schemeClr>
                </a:glo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3264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1856" y="-13952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Объект 2"/>
          <p:cNvSpPr>
            <a:spLocks noGrp="1"/>
          </p:cNvSpPr>
          <p:nvPr>
            <p:ph idx="1"/>
          </p:nvPr>
        </p:nvSpPr>
        <p:spPr>
          <a:xfrm>
            <a:off x="619900" y="1323439"/>
            <a:ext cx="8013576" cy="4537809"/>
          </a:xfrm>
        </p:spPr>
        <p:txBody>
          <a:bodyPr/>
          <a:lstStyle/>
          <a:p>
            <a:pPr marL="0" indent="0" algn="ctr">
              <a:buNone/>
            </a:pPr>
            <a:r>
              <a:rPr lang="ru-RU" sz="4000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Comic Sans MS" pitchFamily="66" charset="0"/>
              </a:rPr>
              <a:t>Мачеха </a:t>
            </a:r>
          </a:p>
          <a:p>
            <a:pPr marL="0" indent="0" algn="ctr">
              <a:buNone/>
            </a:pPr>
            <a:r>
              <a:rPr lang="ru-RU" sz="4000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Comic Sans MS" pitchFamily="66" charset="0"/>
              </a:rPr>
              <a:t>Отчим </a:t>
            </a:r>
          </a:p>
          <a:p>
            <a:pPr marL="0" indent="0" algn="ctr">
              <a:buNone/>
            </a:pPr>
            <a:endParaRPr lang="ru-RU" dirty="0">
              <a:ln>
                <a:solidFill>
                  <a:srgbClr val="7030A0"/>
                </a:solidFill>
              </a:ln>
              <a:solidFill>
                <a:srgbClr val="7030A0"/>
              </a:solidFill>
              <a:effectLst>
                <a:glow rad="228600">
                  <a:schemeClr val="bg1">
                    <a:alpha val="40000"/>
                  </a:schemeClr>
                </a:glow>
              </a:effectLst>
              <a:latin typeface="Comic Sans MS" pitchFamily="66" charset="0"/>
            </a:endParaRPr>
          </a:p>
        </p:txBody>
      </p:sp>
      <p:sp>
        <p:nvSpPr>
          <p:cNvPr id="9" name="Заголовок 5"/>
          <p:cNvSpPr>
            <a:spLocks noGrp="1"/>
          </p:cNvSpPr>
          <p:nvPr>
            <p:ph type="title"/>
          </p:nvPr>
        </p:nvSpPr>
        <p:spPr>
          <a:xfrm>
            <a:off x="132988" y="492442"/>
            <a:ext cx="898740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ru-RU" sz="2000" b="1" i="1" dirty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bg1">
                      <a:lumMod val="95000"/>
                      <a:alpha val="40000"/>
                    </a:schemeClr>
                  </a:glow>
                </a:effectLst>
                <a:latin typeface="Comic Sans MS" panose="030F0702030302020204" pitchFamily="66" charset="0"/>
              </a:rPr>
              <a:t>	</a:t>
            </a:r>
            <a:r>
              <a:rPr lang="ru-RU" sz="3200" b="1" i="1" dirty="0" smtClean="0">
                <a:ln>
                  <a:solidFill>
                    <a:srgbClr val="7030A0"/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glow rad="228600">
                    <a:schemeClr val="bg1">
                      <a:lumMod val="95000"/>
                      <a:alpha val="40000"/>
                    </a:schemeClr>
                  </a:glow>
                </a:effectLst>
                <a:latin typeface="Comic Sans MS" panose="030F0702030302020204" pitchFamily="66" charset="0"/>
              </a:rPr>
              <a:t>Объясни значение слов </a:t>
            </a:r>
            <a:endParaRPr lang="ru-RU" sz="3200" b="1" i="1" cap="none" spc="0" dirty="0">
              <a:ln>
                <a:solidFill>
                  <a:srgbClr val="7030A0"/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glow rad="228600">
                  <a:schemeClr val="bg1">
                    <a:lumMod val="95000"/>
                    <a:alpha val="40000"/>
                  </a:schemeClr>
                </a:glow>
              </a:effectLst>
              <a:latin typeface="Comic Sans MS" panose="030F0702030302020204" pitchFamily="66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4600" y="4114800"/>
            <a:ext cx="3444242" cy="259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8122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Объект 2"/>
          <p:cNvSpPr>
            <a:spLocks noGrp="1"/>
          </p:cNvSpPr>
          <p:nvPr>
            <p:ph idx="1"/>
          </p:nvPr>
        </p:nvSpPr>
        <p:spPr>
          <a:xfrm>
            <a:off x="0" y="1371600"/>
            <a:ext cx="9144000" cy="530438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Comic Sans MS" pitchFamily="66" charset="0"/>
              </a:rPr>
              <a:t>Жена отца по отношению к детям от прежнего его брака.</a:t>
            </a:r>
            <a:endParaRPr lang="ru-RU" dirty="0">
              <a:ln>
                <a:solidFill>
                  <a:srgbClr val="7030A0"/>
                </a:solidFill>
              </a:ln>
              <a:solidFill>
                <a:srgbClr val="7030A0"/>
              </a:solidFill>
              <a:effectLst>
                <a:glow rad="228600">
                  <a:schemeClr val="bg1">
                    <a:alpha val="40000"/>
                  </a:schemeClr>
                </a:glow>
              </a:effectLst>
              <a:latin typeface="Comic Sans MS" pitchFamily="66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Comic Sans MS" pitchFamily="66" charset="0"/>
              </a:rPr>
              <a:t>Мачеха 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2744870"/>
            <a:ext cx="2144210" cy="2664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81600" y="2057400"/>
            <a:ext cx="3320000" cy="45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0845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Объект 2"/>
          <p:cNvSpPr>
            <a:spLocks noGrp="1"/>
          </p:cNvSpPr>
          <p:nvPr>
            <p:ph idx="1"/>
          </p:nvPr>
        </p:nvSpPr>
        <p:spPr>
          <a:xfrm>
            <a:off x="0" y="1371600"/>
            <a:ext cx="9144000" cy="530438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Comic Sans MS" pitchFamily="66" charset="0"/>
              </a:rPr>
              <a:t>Муж матери по отношению к ее детям от прежнего брака.</a:t>
            </a:r>
            <a:endParaRPr lang="ru-RU" dirty="0">
              <a:ln>
                <a:solidFill>
                  <a:srgbClr val="7030A0"/>
                </a:solidFill>
              </a:ln>
              <a:solidFill>
                <a:srgbClr val="7030A0"/>
              </a:solidFill>
              <a:effectLst>
                <a:glow rad="228600">
                  <a:schemeClr val="bg1">
                    <a:alpha val="40000"/>
                  </a:schemeClr>
                </a:glow>
              </a:effectLst>
              <a:latin typeface="Comic Sans MS" pitchFamily="66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Comic Sans MS" pitchFamily="66" charset="0"/>
              </a:rPr>
              <a:t>Отчим  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2744870"/>
            <a:ext cx="2144210" cy="2664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20123" y="2799918"/>
            <a:ext cx="6016000" cy="338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417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920081" y="1371600"/>
            <a:ext cx="5303838" cy="530383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Comic Sans MS" pitchFamily="66" charset="0"/>
              </a:rPr>
              <a:t>В каких сказках встречали эти слова?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85196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Comic Sans MS" pitchFamily="66" charset="0"/>
              </a:rPr>
              <a:t>В каких сказках встречали эти слова?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48922" y="1600200"/>
            <a:ext cx="8046156" cy="4525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7472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Comic Sans MS" pitchFamily="66" charset="0"/>
              </a:rPr>
              <a:t>В каких сказках встречали эти слова?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640922" y="1600200"/>
            <a:ext cx="3862155" cy="4525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666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1856" y="-13952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Объект 2"/>
          <p:cNvSpPr>
            <a:spLocks noGrp="1"/>
          </p:cNvSpPr>
          <p:nvPr>
            <p:ph idx="1"/>
          </p:nvPr>
        </p:nvSpPr>
        <p:spPr>
          <a:xfrm>
            <a:off x="619900" y="1323439"/>
            <a:ext cx="8013576" cy="4537809"/>
          </a:xfrm>
        </p:spPr>
        <p:txBody>
          <a:bodyPr/>
          <a:lstStyle/>
          <a:p>
            <a:pPr marL="0" indent="0" algn="ctr">
              <a:buNone/>
            </a:pPr>
            <a:r>
              <a:rPr lang="ru-RU" sz="4000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Comic Sans MS" pitchFamily="66" charset="0"/>
              </a:rPr>
              <a:t>Пасынок</a:t>
            </a:r>
          </a:p>
          <a:p>
            <a:pPr marL="0" indent="0" algn="ctr">
              <a:buNone/>
            </a:pPr>
            <a:r>
              <a:rPr lang="ru-RU" sz="4000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Comic Sans MS" pitchFamily="66" charset="0"/>
              </a:rPr>
              <a:t>Падчерица </a:t>
            </a:r>
          </a:p>
          <a:p>
            <a:pPr marL="0" indent="0" algn="ctr">
              <a:buNone/>
            </a:pPr>
            <a:endParaRPr lang="ru-RU" dirty="0">
              <a:ln>
                <a:solidFill>
                  <a:srgbClr val="7030A0"/>
                </a:solidFill>
              </a:ln>
              <a:solidFill>
                <a:srgbClr val="7030A0"/>
              </a:solidFill>
              <a:effectLst>
                <a:glow rad="228600">
                  <a:schemeClr val="bg1">
                    <a:alpha val="40000"/>
                  </a:schemeClr>
                </a:glow>
              </a:effectLst>
              <a:latin typeface="Comic Sans MS" pitchFamily="66" charset="0"/>
            </a:endParaRPr>
          </a:p>
        </p:txBody>
      </p:sp>
      <p:sp>
        <p:nvSpPr>
          <p:cNvPr id="9" name="Заголовок 5"/>
          <p:cNvSpPr>
            <a:spLocks noGrp="1"/>
          </p:cNvSpPr>
          <p:nvPr>
            <p:ph type="title"/>
          </p:nvPr>
        </p:nvSpPr>
        <p:spPr>
          <a:xfrm>
            <a:off x="132988" y="492442"/>
            <a:ext cx="898740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ru-RU" sz="2000" b="1" i="1" dirty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bg1">
                      <a:lumMod val="95000"/>
                      <a:alpha val="40000"/>
                    </a:schemeClr>
                  </a:glow>
                </a:effectLst>
                <a:latin typeface="Comic Sans MS" panose="030F0702030302020204" pitchFamily="66" charset="0"/>
              </a:rPr>
              <a:t>	</a:t>
            </a:r>
            <a:r>
              <a:rPr lang="ru-RU" sz="3200" b="1" i="1" dirty="0" smtClean="0">
                <a:ln>
                  <a:solidFill>
                    <a:srgbClr val="7030A0"/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glow rad="228600">
                    <a:schemeClr val="bg1">
                      <a:lumMod val="95000"/>
                      <a:alpha val="40000"/>
                    </a:schemeClr>
                  </a:glow>
                </a:effectLst>
                <a:latin typeface="Comic Sans MS" panose="030F0702030302020204" pitchFamily="66" charset="0"/>
              </a:rPr>
              <a:t>Объясни значение слов </a:t>
            </a:r>
            <a:endParaRPr lang="ru-RU" sz="3200" b="1" i="1" cap="none" spc="0" dirty="0">
              <a:ln>
                <a:solidFill>
                  <a:srgbClr val="7030A0"/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glow rad="228600">
                  <a:schemeClr val="bg1">
                    <a:lumMod val="95000"/>
                    <a:alpha val="40000"/>
                  </a:schemeClr>
                </a:glow>
              </a:effectLst>
              <a:latin typeface="Comic Sans MS" panose="030F0702030302020204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2488" y="2986270"/>
            <a:ext cx="3488400" cy="410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3496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Объект 2"/>
          <p:cNvSpPr>
            <a:spLocks noGrp="1"/>
          </p:cNvSpPr>
          <p:nvPr>
            <p:ph idx="1"/>
          </p:nvPr>
        </p:nvSpPr>
        <p:spPr>
          <a:xfrm>
            <a:off x="0" y="1371600"/>
            <a:ext cx="9144000" cy="530438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Comic Sans MS" pitchFamily="66" charset="0"/>
              </a:rPr>
              <a:t>Неродной сын для одного из супругов, родившийся от предшествующего брака второго супруга</a:t>
            </a:r>
            <a:endParaRPr lang="ru-RU" dirty="0">
              <a:ln>
                <a:solidFill>
                  <a:srgbClr val="7030A0"/>
                </a:solidFill>
              </a:ln>
              <a:solidFill>
                <a:srgbClr val="7030A0"/>
              </a:solidFill>
              <a:effectLst>
                <a:glow rad="228600">
                  <a:schemeClr val="bg1">
                    <a:alpha val="40000"/>
                  </a:schemeClr>
                </a:glow>
              </a:effectLst>
              <a:latin typeface="Comic Sans MS" pitchFamily="66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Comic Sans MS" pitchFamily="66" charset="0"/>
              </a:rPr>
              <a:t>Пасынок 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1836" y="3198911"/>
            <a:ext cx="2144210" cy="2664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86200" y="2799918"/>
            <a:ext cx="4962147" cy="36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3639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Объект 2"/>
          <p:cNvSpPr>
            <a:spLocks noGrp="1"/>
          </p:cNvSpPr>
          <p:nvPr>
            <p:ph idx="1"/>
          </p:nvPr>
        </p:nvSpPr>
        <p:spPr>
          <a:xfrm>
            <a:off x="0" y="1371600"/>
            <a:ext cx="9144000" cy="530438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err="1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Comic Sans MS" pitchFamily="66" charset="0"/>
              </a:rPr>
              <a:t>Па́дчерица</a:t>
            </a:r>
            <a:r>
              <a:rPr lang="ru-RU" dirty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Comic Sans MS" pitchFamily="66" charset="0"/>
              </a:rPr>
              <a:t> — неродная дочь для одного из супругов, родившаяся от предшествующего брака второго супруга</a:t>
            </a:r>
            <a:endParaRPr lang="ru-RU" dirty="0">
              <a:ln>
                <a:solidFill>
                  <a:srgbClr val="7030A0"/>
                </a:solidFill>
              </a:ln>
              <a:solidFill>
                <a:srgbClr val="7030A0"/>
              </a:solidFill>
              <a:effectLst>
                <a:glow rad="228600">
                  <a:schemeClr val="bg1">
                    <a:alpha val="40000"/>
                  </a:schemeClr>
                </a:glow>
              </a:effectLst>
              <a:latin typeface="Comic Sans MS" pitchFamily="66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Comic Sans MS" pitchFamily="66" charset="0"/>
              </a:rPr>
              <a:t>Падчерица 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1836" y="3198911"/>
            <a:ext cx="2144210" cy="2664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59119" y="2786063"/>
            <a:ext cx="5461808" cy="363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9798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Объект 2"/>
          <p:cNvSpPr>
            <a:spLocks noGrp="1"/>
          </p:cNvSpPr>
          <p:nvPr>
            <p:ph idx="1"/>
          </p:nvPr>
        </p:nvSpPr>
        <p:spPr>
          <a:xfrm>
            <a:off x="0" y="1371600"/>
            <a:ext cx="9144000" cy="530438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Comic Sans MS" pitchFamily="66" charset="0"/>
              </a:rPr>
              <a:t>Падчерица</a:t>
            </a:r>
          </a:p>
          <a:p>
            <a:pPr marL="0" indent="0">
              <a:buNone/>
            </a:pPr>
            <a:r>
              <a:rPr lang="ru-RU" dirty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Comic Sans MS" pitchFamily="66" charset="0"/>
              </a:rPr>
              <a:t>па	приставка</a:t>
            </a:r>
          </a:p>
          <a:p>
            <a:pPr marL="0" indent="0">
              <a:buNone/>
            </a:pPr>
            <a:r>
              <a:rPr lang="ru-RU" dirty="0" err="1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Comic Sans MS" pitchFamily="66" charset="0"/>
              </a:rPr>
              <a:t>дч</a:t>
            </a:r>
            <a:r>
              <a:rPr lang="ru-RU" dirty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Comic Sans MS" pitchFamily="66" charset="0"/>
              </a:rPr>
              <a:t>	корень</a:t>
            </a:r>
          </a:p>
          <a:p>
            <a:pPr marL="0" indent="0">
              <a:buNone/>
            </a:pPr>
            <a:r>
              <a:rPr lang="ru-RU" dirty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Comic Sans MS" pitchFamily="66" charset="0"/>
              </a:rPr>
              <a:t>ер	суффикс</a:t>
            </a:r>
          </a:p>
          <a:p>
            <a:pPr marL="0" indent="0">
              <a:buNone/>
            </a:pPr>
            <a:r>
              <a:rPr lang="ru-RU" dirty="0" err="1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Comic Sans MS" pitchFamily="66" charset="0"/>
              </a:rPr>
              <a:t>иц</a:t>
            </a:r>
            <a:r>
              <a:rPr lang="ru-RU" dirty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Comic Sans MS" pitchFamily="66" charset="0"/>
              </a:rPr>
              <a:t>	суффикс</a:t>
            </a:r>
          </a:p>
          <a:p>
            <a:pPr marL="0" indent="0">
              <a:buNone/>
            </a:pPr>
            <a:r>
              <a:rPr lang="ru-RU" dirty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Comic Sans MS" pitchFamily="66" charset="0"/>
              </a:rPr>
              <a:t>а	окончание</a:t>
            </a:r>
            <a:endParaRPr lang="ru-RU" dirty="0" smtClean="0">
              <a:ln>
                <a:solidFill>
                  <a:srgbClr val="7030A0"/>
                </a:solidFill>
              </a:ln>
              <a:solidFill>
                <a:srgbClr val="7030A0"/>
              </a:solidFill>
              <a:effectLst>
                <a:glow rad="228600">
                  <a:schemeClr val="bg1">
                    <a:alpha val="40000"/>
                  </a:schemeClr>
                </a:glow>
              </a:effectLst>
              <a:latin typeface="Comic Sans MS" pitchFamily="66" charset="0"/>
            </a:endParaRPr>
          </a:p>
          <a:p>
            <a:pPr marL="0" indent="0">
              <a:buNone/>
            </a:pPr>
            <a:r>
              <a:rPr lang="ru-RU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Comic Sans MS" pitchFamily="66" charset="0"/>
              </a:rPr>
              <a:t> </a:t>
            </a:r>
            <a:endParaRPr lang="ru-RU" dirty="0">
              <a:ln>
                <a:solidFill>
                  <a:srgbClr val="7030A0"/>
                </a:solidFill>
              </a:ln>
              <a:solidFill>
                <a:srgbClr val="7030A0"/>
              </a:solidFill>
              <a:effectLst>
                <a:glow rad="228600">
                  <a:schemeClr val="bg1">
                    <a:alpha val="40000"/>
                  </a:schemeClr>
                </a:glow>
              </a:effectLst>
              <a:latin typeface="Comic Sans MS" pitchFamily="66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Comic Sans MS" pitchFamily="66" charset="0"/>
              </a:rPr>
              <a:t>Разбери слово по составу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2400" y="2209800"/>
            <a:ext cx="4377000" cy="32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4730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536" y="-28903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Объект 2"/>
          <p:cNvSpPr>
            <a:spLocks noGrp="1"/>
          </p:cNvSpPr>
          <p:nvPr>
            <p:ph idx="1"/>
          </p:nvPr>
        </p:nvSpPr>
        <p:spPr>
          <a:xfrm>
            <a:off x="151529" y="762000"/>
            <a:ext cx="8763871" cy="324195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600" dirty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Comic Sans MS" pitchFamily="66" charset="0"/>
              </a:rPr>
              <a:t>Одной из самых любимых сказок нашего, русского народа, можно назвать краткую, но изобилующую сюжетными элементами «Сказку о сестрице Аленушке и братце Иванушке». Так, в сборнике собирателя русского фольклора, А. Н. Афанасьева, записано целых четыре различных варианта сказки </a:t>
            </a:r>
            <a:endParaRPr lang="ru-RU" sz="3600" dirty="0">
              <a:ln>
                <a:solidFill>
                  <a:srgbClr val="7030A0"/>
                </a:solidFill>
              </a:ln>
              <a:solidFill>
                <a:srgbClr val="7030A0"/>
              </a:solidFill>
              <a:effectLst>
                <a:glow rad="228600">
                  <a:schemeClr val="bg1">
                    <a:alpha val="40000"/>
                  </a:schemeClr>
                </a:glow>
              </a:effectLst>
              <a:latin typeface="Comic Sans MS" pitchFamily="66" charset="0"/>
            </a:endParaRPr>
          </a:p>
        </p:txBody>
      </p:sp>
      <p:sp>
        <p:nvSpPr>
          <p:cNvPr id="9" name="Заголовок 5"/>
          <p:cNvSpPr>
            <a:spLocks noGrp="1"/>
          </p:cNvSpPr>
          <p:nvPr>
            <p:ph type="title"/>
          </p:nvPr>
        </p:nvSpPr>
        <p:spPr>
          <a:xfrm>
            <a:off x="151529" y="-35656"/>
            <a:ext cx="8763871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l"/>
            <a:r>
              <a:rPr lang="ru-RU" sz="1800" b="1" i="1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bg1">
                      <a:lumMod val="95000"/>
                      <a:alpha val="40000"/>
                    </a:schemeClr>
                  </a:glow>
                </a:effectLst>
                <a:latin typeface="Comic Sans MS" panose="030F0702030302020204" pitchFamily="66" charset="0"/>
              </a:rPr>
              <a:t>	</a:t>
            </a:r>
            <a:r>
              <a:rPr lang="ru-RU" sz="2800" b="1" i="1" dirty="0">
                <a:ln>
                  <a:solidFill>
                    <a:srgbClr val="7030A0"/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glow rad="228600">
                    <a:schemeClr val="bg1">
                      <a:lumMod val="95000"/>
                      <a:alpha val="40000"/>
                    </a:schemeClr>
                  </a:glow>
                </a:effectLst>
                <a:latin typeface="Comic Sans MS" panose="030F0702030302020204" pitchFamily="66" charset="0"/>
              </a:rPr>
              <a:t>П</a:t>
            </a:r>
            <a:r>
              <a:rPr lang="ru-RU" sz="2800" b="1" i="1" dirty="0" smtClean="0">
                <a:ln>
                  <a:solidFill>
                    <a:srgbClr val="7030A0"/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glow rad="228600">
                    <a:schemeClr val="bg1">
                      <a:lumMod val="95000"/>
                      <a:alpha val="40000"/>
                    </a:schemeClr>
                  </a:glow>
                </a:effectLst>
                <a:latin typeface="Comic Sans MS" panose="030F0702030302020204" pitchFamily="66" charset="0"/>
              </a:rPr>
              <a:t>рочитайте. Почему так называют героев сказки?</a:t>
            </a:r>
            <a:endParaRPr lang="ru-RU" sz="2800" b="1" i="1" cap="none" spc="0" dirty="0">
              <a:ln>
                <a:solidFill>
                  <a:srgbClr val="7030A0"/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glow rad="228600">
                  <a:schemeClr val="bg1">
                    <a:lumMod val="95000"/>
                    <a:alpha val="40000"/>
                  </a:schemeClr>
                </a:glow>
              </a:effectLst>
              <a:latin typeface="Comic Sans MS" panose="030F0702030302020204" pitchFamily="66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5464" y="3546000"/>
            <a:ext cx="4416000" cy="331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9907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Объект 2"/>
          <p:cNvSpPr>
            <a:spLocks noGrp="1"/>
          </p:cNvSpPr>
          <p:nvPr>
            <p:ph idx="1"/>
          </p:nvPr>
        </p:nvSpPr>
        <p:spPr>
          <a:xfrm>
            <a:off x="0" y="1371600"/>
            <a:ext cx="9144000" cy="530438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Comic Sans MS" pitchFamily="66" charset="0"/>
              </a:rPr>
              <a:t>Иногда в тихую погоду на закате или на восходе можно заметить по обе стороны от Солнца столбы света, как бы вздымающиеся к небу из-под Земли. </a:t>
            </a:r>
            <a:endParaRPr lang="ru-RU" dirty="0" smtClean="0">
              <a:ln>
                <a:solidFill>
                  <a:srgbClr val="7030A0"/>
                </a:solidFill>
              </a:ln>
              <a:solidFill>
                <a:srgbClr val="7030A0"/>
              </a:solidFill>
              <a:effectLst>
                <a:glow rad="228600">
                  <a:schemeClr val="bg1">
                    <a:alpha val="40000"/>
                  </a:schemeClr>
                </a:glow>
              </a:effectLst>
              <a:latin typeface="Comic Sans MS" pitchFamily="66" charset="0"/>
            </a:endParaRPr>
          </a:p>
          <a:p>
            <a:pPr marL="0" indent="0">
              <a:buNone/>
            </a:pPr>
            <a:r>
              <a:rPr lang="ru-RU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Comic Sans MS" pitchFamily="66" charset="0"/>
              </a:rPr>
              <a:t>Отдельные участки столбов бывают порой настолько яркими, что создают подобие солнца. </a:t>
            </a:r>
          </a:p>
          <a:p>
            <a:pPr marL="0" indent="0">
              <a:buNone/>
            </a:pPr>
            <a:r>
              <a:rPr lang="ru-RU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Comic Sans MS" pitchFamily="66" charset="0"/>
              </a:rPr>
              <a:t>В старину на Руси их называли «</a:t>
            </a:r>
            <a:r>
              <a:rPr lang="ru-RU" dirty="0" err="1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Comic Sans MS" pitchFamily="66" charset="0"/>
              </a:rPr>
              <a:t>пасолнца</a:t>
            </a:r>
            <a:r>
              <a:rPr lang="ru-RU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Comic Sans MS" pitchFamily="66" charset="0"/>
              </a:rPr>
              <a:t>» </a:t>
            </a:r>
          </a:p>
          <a:p>
            <a:pPr marL="0" indent="0">
              <a:buNone/>
            </a:pPr>
            <a:r>
              <a:rPr lang="ru-RU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Comic Sans MS" pitchFamily="66" charset="0"/>
              </a:rPr>
              <a:t>( ненастоящие солнца).</a:t>
            </a:r>
            <a:endParaRPr lang="ru-RU" dirty="0">
              <a:ln>
                <a:solidFill>
                  <a:srgbClr val="7030A0"/>
                </a:solidFill>
              </a:ln>
              <a:solidFill>
                <a:srgbClr val="7030A0"/>
              </a:solidFill>
              <a:effectLst>
                <a:glow rad="228600">
                  <a:schemeClr val="bg1">
                    <a:alpha val="40000"/>
                  </a:schemeClr>
                </a:glow>
              </a:effectLst>
              <a:latin typeface="Comic Sans MS" pitchFamily="66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Comic Sans MS" pitchFamily="66" charset="0"/>
              </a:rPr>
              <a:t>Прочитай текст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813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Объект 2"/>
          <p:cNvSpPr>
            <a:spLocks noGrp="1"/>
          </p:cNvSpPr>
          <p:nvPr>
            <p:ph idx="1"/>
          </p:nvPr>
        </p:nvSpPr>
        <p:spPr>
          <a:xfrm>
            <a:off x="0" y="2286000"/>
            <a:ext cx="9144000" cy="438998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Comic Sans MS" pitchFamily="66" charset="0"/>
              </a:rPr>
              <a:t> </a:t>
            </a:r>
            <a:endParaRPr lang="ru-RU" dirty="0">
              <a:ln>
                <a:solidFill>
                  <a:srgbClr val="7030A0"/>
                </a:solidFill>
              </a:ln>
              <a:solidFill>
                <a:srgbClr val="7030A0"/>
              </a:solidFill>
              <a:effectLst>
                <a:glow rad="228600">
                  <a:schemeClr val="bg1">
                    <a:alpha val="40000"/>
                  </a:schemeClr>
                </a:glow>
              </a:effectLst>
              <a:latin typeface="Comic Sans MS" pitchFamily="66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Comic Sans MS" pitchFamily="66" charset="0"/>
              </a:rPr>
              <a:t/>
            </a:r>
            <a:br>
              <a:rPr lang="ru-RU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Comic Sans MS" pitchFamily="66" charset="0"/>
              </a:rPr>
            </a:br>
            <a:r>
              <a:rPr lang="ru-RU" dirty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Comic Sans MS" pitchFamily="66" charset="0"/>
              </a:rPr>
              <a:t/>
            </a:r>
            <a:br>
              <a:rPr lang="ru-RU" dirty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Comic Sans MS" pitchFamily="66" charset="0"/>
              </a:rPr>
            </a:br>
            <a:r>
              <a:rPr lang="ru-RU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Comic Sans MS" pitchFamily="66" charset="0"/>
              </a:rPr>
              <a:t>Как ты думаешь – слова ПАДЧЕРИЦА и ДОЧЬ – являются однокоренными?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6" y="2452638"/>
            <a:ext cx="4892574" cy="421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7477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Объект 2"/>
          <p:cNvSpPr>
            <a:spLocks noGrp="1"/>
          </p:cNvSpPr>
          <p:nvPr>
            <p:ph idx="1"/>
          </p:nvPr>
        </p:nvSpPr>
        <p:spPr>
          <a:xfrm>
            <a:off x="0" y="2286000"/>
            <a:ext cx="9144000" cy="438998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Comic Sans MS" pitchFamily="66" charset="0"/>
              </a:rPr>
              <a:t> </a:t>
            </a:r>
            <a:r>
              <a:rPr lang="ru-RU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Comic Sans MS" pitchFamily="66" charset="0"/>
              </a:rPr>
              <a:t>  </a:t>
            </a:r>
            <a:endParaRPr lang="ru-RU" sz="4400" dirty="0">
              <a:ln>
                <a:solidFill>
                  <a:srgbClr val="7030A0"/>
                </a:solidFill>
              </a:ln>
              <a:solidFill>
                <a:srgbClr val="7030A0"/>
              </a:solidFill>
              <a:effectLst>
                <a:glow rad="228600">
                  <a:schemeClr val="bg1">
                    <a:alpha val="40000"/>
                  </a:schemeClr>
                </a:glow>
              </a:effectLst>
              <a:latin typeface="Comic Sans MS" pitchFamily="66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Comic Sans MS" pitchFamily="66" charset="0"/>
              </a:rPr>
              <a:t>Собери </a:t>
            </a:r>
            <a:r>
              <a:rPr lang="ru-RU" dirty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Comic Sans MS" pitchFamily="66" charset="0"/>
              </a:rPr>
              <a:t>пословицы и запиши их в тетрадь</a:t>
            </a:r>
            <a:r>
              <a:rPr lang="ru-RU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Comic Sans MS" pitchFamily="66" charset="0"/>
              </a:rPr>
              <a:t>.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4607463"/>
              </p:ext>
            </p:extLst>
          </p:nvPr>
        </p:nvGraphicFramePr>
        <p:xfrm>
          <a:off x="457200" y="1397000"/>
          <a:ext cx="8458200" cy="5059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29100">
                  <a:extLst>
                    <a:ext uri="{9D8B030D-6E8A-4147-A177-3AD203B41FA5}">
                      <a16:colId xmlns:a16="http://schemas.microsoft.com/office/drawing/2014/main" val="1329122033"/>
                    </a:ext>
                  </a:extLst>
                </a:gridCol>
                <a:gridCol w="4229100">
                  <a:extLst>
                    <a:ext uri="{9D8B030D-6E8A-4147-A177-3AD203B41FA5}">
                      <a16:colId xmlns:a16="http://schemas.microsoft.com/office/drawing/2014/main" val="18897874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4400" dirty="0" smtClean="0"/>
                        <a:t>Житьё 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dirty="0" smtClean="0"/>
                        <a:t>а сыну кусочек.</a:t>
                      </a:r>
                      <a:endParaRPr lang="ru-RU" sz="4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61094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4400" dirty="0" smtClean="0"/>
                        <a:t>Хлеб – батюшка, 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dirty="0" smtClean="0"/>
                        <a:t>водица – матушка</a:t>
                      </a:r>
                      <a:endParaRPr lang="ru-RU" sz="4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15298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4400" dirty="0" smtClean="0"/>
                        <a:t>Пасынку комочек,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dirty="0" smtClean="0"/>
                        <a:t>ума набраться.</a:t>
                      </a:r>
                      <a:endParaRPr lang="ru-RU" sz="4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12288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4400" dirty="0" smtClean="0"/>
                        <a:t>От хорошего братца 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dirty="0" smtClean="0"/>
                        <a:t>что пасынку.</a:t>
                      </a:r>
                      <a:endParaRPr lang="ru-RU" sz="4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07602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49062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1763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Объект 2"/>
          <p:cNvSpPr>
            <a:spLocks noGrp="1"/>
          </p:cNvSpPr>
          <p:nvPr>
            <p:ph idx="1"/>
          </p:nvPr>
        </p:nvSpPr>
        <p:spPr>
          <a:xfrm>
            <a:off x="0" y="2286000"/>
            <a:ext cx="9144000" cy="438998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Comic Sans MS" pitchFamily="66" charset="0"/>
              </a:rPr>
              <a:t> </a:t>
            </a:r>
            <a:r>
              <a:rPr lang="ru-RU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Comic Sans MS" pitchFamily="66" charset="0"/>
              </a:rPr>
              <a:t>  </a:t>
            </a:r>
            <a:endParaRPr lang="ru-RU" sz="4400" dirty="0">
              <a:ln>
                <a:solidFill>
                  <a:srgbClr val="7030A0"/>
                </a:solidFill>
              </a:ln>
              <a:solidFill>
                <a:srgbClr val="7030A0"/>
              </a:solidFill>
              <a:effectLst>
                <a:glow rad="228600">
                  <a:schemeClr val="bg1">
                    <a:alpha val="40000"/>
                  </a:schemeClr>
                </a:glow>
              </a:effectLst>
              <a:latin typeface="Comic Sans MS" pitchFamily="66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Comic Sans MS" pitchFamily="66" charset="0"/>
              </a:rPr>
              <a:t>Проверяем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57200" y="2828836"/>
            <a:ext cx="853440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/>
              <a:t>Житье — что </a:t>
            </a:r>
            <a:r>
              <a:rPr lang="ru-RU" sz="4400" dirty="0" smtClean="0"/>
              <a:t>пасынку.</a:t>
            </a:r>
          </a:p>
          <a:p>
            <a:r>
              <a:rPr lang="ru-RU" sz="4400" dirty="0"/>
              <a:t>Хлеб батюшка, водица </a:t>
            </a:r>
            <a:r>
              <a:rPr lang="ru-RU" sz="4400" dirty="0" smtClean="0"/>
              <a:t>матушка.</a:t>
            </a:r>
          </a:p>
          <a:p>
            <a:r>
              <a:rPr lang="ru-RU" sz="4400" dirty="0" smtClean="0"/>
              <a:t>Пасынку комочек, </a:t>
            </a:r>
            <a:r>
              <a:rPr lang="ru-RU" sz="4400" dirty="0"/>
              <a:t>а сыну </a:t>
            </a:r>
            <a:r>
              <a:rPr lang="ru-RU" sz="4400" dirty="0" smtClean="0"/>
              <a:t>кусочек.</a:t>
            </a:r>
          </a:p>
          <a:p>
            <a:r>
              <a:rPr lang="ru-RU" sz="4400" dirty="0" smtClean="0"/>
              <a:t>От хорошего братца ума набраться.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1646905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1763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Объект 2"/>
          <p:cNvSpPr>
            <a:spLocks noGrp="1"/>
          </p:cNvSpPr>
          <p:nvPr>
            <p:ph idx="1"/>
          </p:nvPr>
        </p:nvSpPr>
        <p:spPr>
          <a:xfrm>
            <a:off x="0" y="2286000"/>
            <a:ext cx="9144000" cy="438998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Comic Sans MS" pitchFamily="66" charset="0"/>
              </a:rPr>
              <a:t> </a:t>
            </a:r>
            <a:r>
              <a:rPr lang="ru-RU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Comic Sans MS" pitchFamily="66" charset="0"/>
              </a:rPr>
              <a:t>  </a:t>
            </a:r>
            <a:endParaRPr lang="ru-RU" sz="4400" dirty="0">
              <a:ln>
                <a:solidFill>
                  <a:srgbClr val="7030A0"/>
                </a:solidFill>
              </a:ln>
              <a:solidFill>
                <a:srgbClr val="7030A0"/>
              </a:solidFill>
              <a:effectLst>
                <a:glow rad="228600">
                  <a:schemeClr val="bg1">
                    <a:alpha val="40000"/>
                  </a:schemeClr>
                </a:glow>
              </a:effectLst>
              <a:latin typeface="Comic Sans MS" pitchFamily="66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Comic Sans MS" pitchFamily="66" charset="0"/>
              </a:rPr>
              <a:t>Проверяем знания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3816530"/>
              </p:ext>
            </p:extLst>
          </p:nvPr>
        </p:nvGraphicFramePr>
        <p:xfrm>
          <a:off x="457200" y="1397000"/>
          <a:ext cx="8686800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43400">
                  <a:extLst>
                    <a:ext uri="{9D8B030D-6E8A-4147-A177-3AD203B41FA5}">
                      <a16:colId xmlns:a16="http://schemas.microsoft.com/office/drawing/2014/main" val="4006763131"/>
                    </a:ext>
                  </a:extLst>
                </a:gridCol>
                <a:gridCol w="4343400">
                  <a:extLst>
                    <a:ext uri="{9D8B030D-6E8A-4147-A177-3AD203B41FA5}">
                      <a16:colId xmlns:a16="http://schemas.microsoft.com/office/drawing/2014/main" val="20112039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Слова, называющие родственные отношения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Как по другому можно назвать</a:t>
                      </a:r>
                      <a:endParaRPr lang="ru-RU" sz="4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601824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Мать, отец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4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69627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Сын, дочь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4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87120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Брат, сестра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4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101443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20750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1763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Объект 2"/>
          <p:cNvSpPr>
            <a:spLocks noGrp="1"/>
          </p:cNvSpPr>
          <p:nvPr>
            <p:ph idx="1"/>
          </p:nvPr>
        </p:nvSpPr>
        <p:spPr>
          <a:xfrm>
            <a:off x="0" y="2286000"/>
            <a:ext cx="9144000" cy="438998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Comic Sans MS" pitchFamily="66" charset="0"/>
              </a:rPr>
              <a:t> </a:t>
            </a:r>
            <a:r>
              <a:rPr lang="ru-RU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Comic Sans MS" pitchFamily="66" charset="0"/>
              </a:rPr>
              <a:t>  </a:t>
            </a:r>
            <a:endParaRPr lang="ru-RU" sz="4400" dirty="0">
              <a:ln>
                <a:solidFill>
                  <a:srgbClr val="7030A0"/>
                </a:solidFill>
              </a:ln>
              <a:solidFill>
                <a:srgbClr val="7030A0"/>
              </a:solidFill>
              <a:effectLst>
                <a:glow rad="228600">
                  <a:schemeClr val="bg1">
                    <a:alpha val="40000"/>
                  </a:schemeClr>
                </a:glow>
              </a:effectLst>
              <a:latin typeface="Comic Sans MS" pitchFamily="66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Comic Sans MS" pitchFamily="66" charset="0"/>
              </a:rPr>
              <a:t>Проверяем знания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174352"/>
              </p:ext>
            </p:extLst>
          </p:nvPr>
        </p:nvGraphicFramePr>
        <p:xfrm>
          <a:off x="457200" y="1397000"/>
          <a:ext cx="8686800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43400">
                  <a:extLst>
                    <a:ext uri="{9D8B030D-6E8A-4147-A177-3AD203B41FA5}">
                      <a16:colId xmlns:a16="http://schemas.microsoft.com/office/drawing/2014/main" val="4006763131"/>
                    </a:ext>
                  </a:extLst>
                </a:gridCol>
                <a:gridCol w="4343400">
                  <a:extLst>
                    <a:ext uri="{9D8B030D-6E8A-4147-A177-3AD203B41FA5}">
                      <a16:colId xmlns:a16="http://schemas.microsoft.com/office/drawing/2014/main" val="20112039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Слова, называющие родственные отношения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Как по другому можно назвать</a:t>
                      </a:r>
                      <a:endParaRPr lang="ru-RU" sz="4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601824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Мать, отец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Матушка, батюшка</a:t>
                      </a:r>
                      <a:endParaRPr lang="ru-RU" sz="4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69627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Сын, дочь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Сынок,</a:t>
                      </a:r>
                      <a:r>
                        <a:rPr lang="ru-RU" sz="4000" baseline="0" dirty="0" smtClean="0"/>
                        <a:t> дочурка</a:t>
                      </a:r>
                      <a:endParaRPr lang="ru-RU" sz="4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87120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Брат, сестра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Братик, сестричка</a:t>
                      </a:r>
                      <a:endParaRPr lang="ru-RU" sz="4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101443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31283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1763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Объект 2"/>
          <p:cNvSpPr>
            <a:spLocks noGrp="1"/>
          </p:cNvSpPr>
          <p:nvPr>
            <p:ph idx="1"/>
          </p:nvPr>
        </p:nvSpPr>
        <p:spPr>
          <a:xfrm>
            <a:off x="0" y="2286000"/>
            <a:ext cx="9144000" cy="438998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Comic Sans MS" pitchFamily="66" charset="0"/>
              </a:rPr>
              <a:t> </a:t>
            </a:r>
            <a:r>
              <a:rPr lang="ru-RU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Comic Sans MS" pitchFamily="66" charset="0"/>
              </a:rPr>
              <a:t>  </a:t>
            </a:r>
            <a:endParaRPr lang="ru-RU" sz="4400" dirty="0">
              <a:ln>
                <a:solidFill>
                  <a:srgbClr val="7030A0"/>
                </a:solidFill>
              </a:ln>
              <a:solidFill>
                <a:srgbClr val="7030A0"/>
              </a:solidFill>
              <a:effectLst>
                <a:glow rad="228600">
                  <a:schemeClr val="bg1">
                    <a:alpha val="40000"/>
                  </a:schemeClr>
                </a:glow>
              </a:effectLst>
              <a:latin typeface="Comic Sans MS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493" y="-297"/>
            <a:ext cx="9156986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Comic Sans MS" pitchFamily="66" charset="0"/>
              </a:rPr>
              <a:t/>
            </a:r>
            <a:br>
              <a:rPr lang="ru-RU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Comic Sans MS" pitchFamily="66" charset="0"/>
              </a:rPr>
            </a:br>
            <a:r>
              <a:rPr lang="ru-RU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Comic Sans MS" pitchFamily="66" charset="0"/>
              </a:rPr>
              <a:t>Матушка</a:t>
            </a:r>
            <a:r>
              <a:rPr lang="ru-RU" dirty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Comic Sans MS" pitchFamily="66" charset="0"/>
              </a:rPr>
              <a:t>, маменька, мамочка, мамуля.</a:t>
            </a:r>
            <a:br>
              <a:rPr lang="ru-RU" dirty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Comic Sans MS" pitchFamily="66" charset="0"/>
              </a:rPr>
            </a:br>
            <a:r>
              <a:rPr lang="ru-RU" dirty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Comic Sans MS" pitchFamily="66" charset="0"/>
              </a:rPr>
              <a:t> Папенька, папуля, папочка.</a:t>
            </a:r>
          </a:p>
        </p:txBody>
      </p:sp>
    </p:spTree>
    <p:extLst>
      <p:ext uri="{BB962C8B-B14F-4D97-AF65-F5344CB8AC3E}">
        <p14:creationId xmlns:p14="http://schemas.microsoft.com/office/powerpoint/2010/main" val="2352266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1763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Объект 2"/>
          <p:cNvSpPr>
            <a:spLocks noGrp="1"/>
          </p:cNvSpPr>
          <p:nvPr>
            <p:ph idx="1"/>
          </p:nvPr>
        </p:nvSpPr>
        <p:spPr>
          <a:xfrm>
            <a:off x="0" y="2286000"/>
            <a:ext cx="9144000" cy="438998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Comic Sans MS" pitchFamily="66" charset="0"/>
              </a:rPr>
              <a:t> </a:t>
            </a:r>
            <a:r>
              <a:rPr lang="ru-RU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Comic Sans MS" pitchFamily="66" charset="0"/>
              </a:rPr>
              <a:t>  </a:t>
            </a:r>
            <a:endParaRPr lang="ru-RU" sz="4400" dirty="0">
              <a:ln>
                <a:solidFill>
                  <a:srgbClr val="7030A0"/>
                </a:solidFill>
              </a:ln>
              <a:solidFill>
                <a:srgbClr val="7030A0"/>
              </a:solidFill>
              <a:effectLst>
                <a:glow rad="228600">
                  <a:schemeClr val="bg1">
                    <a:alpha val="40000"/>
                  </a:schemeClr>
                </a:glow>
              </a:effectLst>
              <a:latin typeface="Comic Sans MS" pitchFamily="66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Comic Sans MS" pitchFamily="66" charset="0"/>
              </a:rPr>
              <a:t/>
            </a:r>
            <a:br>
              <a:rPr lang="ru-RU" dirty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Comic Sans MS" pitchFamily="66" charset="0"/>
              </a:rPr>
            </a:br>
            <a:r>
              <a:rPr lang="ru-RU" dirty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Comic Sans MS" pitchFamily="66" charset="0"/>
              </a:rPr>
              <a:t>Будьте добры со своими близкими!!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8029" y="1752600"/>
            <a:ext cx="7827942" cy="5218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9397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531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4" descr="C:\Users\User\Desktop\Семья2017\family_png-800x60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4157092"/>
            <a:ext cx="3587348" cy="2700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Заголовок 5"/>
          <p:cNvSpPr>
            <a:spLocks noGrp="1"/>
          </p:cNvSpPr>
          <p:nvPr>
            <p:ph type="title"/>
          </p:nvPr>
        </p:nvSpPr>
        <p:spPr>
          <a:xfrm>
            <a:off x="151529" y="118233"/>
            <a:ext cx="8763871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ru-RU" sz="1800" b="1" i="1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bg1">
                      <a:lumMod val="95000"/>
                      <a:alpha val="40000"/>
                    </a:schemeClr>
                  </a:glow>
                </a:effectLst>
                <a:latin typeface="Comic Sans MS" panose="030F0702030302020204" pitchFamily="66" charset="0"/>
              </a:rPr>
              <a:t>	</a:t>
            </a:r>
            <a:r>
              <a:rPr lang="ru-RU" sz="3600" b="1" i="1" dirty="0">
                <a:ln>
                  <a:solidFill>
                    <a:srgbClr val="7030A0"/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glow rad="228600">
                    <a:schemeClr val="bg1">
                      <a:lumMod val="95000"/>
                      <a:alpha val="40000"/>
                    </a:schemeClr>
                  </a:glow>
                </a:effectLst>
                <a:latin typeface="Comic Sans MS" panose="030F0702030302020204" pitchFamily="66" charset="0"/>
              </a:rPr>
              <a:t>П</a:t>
            </a:r>
            <a:r>
              <a:rPr lang="ru-RU" sz="3600" b="1" i="1" dirty="0" smtClean="0">
                <a:ln>
                  <a:solidFill>
                    <a:srgbClr val="7030A0"/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glow rad="228600">
                    <a:schemeClr val="bg1">
                      <a:lumMod val="95000"/>
                      <a:alpha val="40000"/>
                    </a:schemeClr>
                  </a:glow>
                </a:effectLst>
                <a:latin typeface="Comic Sans MS" panose="030F0702030302020204" pitchFamily="66" charset="0"/>
              </a:rPr>
              <a:t>рочитайте пары слов. </a:t>
            </a:r>
            <a:endParaRPr lang="ru-RU" sz="3600" b="1" i="1" cap="none" spc="0" dirty="0">
              <a:ln>
                <a:solidFill>
                  <a:srgbClr val="7030A0"/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glow rad="228600">
                  <a:schemeClr val="bg1">
                    <a:lumMod val="95000"/>
                    <a:alpha val="40000"/>
                  </a:schemeClr>
                </a:glow>
              </a:effectLst>
              <a:latin typeface="Comic Sans MS" panose="030F0702030302020204" pitchFamily="66" charset="0"/>
            </a:endParaRPr>
          </a:p>
        </p:txBody>
      </p:sp>
      <p:sp>
        <p:nvSpPr>
          <p:cNvPr id="13" name="Объект 2"/>
          <p:cNvSpPr txBox="1">
            <a:spLocks/>
          </p:cNvSpPr>
          <p:nvPr/>
        </p:nvSpPr>
        <p:spPr>
          <a:xfrm>
            <a:off x="151529" y="2032877"/>
            <a:ext cx="8013576" cy="58006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endParaRPr lang="ru-RU" sz="2800" dirty="0" smtClean="0">
              <a:ln>
                <a:solidFill>
                  <a:srgbClr val="7030A0"/>
                </a:solidFill>
              </a:ln>
              <a:solidFill>
                <a:srgbClr val="7030A0"/>
              </a:solidFill>
              <a:effectLst>
                <a:glow rad="228600">
                  <a:schemeClr val="bg1">
                    <a:alpha val="40000"/>
                  </a:schemeClr>
                </a:glow>
              </a:effectLst>
              <a:latin typeface="Comic Sans MS" pitchFamily="66" charset="0"/>
            </a:endParaRPr>
          </a:p>
        </p:txBody>
      </p:sp>
      <p:sp>
        <p:nvSpPr>
          <p:cNvPr id="14" name="Объект 2"/>
          <p:cNvSpPr txBox="1">
            <a:spLocks/>
          </p:cNvSpPr>
          <p:nvPr/>
        </p:nvSpPr>
        <p:spPr>
          <a:xfrm>
            <a:off x="304800" y="851267"/>
            <a:ext cx="8013576" cy="26362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ru-RU" sz="4400" dirty="0" smtClean="0">
                <a:ln>
                  <a:solidFill>
                    <a:srgbClr val="7030A0"/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Comic Sans MS" pitchFamily="66" charset="0"/>
              </a:rPr>
              <a:t>Сын – пасынок</a:t>
            </a:r>
          </a:p>
          <a:p>
            <a:pPr marL="0" indent="0" algn="ctr">
              <a:buFont typeface="Arial" pitchFamily="34" charset="0"/>
              <a:buNone/>
            </a:pPr>
            <a:r>
              <a:rPr lang="ru-RU" sz="4400" dirty="0" smtClean="0">
                <a:ln>
                  <a:solidFill>
                    <a:srgbClr val="7030A0"/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Comic Sans MS" pitchFamily="66" charset="0"/>
              </a:rPr>
              <a:t>Дочь – падчерица</a:t>
            </a:r>
          </a:p>
          <a:p>
            <a:pPr marL="0" indent="0" algn="ctr">
              <a:buFont typeface="Arial" pitchFamily="34" charset="0"/>
              <a:buNone/>
            </a:pPr>
            <a:r>
              <a:rPr lang="ru-RU" sz="4400" dirty="0" smtClean="0">
                <a:ln>
                  <a:solidFill>
                    <a:srgbClr val="7030A0"/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Comic Sans MS" pitchFamily="66" charset="0"/>
              </a:rPr>
              <a:t>Мать – мачеха</a:t>
            </a:r>
          </a:p>
          <a:p>
            <a:pPr marL="0" indent="0" algn="ctr">
              <a:buFont typeface="Arial" pitchFamily="34" charset="0"/>
              <a:buNone/>
            </a:pPr>
            <a:r>
              <a:rPr lang="ru-RU" sz="4400" dirty="0" smtClean="0">
                <a:ln>
                  <a:solidFill>
                    <a:srgbClr val="7030A0"/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Comic Sans MS" pitchFamily="66" charset="0"/>
              </a:rPr>
              <a:t>Отец – отчим</a:t>
            </a:r>
          </a:p>
          <a:p>
            <a:pPr marL="0" indent="0" algn="ctr">
              <a:buFont typeface="Arial" pitchFamily="34" charset="0"/>
              <a:buNone/>
            </a:pPr>
            <a:endParaRPr lang="ru-RU" sz="4400" dirty="0" smtClean="0">
              <a:ln>
                <a:solidFill>
                  <a:srgbClr val="7030A0"/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glow rad="228600">
                  <a:schemeClr val="bg1">
                    <a:alpha val="40000"/>
                  </a:schemeClr>
                </a:glow>
              </a:effectLst>
              <a:latin typeface="Comic Sans MS" pitchFamily="66" charset="0"/>
            </a:endParaRPr>
          </a:p>
          <a:p>
            <a:pPr marL="0" indent="0" algn="ctr">
              <a:buFont typeface="Arial" pitchFamily="34" charset="0"/>
              <a:buNone/>
            </a:pPr>
            <a:r>
              <a:rPr lang="ru-RU" sz="4400" dirty="0" smtClean="0">
                <a:ln>
                  <a:solidFill>
                    <a:srgbClr val="7030A0"/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Comic Sans MS" pitchFamily="66" charset="0"/>
              </a:rPr>
              <a:t>С какими словами мы познакомимся?</a:t>
            </a:r>
            <a:endParaRPr lang="ru-RU" sz="4400" dirty="0">
              <a:ln>
                <a:solidFill>
                  <a:srgbClr val="7030A0"/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glow rad="228600">
                  <a:schemeClr val="bg1">
                    <a:alpha val="40000"/>
                  </a:schemeClr>
                </a:glo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1515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Прочитай </a:t>
            </a:r>
            <a:r>
              <a:rPr lang="ru-RU" b="1" dirty="0" smtClean="0"/>
              <a:t>диалоги -  </a:t>
            </a:r>
            <a:r>
              <a:rPr lang="ru-RU" b="1" dirty="0"/>
              <a:t>прибаутки</a:t>
            </a:r>
            <a:br>
              <a:rPr lang="ru-RU" b="1" dirty="0"/>
            </a:br>
            <a:endParaRPr lang="ru-RU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7" y="914399"/>
            <a:ext cx="9144793" cy="5943897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2400" y="914400"/>
            <a:ext cx="8839200" cy="5715000"/>
          </a:xfrm>
        </p:spPr>
        <p:txBody>
          <a:bodyPr>
            <a:noAutofit/>
          </a:bodyPr>
          <a:lstStyle/>
          <a:p>
            <a:r>
              <a:rPr lang="ru-RU" dirty="0"/>
              <a:t>- Вставай, </a:t>
            </a:r>
            <a:r>
              <a:rPr lang="ru-RU" dirty="0" err="1"/>
              <a:t>Дунюшка</a:t>
            </a:r>
            <a:r>
              <a:rPr lang="ru-RU" dirty="0"/>
              <a:t>, уже день занимается!</a:t>
            </a:r>
          </a:p>
          <a:p>
            <a:r>
              <a:rPr lang="ru-RU" dirty="0"/>
              <a:t>- Пусть занимается, у него до вечера много дел.</a:t>
            </a:r>
          </a:p>
          <a:p>
            <a:r>
              <a:rPr lang="ru-RU" dirty="0"/>
              <a:t>- Вставай, </a:t>
            </a:r>
            <a:r>
              <a:rPr lang="ru-RU" dirty="0" err="1"/>
              <a:t>Дунюшка</a:t>
            </a:r>
            <a:r>
              <a:rPr lang="ru-RU" dirty="0"/>
              <a:t>, вставай, петушок поёт!</a:t>
            </a:r>
          </a:p>
          <a:p>
            <a:r>
              <a:rPr lang="ru-RU" dirty="0"/>
              <a:t>- Пусть поёт! Петушок маленький, ему и ночь долга.</a:t>
            </a:r>
          </a:p>
          <a:p>
            <a:r>
              <a:rPr lang="ru-RU" dirty="0"/>
              <a:t>- Вставай, </a:t>
            </a:r>
            <a:r>
              <a:rPr lang="ru-RU" dirty="0" err="1"/>
              <a:t>Дунюшка</a:t>
            </a:r>
            <a:r>
              <a:rPr lang="ru-RU" dirty="0"/>
              <a:t>, уже солнышко восходит!</a:t>
            </a:r>
          </a:p>
          <a:p>
            <a:r>
              <a:rPr lang="ru-RU" dirty="0"/>
              <a:t>- Пусть восходит, ему далеко бежать нужно!</a:t>
            </a:r>
          </a:p>
          <a:p>
            <a:r>
              <a:rPr lang="ru-RU" dirty="0"/>
              <a:t>- Вставай, </a:t>
            </a:r>
            <a:r>
              <a:rPr lang="ru-RU" dirty="0" err="1"/>
              <a:t>Дунюшка</a:t>
            </a:r>
            <a:r>
              <a:rPr lang="ru-RU" dirty="0"/>
              <a:t>, каша готова!</a:t>
            </a:r>
          </a:p>
          <a:p>
            <a:r>
              <a:rPr lang="ru-RU" dirty="0"/>
              <a:t>- А я уж, матушка, за столом </a:t>
            </a:r>
            <a:r>
              <a:rPr lang="ru-RU" dirty="0" smtClean="0"/>
              <a:t>сижу</a:t>
            </a:r>
            <a:r>
              <a:rPr lang="ru-RU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927505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Прочитай </a:t>
            </a:r>
            <a:r>
              <a:rPr lang="ru-RU" b="1" dirty="0" smtClean="0"/>
              <a:t>диалоги -  </a:t>
            </a:r>
            <a:r>
              <a:rPr lang="ru-RU" b="1" dirty="0"/>
              <a:t>прибаутки</a:t>
            </a:r>
            <a:br>
              <a:rPr lang="ru-RU" b="1" dirty="0"/>
            </a:br>
            <a:endParaRPr lang="ru-RU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7" y="914399"/>
            <a:ext cx="9144793" cy="5943897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2400" y="914400"/>
            <a:ext cx="8839200" cy="5715000"/>
          </a:xfrm>
        </p:spPr>
        <p:txBody>
          <a:bodyPr>
            <a:noAutofit/>
          </a:bodyPr>
          <a:lstStyle/>
          <a:p>
            <a:r>
              <a:rPr lang="ru-RU" sz="4400" dirty="0"/>
              <a:t>– Ты, </a:t>
            </a:r>
            <a:r>
              <a:rPr lang="ru-RU" sz="4400" dirty="0" err="1"/>
              <a:t>Пахомушка</a:t>
            </a:r>
            <a:r>
              <a:rPr lang="ru-RU" sz="4400" dirty="0"/>
              <a:t>, съел мед</a:t>
            </a:r>
            <a:r>
              <a:rPr lang="ru-RU" sz="4400" dirty="0" smtClean="0"/>
              <a:t>?</a:t>
            </a:r>
            <a:endParaRPr lang="ru-RU" sz="4400" dirty="0"/>
          </a:p>
          <a:p>
            <a:r>
              <a:rPr lang="ru-RU" sz="4400" dirty="0"/>
              <a:t>– Нет, матушка, не </a:t>
            </a:r>
            <a:r>
              <a:rPr lang="ru-RU" sz="4400" dirty="0" smtClean="0"/>
              <a:t>я.</a:t>
            </a:r>
            <a:endParaRPr lang="ru-RU" sz="4400" dirty="0"/>
          </a:p>
          <a:p>
            <a:r>
              <a:rPr lang="ru-RU" sz="4400" dirty="0"/>
              <a:t>– А вот брат говорит, что своими глазами видел, как ты ел</a:t>
            </a:r>
            <a:r>
              <a:rPr lang="ru-RU" sz="4400" dirty="0" smtClean="0"/>
              <a:t>.</a:t>
            </a:r>
            <a:endParaRPr lang="ru-RU" sz="4400" dirty="0"/>
          </a:p>
          <a:p>
            <a:r>
              <a:rPr lang="ru-RU" sz="4400" dirty="0"/>
              <a:t>–Когда я мед ел, тут ни одного человека не было.</a:t>
            </a:r>
          </a:p>
        </p:txBody>
      </p:sp>
    </p:spTree>
    <p:extLst>
      <p:ext uri="{BB962C8B-B14F-4D97-AF65-F5344CB8AC3E}">
        <p14:creationId xmlns:p14="http://schemas.microsoft.com/office/powerpoint/2010/main" val="156118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Прочитай </a:t>
            </a:r>
            <a:r>
              <a:rPr lang="ru-RU" b="1" dirty="0" smtClean="0"/>
              <a:t>диалоги -  </a:t>
            </a:r>
            <a:r>
              <a:rPr lang="ru-RU" b="1" dirty="0"/>
              <a:t>прибаутки</a:t>
            </a:r>
            <a:br>
              <a:rPr lang="ru-RU" b="1" dirty="0"/>
            </a:br>
            <a:endParaRPr lang="ru-RU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93" y="799951"/>
            <a:ext cx="9144793" cy="5943897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397" y="914400"/>
            <a:ext cx="9144793" cy="5715000"/>
          </a:xfrm>
        </p:spPr>
        <p:txBody>
          <a:bodyPr>
            <a:noAutofit/>
          </a:bodyPr>
          <a:lstStyle/>
          <a:p>
            <a:r>
              <a:rPr lang="ru-RU" sz="3600" dirty="0"/>
              <a:t>– Скажи, батюшка, воз дров – это много или мало?</a:t>
            </a:r>
          </a:p>
          <a:p>
            <a:r>
              <a:rPr lang="ru-RU" sz="3600" dirty="0"/>
              <a:t>– И много и мало.</a:t>
            </a:r>
          </a:p>
          <a:p>
            <a:r>
              <a:rPr lang="ru-RU" sz="3600" dirty="0"/>
              <a:t>– Как так?</a:t>
            </a:r>
          </a:p>
          <a:p>
            <a:r>
              <a:rPr lang="ru-RU" sz="3600" dirty="0"/>
              <a:t>– Если купишь – мало. А если сам нарубишь да напилишь – много!</a:t>
            </a:r>
          </a:p>
          <a:p>
            <a:r>
              <a:rPr lang="ru-RU" sz="3600" dirty="0"/>
              <a:t>– Почему, когда сам нарубишь да напилишь, то много?</a:t>
            </a:r>
          </a:p>
          <a:p>
            <a:r>
              <a:rPr lang="ru-RU" sz="3600" dirty="0"/>
              <a:t>Потому что сам потрудишься, много сил потратишь.</a:t>
            </a:r>
          </a:p>
        </p:txBody>
      </p:sp>
    </p:spTree>
    <p:extLst>
      <p:ext uri="{BB962C8B-B14F-4D97-AF65-F5344CB8AC3E}">
        <p14:creationId xmlns:p14="http://schemas.microsoft.com/office/powerpoint/2010/main" val="1254996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Прочитай </a:t>
            </a:r>
            <a:r>
              <a:rPr lang="ru-RU" b="1" dirty="0" smtClean="0"/>
              <a:t>диалоги -  </a:t>
            </a:r>
            <a:r>
              <a:rPr lang="ru-RU" b="1" dirty="0"/>
              <a:t>прибаутки</a:t>
            </a:r>
            <a:br>
              <a:rPr lang="ru-RU" b="1" dirty="0"/>
            </a:br>
            <a:endParaRPr lang="ru-RU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93" y="799951"/>
            <a:ext cx="9144793" cy="5943897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397" y="914400"/>
            <a:ext cx="9144793" cy="5715000"/>
          </a:xfrm>
        </p:spPr>
        <p:txBody>
          <a:bodyPr>
            <a:noAutofit/>
          </a:bodyPr>
          <a:lstStyle/>
          <a:p>
            <a:r>
              <a:rPr lang="ru-RU" sz="4400" dirty="0"/>
              <a:t>-Сыночек, пойди потолки пшена на кашу.</a:t>
            </a:r>
          </a:p>
          <a:p>
            <a:r>
              <a:rPr lang="ru-RU" sz="4400" dirty="0"/>
              <a:t>-Ох, матушка, живот болит.</a:t>
            </a:r>
          </a:p>
          <a:p>
            <a:r>
              <a:rPr lang="ru-RU" sz="4400" dirty="0"/>
              <a:t>-Сыночек, иди кашу есть.</a:t>
            </a:r>
          </a:p>
          <a:p>
            <a:r>
              <a:rPr lang="ru-RU" sz="4400" dirty="0"/>
              <a:t>-Что же! Раз мать велит</a:t>
            </a:r>
            <a:r>
              <a:rPr lang="ru-RU" sz="4400" dirty="0" smtClean="0"/>
              <a:t>, надо </a:t>
            </a:r>
            <a:r>
              <a:rPr lang="ru-RU" sz="4400" dirty="0"/>
              <a:t>идти!</a:t>
            </a:r>
          </a:p>
        </p:txBody>
      </p:sp>
    </p:spTree>
    <p:extLst>
      <p:ext uri="{BB962C8B-B14F-4D97-AF65-F5344CB8AC3E}">
        <p14:creationId xmlns:p14="http://schemas.microsoft.com/office/powerpoint/2010/main" val="3714766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1856" y="-13952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Объект 2"/>
          <p:cNvSpPr>
            <a:spLocks noGrp="1"/>
          </p:cNvSpPr>
          <p:nvPr>
            <p:ph idx="1"/>
          </p:nvPr>
        </p:nvSpPr>
        <p:spPr>
          <a:xfrm>
            <a:off x="619900" y="1323439"/>
            <a:ext cx="8013576" cy="4537809"/>
          </a:xfrm>
        </p:spPr>
        <p:txBody>
          <a:bodyPr/>
          <a:lstStyle/>
          <a:p>
            <a:pPr marL="0" indent="0" algn="ctr">
              <a:buNone/>
            </a:pPr>
            <a:r>
              <a:rPr lang="ru-RU" sz="4000" dirty="0" err="1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Comic Sans MS" pitchFamily="66" charset="0"/>
              </a:rPr>
              <a:t>Дунюшка</a:t>
            </a:r>
            <a:r>
              <a:rPr lang="ru-RU" sz="4000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Comic Sans MS" pitchFamily="66" charset="0"/>
              </a:rPr>
              <a:t> – матушка</a:t>
            </a:r>
          </a:p>
          <a:p>
            <a:pPr marL="0" indent="0" algn="ctr">
              <a:buNone/>
            </a:pPr>
            <a:r>
              <a:rPr lang="ru-RU" sz="4000" dirty="0" err="1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Comic Sans MS" pitchFamily="66" charset="0"/>
              </a:rPr>
              <a:t>Пахомушка</a:t>
            </a:r>
            <a:r>
              <a:rPr lang="ru-RU" sz="4000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Comic Sans MS" pitchFamily="66" charset="0"/>
              </a:rPr>
              <a:t> – матушка</a:t>
            </a:r>
          </a:p>
          <a:p>
            <a:pPr marL="0" indent="0" algn="ctr">
              <a:buNone/>
            </a:pPr>
            <a:r>
              <a:rPr lang="ru-RU" sz="4000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Comic Sans MS" pitchFamily="66" charset="0"/>
              </a:rPr>
              <a:t>Батюшка – сыночек</a:t>
            </a:r>
          </a:p>
          <a:p>
            <a:pPr marL="0" indent="0" algn="ctr">
              <a:buNone/>
            </a:pPr>
            <a:r>
              <a:rPr lang="ru-RU" sz="4000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Comic Sans MS" pitchFamily="66" charset="0"/>
              </a:rPr>
              <a:t>Сыночек – матушка</a:t>
            </a:r>
          </a:p>
          <a:p>
            <a:pPr marL="0" indent="0" algn="ctr">
              <a:buNone/>
            </a:pPr>
            <a:endParaRPr lang="ru-RU" dirty="0">
              <a:ln>
                <a:solidFill>
                  <a:srgbClr val="7030A0"/>
                </a:solidFill>
              </a:ln>
              <a:solidFill>
                <a:srgbClr val="7030A0"/>
              </a:solidFill>
              <a:effectLst>
                <a:glow rad="228600">
                  <a:schemeClr val="bg1">
                    <a:alpha val="40000"/>
                  </a:schemeClr>
                </a:glow>
              </a:effectLst>
              <a:latin typeface="Comic Sans MS" pitchFamily="66" charset="0"/>
            </a:endParaRPr>
          </a:p>
        </p:txBody>
      </p:sp>
      <p:sp>
        <p:nvSpPr>
          <p:cNvPr id="9" name="Заголовок 5"/>
          <p:cNvSpPr>
            <a:spLocks noGrp="1"/>
          </p:cNvSpPr>
          <p:nvPr>
            <p:ph type="title"/>
          </p:nvPr>
        </p:nvSpPr>
        <p:spPr>
          <a:xfrm>
            <a:off x="132988" y="246221"/>
            <a:ext cx="8987401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ru-RU" sz="2000" b="1" i="1" dirty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bg1">
                      <a:lumMod val="95000"/>
                      <a:alpha val="40000"/>
                    </a:schemeClr>
                  </a:glow>
                </a:effectLst>
                <a:latin typeface="Comic Sans MS" panose="030F0702030302020204" pitchFamily="66" charset="0"/>
              </a:rPr>
              <a:t>	</a:t>
            </a:r>
            <a:r>
              <a:rPr lang="ru-RU" sz="3200" b="1" i="1" dirty="0">
                <a:ln>
                  <a:solidFill>
                    <a:srgbClr val="7030A0"/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glow rad="228600">
                    <a:schemeClr val="bg1">
                      <a:lumMod val="95000"/>
                      <a:alpha val="40000"/>
                    </a:schemeClr>
                  </a:glow>
                </a:effectLst>
                <a:latin typeface="Comic Sans MS" panose="030F0702030302020204" pitchFamily="66" charset="0"/>
              </a:rPr>
              <a:t>К</a:t>
            </a:r>
            <a:r>
              <a:rPr lang="ru-RU" sz="3200" b="1" i="1" dirty="0" smtClean="0">
                <a:ln>
                  <a:solidFill>
                    <a:srgbClr val="7030A0"/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glow rad="228600">
                    <a:schemeClr val="bg1">
                      <a:lumMod val="95000"/>
                      <a:alpha val="40000"/>
                    </a:schemeClr>
                  </a:glow>
                </a:effectLst>
                <a:latin typeface="Comic Sans MS" panose="030F0702030302020204" pitchFamily="66" charset="0"/>
              </a:rPr>
              <a:t>то участвовал в диалогах – прибаутках? </a:t>
            </a:r>
            <a:endParaRPr lang="ru-RU" sz="3200" b="1" i="1" cap="none" spc="0" dirty="0">
              <a:ln>
                <a:solidFill>
                  <a:srgbClr val="7030A0"/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glow rad="228600">
                  <a:schemeClr val="bg1">
                    <a:lumMod val="95000"/>
                    <a:alpha val="40000"/>
                  </a:schemeClr>
                </a:glow>
              </a:effectLst>
              <a:latin typeface="Comic Sans MS" panose="030F0702030302020204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9400" y="4267200"/>
            <a:ext cx="2903891" cy="22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9748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1856" y="-13952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Объект 2"/>
          <p:cNvSpPr>
            <a:spLocks noGrp="1"/>
          </p:cNvSpPr>
          <p:nvPr>
            <p:ph idx="1"/>
          </p:nvPr>
        </p:nvSpPr>
        <p:spPr>
          <a:xfrm>
            <a:off x="619900" y="1323439"/>
            <a:ext cx="8013576" cy="4537809"/>
          </a:xfrm>
        </p:spPr>
        <p:txBody>
          <a:bodyPr/>
          <a:lstStyle/>
          <a:p>
            <a:pPr marL="0" indent="0" algn="ctr">
              <a:buNone/>
            </a:pPr>
            <a:r>
              <a:rPr lang="ru-RU" sz="4000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Comic Sans MS" pitchFamily="66" charset="0"/>
              </a:rPr>
              <a:t>Не тот отец, мать, кто родил. А тот, кто вспоил да добру научил. </a:t>
            </a:r>
            <a:endParaRPr lang="ru-RU" sz="4000" dirty="0" smtClean="0">
              <a:ln>
                <a:solidFill>
                  <a:srgbClr val="7030A0"/>
                </a:solidFill>
              </a:ln>
              <a:solidFill>
                <a:srgbClr val="7030A0"/>
              </a:solidFill>
              <a:effectLst>
                <a:glow rad="228600">
                  <a:schemeClr val="bg1">
                    <a:alpha val="40000"/>
                  </a:schemeClr>
                </a:glow>
              </a:effectLst>
              <a:latin typeface="Comic Sans MS" pitchFamily="66" charset="0"/>
            </a:endParaRPr>
          </a:p>
          <a:p>
            <a:pPr marL="0" indent="0" algn="ctr">
              <a:buNone/>
            </a:pPr>
            <a:endParaRPr lang="ru-RU" dirty="0">
              <a:ln>
                <a:solidFill>
                  <a:srgbClr val="7030A0"/>
                </a:solidFill>
              </a:ln>
              <a:solidFill>
                <a:srgbClr val="7030A0"/>
              </a:solidFill>
              <a:effectLst>
                <a:glow rad="228600">
                  <a:schemeClr val="bg1">
                    <a:alpha val="40000"/>
                  </a:schemeClr>
                </a:glow>
              </a:effectLst>
              <a:latin typeface="Comic Sans MS" pitchFamily="66" charset="0"/>
            </a:endParaRPr>
          </a:p>
        </p:txBody>
      </p:sp>
      <p:sp>
        <p:nvSpPr>
          <p:cNvPr id="9" name="Заголовок 5"/>
          <p:cNvSpPr>
            <a:spLocks noGrp="1"/>
          </p:cNvSpPr>
          <p:nvPr>
            <p:ph type="title"/>
          </p:nvPr>
        </p:nvSpPr>
        <p:spPr>
          <a:xfrm>
            <a:off x="132988" y="492442"/>
            <a:ext cx="898740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ru-RU" sz="2000" b="1" i="1" dirty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228600">
                    <a:schemeClr val="bg1">
                      <a:lumMod val="95000"/>
                      <a:alpha val="40000"/>
                    </a:schemeClr>
                  </a:glow>
                </a:effectLst>
                <a:latin typeface="Comic Sans MS" panose="030F0702030302020204" pitchFamily="66" charset="0"/>
              </a:rPr>
              <a:t>	</a:t>
            </a:r>
            <a:r>
              <a:rPr lang="ru-RU" sz="3200" b="1" i="1" dirty="0" smtClean="0">
                <a:ln>
                  <a:solidFill>
                    <a:srgbClr val="7030A0"/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glow rad="228600">
                    <a:schemeClr val="bg1">
                      <a:lumMod val="95000"/>
                      <a:alpha val="40000"/>
                    </a:schemeClr>
                  </a:glow>
                </a:effectLst>
                <a:latin typeface="Comic Sans MS" panose="030F0702030302020204" pitchFamily="66" charset="0"/>
              </a:rPr>
              <a:t>Объясни значение пословицы</a:t>
            </a:r>
            <a:endParaRPr lang="ru-RU" sz="3200" b="1" i="1" cap="none" spc="0" dirty="0">
              <a:ln>
                <a:solidFill>
                  <a:srgbClr val="7030A0"/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glow rad="228600">
                  <a:schemeClr val="bg1">
                    <a:lumMod val="95000"/>
                    <a:alpha val="40000"/>
                  </a:schemeClr>
                </a:glow>
              </a:effectLst>
              <a:latin typeface="Comic Sans MS" panose="030F0702030302020204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1800" y="3276600"/>
            <a:ext cx="2294284" cy="32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3301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1357</TotalTime>
  <Words>602</Words>
  <Application>Microsoft Office PowerPoint</Application>
  <PresentationFormat>Экран (4:3)</PresentationFormat>
  <Paragraphs>115</Paragraphs>
  <Slides>27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2" baseType="lpstr">
      <vt:lpstr>Aharoni</vt:lpstr>
      <vt:lpstr>Arial</vt:lpstr>
      <vt:lpstr>Calibri</vt:lpstr>
      <vt:lpstr>Comic Sans MS</vt:lpstr>
      <vt:lpstr>Тема Office</vt:lpstr>
      <vt:lpstr>Презентация PowerPoint</vt:lpstr>
      <vt:lpstr> Прочитайте. Почему так называют героев сказки?</vt:lpstr>
      <vt:lpstr> Прочитайте пары слов. </vt:lpstr>
      <vt:lpstr>Прочитай диалоги -  прибаутки </vt:lpstr>
      <vt:lpstr>Прочитай диалоги -  прибаутки </vt:lpstr>
      <vt:lpstr>Прочитай диалоги -  прибаутки </vt:lpstr>
      <vt:lpstr>Прочитай диалоги -  прибаутки </vt:lpstr>
      <vt:lpstr> Кто участвовал в диалогах – прибаутках? </vt:lpstr>
      <vt:lpstr> Объясни значение пословицы</vt:lpstr>
      <vt:lpstr> Объясни значение слов </vt:lpstr>
      <vt:lpstr>Мачеха </vt:lpstr>
      <vt:lpstr>Отчим  </vt:lpstr>
      <vt:lpstr>В каких сказках встречали эти слова?</vt:lpstr>
      <vt:lpstr>В каких сказках встречали эти слова?</vt:lpstr>
      <vt:lpstr>В каких сказках встречали эти слова?</vt:lpstr>
      <vt:lpstr> Объясни значение слов </vt:lpstr>
      <vt:lpstr>Пасынок </vt:lpstr>
      <vt:lpstr>Падчерица </vt:lpstr>
      <vt:lpstr>Разбери слово по составу</vt:lpstr>
      <vt:lpstr>Прочитай текст</vt:lpstr>
      <vt:lpstr>  Как ты думаешь – слова ПАДЧЕРИЦА и ДОЧЬ – являются однокоренными?</vt:lpstr>
      <vt:lpstr>Собери пословицы и запиши их в тетрадь.</vt:lpstr>
      <vt:lpstr>Проверяем </vt:lpstr>
      <vt:lpstr>Проверяем знания</vt:lpstr>
      <vt:lpstr>Проверяем знания</vt:lpstr>
      <vt:lpstr> Матушка, маменька, мамочка, мамуля.  Папенька, папуля, папочка.</vt:lpstr>
      <vt:lpstr> Будьте добры со своими близкими!!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Ирина Дьяченко</cp:lastModifiedBy>
  <cp:revision>78</cp:revision>
  <dcterms:created xsi:type="dcterms:W3CDTF">2017-05-08T06:48:59Z</dcterms:created>
  <dcterms:modified xsi:type="dcterms:W3CDTF">2022-09-25T19:35:13Z</dcterms:modified>
</cp:coreProperties>
</file>