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70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467D36-BB5C-4606-89F2-9F6DC485824A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5B8F48F1-8561-4E52-9E13-211A1F518738}">
      <dgm:prSet/>
      <dgm:spPr/>
      <dgm:t>
        <a:bodyPr/>
        <a:lstStyle/>
        <a:p>
          <a:pPr rtl="0"/>
          <a:r>
            <a:rPr lang="ru-RU" b="1" smtClean="0"/>
            <a:t>В конце 1913 года Айвазов возвращается в Крым, в Бахчисарай,редактирует газету «Терджиман».</a:t>
          </a:r>
          <a:endParaRPr lang="ru-RU"/>
        </a:p>
      </dgm:t>
    </dgm:pt>
    <dgm:pt modelId="{2C4EC4B6-C8CE-42F3-BD81-420C41811A2F}" type="parTrans" cxnId="{EE5CEAB5-7D6B-47A6-A299-F0F38A2FBFA4}">
      <dgm:prSet/>
      <dgm:spPr/>
      <dgm:t>
        <a:bodyPr/>
        <a:lstStyle/>
        <a:p>
          <a:endParaRPr lang="ru-RU"/>
        </a:p>
      </dgm:t>
    </dgm:pt>
    <dgm:pt modelId="{5692CD89-8A04-4C1C-B61A-3AE8A74FEC9E}" type="sibTrans" cxnId="{EE5CEAB5-7D6B-47A6-A299-F0F38A2FBFA4}">
      <dgm:prSet/>
      <dgm:spPr/>
      <dgm:t>
        <a:bodyPr/>
        <a:lstStyle/>
        <a:p>
          <a:endParaRPr lang="ru-RU"/>
        </a:p>
      </dgm:t>
    </dgm:pt>
    <dgm:pt modelId="{8F3188A0-128A-4801-A485-4EB480A2FA97}">
      <dgm:prSet/>
      <dgm:spPr/>
      <dgm:t>
        <a:bodyPr/>
        <a:lstStyle/>
        <a:p>
          <a:pPr rtl="0"/>
          <a:r>
            <a:rPr lang="ru-RU" b="1" smtClean="0"/>
            <a:t>В революционные 1917-1918-е Асан Сабри Айвазов – был редактором газеты «Миллет», избирался председателем Курултая, затем он – послом Крымского краевого правительства в Турции. </a:t>
          </a:r>
          <a:endParaRPr lang="ru-RU"/>
        </a:p>
      </dgm:t>
    </dgm:pt>
    <dgm:pt modelId="{2B401A32-1D85-4BC9-855B-757274FE4035}" type="parTrans" cxnId="{51F247A1-CBCD-4CDF-A67F-91FC6166B11A}">
      <dgm:prSet/>
      <dgm:spPr/>
      <dgm:t>
        <a:bodyPr/>
        <a:lstStyle/>
        <a:p>
          <a:endParaRPr lang="ru-RU"/>
        </a:p>
      </dgm:t>
    </dgm:pt>
    <dgm:pt modelId="{6D659FE8-E406-4549-8089-2948B599ED60}" type="sibTrans" cxnId="{51F247A1-CBCD-4CDF-A67F-91FC6166B11A}">
      <dgm:prSet/>
      <dgm:spPr/>
      <dgm:t>
        <a:bodyPr/>
        <a:lstStyle/>
        <a:p>
          <a:endParaRPr lang="ru-RU"/>
        </a:p>
      </dgm:t>
    </dgm:pt>
    <dgm:pt modelId="{0494075F-11B8-4999-B3B2-64EBEDE11C52}" type="pres">
      <dgm:prSet presAssocID="{83467D36-BB5C-4606-89F2-9F6DC485824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870B60-66D3-4346-97B3-6A80DF507EE4}" type="pres">
      <dgm:prSet presAssocID="{5B8F48F1-8561-4E52-9E13-211A1F518738}" presName="circle1" presStyleLbl="node1" presStyleIdx="0" presStyleCnt="2"/>
      <dgm:spPr/>
    </dgm:pt>
    <dgm:pt modelId="{D3CAA1CF-A161-4A77-A68C-FC52BC0EE71E}" type="pres">
      <dgm:prSet presAssocID="{5B8F48F1-8561-4E52-9E13-211A1F518738}" presName="space" presStyleCnt="0"/>
      <dgm:spPr/>
    </dgm:pt>
    <dgm:pt modelId="{52E180D5-6E6B-4E41-8481-9ED52EE24B88}" type="pres">
      <dgm:prSet presAssocID="{5B8F48F1-8561-4E52-9E13-211A1F518738}" presName="rect1" presStyleLbl="alignAcc1" presStyleIdx="0" presStyleCnt="2"/>
      <dgm:spPr/>
      <dgm:t>
        <a:bodyPr/>
        <a:lstStyle/>
        <a:p>
          <a:endParaRPr lang="ru-RU"/>
        </a:p>
      </dgm:t>
    </dgm:pt>
    <dgm:pt modelId="{452D205D-1329-4B99-A0E6-C7F0077BB565}" type="pres">
      <dgm:prSet presAssocID="{8F3188A0-128A-4801-A485-4EB480A2FA97}" presName="vertSpace2" presStyleLbl="node1" presStyleIdx="0" presStyleCnt="2"/>
      <dgm:spPr/>
    </dgm:pt>
    <dgm:pt modelId="{655FB1AC-6DFD-4ACB-BB10-AD29655BAFFF}" type="pres">
      <dgm:prSet presAssocID="{8F3188A0-128A-4801-A485-4EB480A2FA97}" presName="circle2" presStyleLbl="node1" presStyleIdx="1" presStyleCnt="2"/>
      <dgm:spPr/>
    </dgm:pt>
    <dgm:pt modelId="{AC0A1F25-37C2-4B55-9183-BA552AB9C70F}" type="pres">
      <dgm:prSet presAssocID="{8F3188A0-128A-4801-A485-4EB480A2FA97}" presName="rect2" presStyleLbl="alignAcc1" presStyleIdx="1" presStyleCnt="2"/>
      <dgm:spPr/>
      <dgm:t>
        <a:bodyPr/>
        <a:lstStyle/>
        <a:p>
          <a:endParaRPr lang="ru-RU"/>
        </a:p>
      </dgm:t>
    </dgm:pt>
    <dgm:pt modelId="{F8653471-A49D-4FD0-B0A7-04875AB3B35F}" type="pres">
      <dgm:prSet presAssocID="{5B8F48F1-8561-4E52-9E13-211A1F518738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E80F4C-C283-4FF4-9EA3-F95EABDF914D}" type="pres">
      <dgm:prSet presAssocID="{8F3188A0-128A-4801-A485-4EB480A2FA9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5CEAB5-7D6B-47A6-A299-F0F38A2FBFA4}" srcId="{83467D36-BB5C-4606-89F2-9F6DC485824A}" destId="{5B8F48F1-8561-4E52-9E13-211A1F518738}" srcOrd="0" destOrd="0" parTransId="{2C4EC4B6-C8CE-42F3-BD81-420C41811A2F}" sibTransId="{5692CD89-8A04-4C1C-B61A-3AE8A74FEC9E}"/>
    <dgm:cxn modelId="{13DA8533-F840-4883-B976-65A2EDF7F431}" type="presOf" srcId="{83467D36-BB5C-4606-89F2-9F6DC485824A}" destId="{0494075F-11B8-4999-B3B2-64EBEDE11C52}" srcOrd="0" destOrd="0" presId="urn:microsoft.com/office/officeart/2005/8/layout/target3"/>
    <dgm:cxn modelId="{542FCE9E-ABE3-4445-B5A3-F2E8F20D15C5}" type="presOf" srcId="{5B8F48F1-8561-4E52-9E13-211A1F518738}" destId="{F8653471-A49D-4FD0-B0A7-04875AB3B35F}" srcOrd="1" destOrd="0" presId="urn:microsoft.com/office/officeart/2005/8/layout/target3"/>
    <dgm:cxn modelId="{64CC9338-926D-4E3C-9B92-5D56ED41EC9C}" type="presOf" srcId="{5B8F48F1-8561-4E52-9E13-211A1F518738}" destId="{52E180D5-6E6B-4E41-8481-9ED52EE24B88}" srcOrd="0" destOrd="0" presId="urn:microsoft.com/office/officeart/2005/8/layout/target3"/>
    <dgm:cxn modelId="{51F247A1-CBCD-4CDF-A67F-91FC6166B11A}" srcId="{83467D36-BB5C-4606-89F2-9F6DC485824A}" destId="{8F3188A0-128A-4801-A485-4EB480A2FA97}" srcOrd="1" destOrd="0" parTransId="{2B401A32-1D85-4BC9-855B-757274FE4035}" sibTransId="{6D659FE8-E406-4549-8089-2948B599ED60}"/>
    <dgm:cxn modelId="{658658E6-BDA9-4316-ADD0-1A68912F0DE0}" type="presOf" srcId="{8F3188A0-128A-4801-A485-4EB480A2FA97}" destId="{25E80F4C-C283-4FF4-9EA3-F95EABDF914D}" srcOrd="1" destOrd="0" presId="urn:microsoft.com/office/officeart/2005/8/layout/target3"/>
    <dgm:cxn modelId="{63E81018-501A-400A-BD94-2B7F8562B687}" type="presOf" srcId="{8F3188A0-128A-4801-A485-4EB480A2FA97}" destId="{AC0A1F25-37C2-4B55-9183-BA552AB9C70F}" srcOrd="0" destOrd="0" presId="urn:microsoft.com/office/officeart/2005/8/layout/target3"/>
    <dgm:cxn modelId="{B1F367BE-8EDC-45C9-9395-F6971B3C244B}" type="presParOf" srcId="{0494075F-11B8-4999-B3B2-64EBEDE11C52}" destId="{08870B60-66D3-4346-97B3-6A80DF507EE4}" srcOrd="0" destOrd="0" presId="urn:microsoft.com/office/officeart/2005/8/layout/target3"/>
    <dgm:cxn modelId="{D3A0CD83-1293-4163-AB85-2DD0B2BD5CAC}" type="presParOf" srcId="{0494075F-11B8-4999-B3B2-64EBEDE11C52}" destId="{D3CAA1CF-A161-4A77-A68C-FC52BC0EE71E}" srcOrd="1" destOrd="0" presId="urn:microsoft.com/office/officeart/2005/8/layout/target3"/>
    <dgm:cxn modelId="{8417F71A-8DF0-4FAA-9B64-AF611914C83B}" type="presParOf" srcId="{0494075F-11B8-4999-B3B2-64EBEDE11C52}" destId="{52E180D5-6E6B-4E41-8481-9ED52EE24B88}" srcOrd="2" destOrd="0" presId="urn:microsoft.com/office/officeart/2005/8/layout/target3"/>
    <dgm:cxn modelId="{D8A4BDBF-B61F-4649-895E-C8D02B01977A}" type="presParOf" srcId="{0494075F-11B8-4999-B3B2-64EBEDE11C52}" destId="{452D205D-1329-4B99-A0E6-C7F0077BB565}" srcOrd="3" destOrd="0" presId="urn:microsoft.com/office/officeart/2005/8/layout/target3"/>
    <dgm:cxn modelId="{DA3972FA-87EA-4662-9095-ACB81517695A}" type="presParOf" srcId="{0494075F-11B8-4999-B3B2-64EBEDE11C52}" destId="{655FB1AC-6DFD-4ACB-BB10-AD29655BAFFF}" srcOrd="4" destOrd="0" presId="urn:microsoft.com/office/officeart/2005/8/layout/target3"/>
    <dgm:cxn modelId="{1A45D24B-A737-4435-B241-8D2EC9CE4511}" type="presParOf" srcId="{0494075F-11B8-4999-B3B2-64EBEDE11C52}" destId="{AC0A1F25-37C2-4B55-9183-BA552AB9C70F}" srcOrd="5" destOrd="0" presId="urn:microsoft.com/office/officeart/2005/8/layout/target3"/>
    <dgm:cxn modelId="{D95B8CF8-68C4-4976-8012-0799FA7A6467}" type="presParOf" srcId="{0494075F-11B8-4999-B3B2-64EBEDE11C52}" destId="{F8653471-A49D-4FD0-B0A7-04875AB3B35F}" srcOrd="6" destOrd="0" presId="urn:microsoft.com/office/officeart/2005/8/layout/target3"/>
    <dgm:cxn modelId="{51617171-632F-47C8-BD72-1F5B0F88F4EB}" type="presParOf" srcId="{0494075F-11B8-4999-B3B2-64EBEDE11C52}" destId="{25E80F4C-C283-4FF4-9EA3-F95EABDF914D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10E733-B5CA-4340-9E8A-09A21F7DB9B0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C4837C1-014F-41DF-8A10-98914ED2B4AC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1926—1927 гг. опубликовал много статей по языкознанию.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F27F90-33FF-4458-AF96-BB89FAC7CE1C}" type="parTrans" cxnId="{937D5E46-44B9-43A5-AB94-29C430BE1625}">
      <dgm:prSet/>
      <dgm:spPr/>
      <dgm:t>
        <a:bodyPr/>
        <a:lstStyle/>
        <a:p>
          <a:endParaRPr lang="ru-RU"/>
        </a:p>
      </dgm:t>
    </dgm:pt>
    <dgm:pt modelId="{ABC73CDB-7FA6-44AF-9F86-F52EF26CDB1B}" type="sibTrans" cxnId="{937D5E46-44B9-43A5-AB94-29C430BE1625}">
      <dgm:prSet/>
      <dgm:spPr/>
      <dgm:t>
        <a:bodyPr/>
        <a:lstStyle/>
        <a:p>
          <a:endParaRPr lang="ru-RU"/>
        </a:p>
      </dgm:t>
    </dgm:pt>
    <dgm:pt modelId="{2DF2D438-0113-4BF0-8818-16AED1E0E4D0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 второй половине 20-х годов Айвазов принял активное участие в переводе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крымскотатарского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языка на латинскую графику, возглавляя областной совет Общества нового тюркского алфавита.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445D74-FB55-4C66-93D2-1FE11AA0EAC0}" type="parTrans" cxnId="{46D1FD0E-8096-45D6-A5F5-1A3BDBB6A6BC}">
      <dgm:prSet/>
      <dgm:spPr/>
      <dgm:t>
        <a:bodyPr/>
        <a:lstStyle/>
        <a:p>
          <a:endParaRPr lang="ru-RU"/>
        </a:p>
      </dgm:t>
    </dgm:pt>
    <dgm:pt modelId="{0D3A3B29-431A-41DE-91A5-809139326C86}" type="sibTrans" cxnId="{46D1FD0E-8096-45D6-A5F5-1A3BDBB6A6BC}">
      <dgm:prSet/>
      <dgm:spPr/>
      <dgm:t>
        <a:bodyPr/>
        <a:lstStyle/>
        <a:p>
          <a:endParaRPr lang="ru-RU"/>
        </a:p>
      </dgm:t>
    </dgm:pt>
    <dgm:pt modelId="{31069B40-2930-4A79-B364-FC6F873657B5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участвовал в работе I Всесоюзного тюркологического съезда в Баку (1926 г.).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84058E-16FD-4929-A70E-93110D0F26C0}" type="parTrans" cxnId="{577AC942-0BA5-4FE7-BA4B-B7A3374AD7FD}">
      <dgm:prSet/>
      <dgm:spPr/>
      <dgm:t>
        <a:bodyPr/>
        <a:lstStyle/>
        <a:p>
          <a:endParaRPr lang="ru-RU"/>
        </a:p>
      </dgm:t>
    </dgm:pt>
    <dgm:pt modelId="{3F97DC54-6A74-44B3-8CDB-063E588BD235}" type="sibTrans" cxnId="{577AC942-0BA5-4FE7-BA4B-B7A3374AD7FD}">
      <dgm:prSet/>
      <dgm:spPr/>
      <dgm:t>
        <a:bodyPr/>
        <a:lstStyle/>
        <a:p>
          <a:endParaRPr lang="ru-RU"/>
        </a:p>
      </dgm:t>
    </dgm:pt>
    <dgm:pt modelId="{B5AE16D2-2968-482D-9669-6014771F090B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1927 г. и 1929 г. под руководством Айвазова прошли две языковые конференции в Крыму.</a:t>
          </a:r>
        </a:p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обеих он выступал с содержательными докладами об основах правописания реформированного алфавита и создания современного нормативного литературного языка крымских татар.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BB002E-11B1-40DE-AFDF-C36C0ACA0430}" type="parTrans" cxnId="{C5BB7743-B4BA-4DD2-A69A-7A18C00CC4DB}">
      <dgm:prSet/>
      <dgm:spPr/>
      <dgm:t>
        <a:bodyPr/>
        <a:lstStyle/>
        <a:p>
          <a:endParaRPr lang="ru-RU"/>
        </a:p>
      </dgm:t>
    </dgm:pt>
    <dgm:pt modelId="{21461A5E-FBF6-4C5F-8953-34A2E865037C}" type="sibTrans" cxnId="{C5BB7743-B4BA-4DD2-A69A-7A18C00CC4DB}">
      <dgm:prSet/>
      <dgm:spPr/>
      <dgm:t>
        <a:bodyPr/>
        <a:lstStyle/>
        <a:p>
          <a:endParaRPr lang="ru-RU"/>
        </a:p>
      </dgm:t>
    </dgm:pt>
    <dgm:pt modelId="{D8ED1BAA-454A-40C5-B1E4-E862004BC42B}" type="pres">
      <dgm:prSet presAssocID="{BD10E733-B5CA-4340-9E8A-09A21F7DB9B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3DCB7E-F38A-4388-9ECA-5897E3369445}" type="pres">
      <dgm:prSet presAssocID="{7C4837C1-014F-41DF-8A10-98914ED2B4A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D284D-003E-44B6-8443-386491BCB84D}" type="pres">
      <dgm:prSet presAssocID="{ABC73CDB-7FA6-44AF-9F86-F52EF26CDB1B}" presName="sibTrans" presStyleCnt="0"/>
      <dgm:spPr/>
    </dgm:pt>
    <dgm:pt modelId="{C603CE7E-73BF-40C4-8D9F-A5349219A9E3}" type="pres">
      <dgm:prSet presAssocID="{2DF2D438-0113-4BF0-8818-16AED1E0E4D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43B63-8A03-4C84-9795-B206E0604FF8}" type="pres">
      <dgm:prSet presAssocID="{0D3A3B29-431A-41DE-91A5-809139326C86}" presName="sibTrans" presStyleCnt="0"/>
      <dgm:spPr/>
    </dgm:pt>
    <dgm:pt modelId="{05E87895-48B4-4157-8690-7FDDB98CE748}" type="pres">
      <dgm:prSet presAssocID="{31069B40-2930-4A79-B364-FC6F873657B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18499-413B-4069-B688-ECF6FE3C75BB}" type="pres">
      <dgm:prSet presAssocID="{3F97DC54-6A74-44B3-8CDB-063E588BD235}" presName="sibTrans" presStyleCnt="0"/>
      <dgm:spPr/>
    </dgm:pt>
    <dgm:pt modelId="{E1240967-6628-420C-B142-3907DDAF4BF5}" type="pres">
      <dgm:prSet presAssocID="{B5AE16D2-2968-482D-9669-6014771F090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3842B1-4465-4484-932C-89995E9C703B}" type="presOf" srcId="{B5AE16D2-2968-482D-9669-6014771F090B}" destId="{E1240967-6628-420C-B142-3907DDAF4BF5}" srcOrd="0" destOrd="0" presId="urn:microsoft.com/office/officeart/2005/8/layout/default"/>
    <dgm:cxn modelId="{3624F8DB-8E32-4AAB-992B-CA680A65113F}" type="presOf" srcId="{31069B40-2930-4A79-B364-FC6F873657B5}" destId="{05E87895-48B4-4157-8690-7FDDB98CE748}" srcOrd="0" destOrd="0" presId="urn:microsoft.com/office/officeart/2005/8/layout/default"/>
    <dgm:cxn modelId="{46D1FD0E-8096-45D6-A5F5-1A3BDBB6A6BC}" srcId="{BD10E733-B5CA-4340-9E8A-09A21F7DB9B0}" destId="{2DF2D438-0113-4BF0-8818-16AED1E0E4D0}" srcOrd="1" destOrd="0" parTransId="{73445D74-FB55-4C66-93D2-1FE11AA0EAC0}" sibTransId="{0D3A3B29-431A-41DE-91A5-809139326C86}"/>
    <dgm:cxn modelId="{937D5E46-44B9-43A5-AB94-29C430BE1625}" srcId="{BD10E733-B5CA-4340-9E8A-09A21F7DB9B0}" destId="{7C4837C1-014F-41DF-8A10-98914ED2B4AC}" srcOrd="0" destOrd="0" parTransId="{72F27F90-33FF-4458-AF96-BB89FAC7CE1C}" sibTransId="{ABC73CDB-7FA6-44AF-9F86-F52EF26CDB1B}"/>
    <dgm:cxn modelId="{894944DF-98C2-45D1-8EBE-1D1A7DB096B1}" type="presOf" srcId="{BD10E733-B5CA-4340-9E8A-09A21F7DB9B0}" destId="{D8ED1BAA-454A-40C5-B1E4-E862004BC42B}" srcOrd="0" destOrd="0" presId="urn:microsoft.com/office/officeart/2005/8/layout/default"/>
    <dgm:cxn modelId="{597A88B6-F9BE-4711-9DE5-3D633B552819}" type="presOf" srcId="{2DF2D438-0113-4BF0-8818-16AED1E0E4D0}" destId="{C603CE7E-73BF-40C4-8D9F-A5349219A9E3}" srcOrd="0" destOrd="0" presId="urn:microsoft.com/office/officeart/2005/8/layout/default"/>
    <dgm:cxn modelId="{5F9E5427-7680-4C12-BC1C-2A9E1F25DC36}" type="presOf" srcId="{7C4837C1-014F-41DF-8A10-98914ED2B4AC}" destId="{773DCB7E-F38A-4388-9ECA-5897E3369445}" srcOrd="0" destOrd="0" presId="urn:microsoft.com/office/officeart/2005/8/layout/default"/>
    <dgm:cxn modelId="{577AC942-0BA5-4FE7-BA4B-B7A3374AD7FD}" srcId="{BD10E733-B5CA-4340-9E8A-09A21F7DB9B0}" destId="{31069B40-2930-4A79-B364-FC6F873657B5}" srcOrd="2" destOrd="0" parTransId="{5E84058E-16FD-4929-A70E-93110D0F26C0}" sibTransId="{3F97DC54-6A74-44B3-8CDB-063E588BD235}"/>
    <dgm:cxn modelId="{C5BB7743-B4BA-4DD2-A69A-7A18C00CC4DB}" srcId="{BD10E733-B5CA-4340-9E8A-09A21F7DB9B0}" destId="{B5AE16D2-2968-482D-9669-6014771F090B}" srcOrd="3" destOrd="0" parTransId="{20BB002E-11B1-40DE-AFDF-C36C0ACA0430}" sibTransId="{21461A5E-FBF6-4C5F-8953-34A2E865037C}"/>
    <dgm:cxn modelId="{0B606D85-FF5F-45D1-81C9-FA382AD0BF8F}" type="presParOf" srcId="{D8ED1BAA-454A-40C5-B1E4-E862004BC42B}" destId="{773DCB7E-F38A-4388-9ECA-5897E3369445}" srcOrd="0" destOrd="0" presId="urn:microsoft.com/office/officeart/2005/8/layout/default"/>
    <dgm:cxn modelId="{E4C83A70-8883-4BF2-9C7A-734DD65CC668}" type="presParOf" srcId="{D8ED1BAA-454A-40C5-B1E4-E862004BC42B}" destId="{1C0D284D-003E-44B6-8443-386491BCB84D}" srcOrd="1" destOrd="0" presId="urn:microsoft.com/office/officeart/2005/8/layout/default"/>
    <dgm:cxn modelId="{8DA063E3-918D-412C-ADD1-7D79170D19A3}" type="presParOf" srcId="{D8ED1BAA-454A-40C5-B1E4-E862004BC42B}" destId="{C603CE7E-73BF-40C4-8D9F-A5349219A9E3}" srcOrd="2" destOrd="0" presId="urn:microsoft.com/office/officeart/2005/8/layout/default"/>
    <dgm:cxn modelId="{F6F57961-528D-486E-99CF-E14C8689A131}" type="presParOf" srcId="{D8ED1BAA-454A-40C5-B1E4-E862004BC42B}" destId="{CAF43B63-8A03-4C84-9795-B206E0604FF8}" srcOrd="3" destOrd="0" presId="urn:microsoft.com/office/officeart/2005/8/layout/default"/>
    <dgm:cxn modelId="{0936A81A-4315-4264-8A94-471B301408DF}" type="presParOf" srcId="{D8ED1BAA-454A-40C5-B1E4-E862004BC42B}" destId="{05E87895-48B4-4157-8690-7FDDB98CE748}" srcOrd="4" destOrd="0" presId="urn:microsoft.com/office/officeart/2005/8/layout/default"/>
    <dgm:cxn modelId="{7FB3DE09-9008-4C96-A2BB-2FB39C727967}" type="presParOf" srcId="{D8ED1BAA-454A-40C5-B1E4-E862004BC42B}" destId="{55B18499-413B-4069-B688-ECF6FE3C75BB}" srcOrd="5" destOrd="0" presId="urn:microsoft.com/office/officeart/2005/8/layout/default"/>
    <dgm:cxn modelId="{D9A952EE-ED27-439F-90ED-2E351A2E3132}" type="presParOf" srcId="{D8ED1BAA-454A-40C5-B1E4-E862004BC42B}" destId="{E1240967-6628-420C-B142-3907DDAF4BF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870B60-66D3-4346-97B3-6A80DF507EE4}">
      <dsp:nvSpPr>
        <dsp:cNvPr id="0" name=""/>
        <dsp:cNvSpPr/>
      </dsp:nvSpPr>
      <dsp:spPr>
        <a:xfrm>
          <a:off x="0" y="136815"/>
          <a:ext cx="5054961" cy="505496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E180D5-6E6B-4E41-8481-9ED52EE24B88}">
      <dsp:nvSpPr>
        <dsp:cNvPr id="0" name=""/>
        <dsp:cNvSpPr/>
      </dsp:nvSpPr>
      <dsp:spPr>
        <a:xfrm>
          <a:off x="2527480" y="136815"/>
          <a:ext cx="5897455" cy="5054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smtClean="0"/>
            <a:t>В конце 1913 года Айвазов возвращается в Крым, в Бахчисарай,редактирует газету «Терджиман».</a:t>
          </a:r>
          <a:endParaRPr lang="ru-RU" sz="2500" kern="1200"/>
        </a:p>
      </dsp:txBody>
      <dsp:txXfrm>
        <a:off x="2527480" y="136815"/>
        <a:ext cx="5897455" cy="2401106"/>
      </dsp:txXfrm>
    </dsp:sp>
    <dsp:sp modelId="{655FB1AC-6DFD-4ACB-BB10-AD29655BAFFF}">
      <dsp:nvSpPr>
        <dsp:cNvPr id="0" name=""/>
        <dsp:cNvSpPr/>
      </dsp:nvSpPr>
      <dsp:spPr>
        <a:xfrm>
          <a:off x="1326927" y="2537921"/>
          <a:ext cx="2401106" cy="240110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10518374"/>
            <a:satOff val="-61895"/>
            <a:lumOff val="2355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0A1F25-37C2-4B55-9183-BA552AB9C70F}">
      <dsp:nvSpPr>
        <dsp:cNvPr id="0" name=""/>
        <dsp:cNvSpPr/>
      </dsp:nvSpPr>
      <dsp:spPr>
        <a:xfrm>
          <a:off x="2527480" y="2537921"/>
          <a:ext cx="5897455" cy="24011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hueOff val="10518374"/>
              <a:satOff val="-61895"/>
              <a:lumOff val="23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smtClean="0"/>
            <a:t>В революционные 1917-1918-е Асан Сабри Айвазов – был редактором газеты «Миллет», избирался председателем Курултая, затем он – послом Крымского краевого правительства в Турции. </a:t>
          </a:r>
          <a:endParaRPr lang="ru-RU" sz="2500" kern="1200"/>
        </a:p>
      </dsp:txBody>
      <dsp:txXfrm>
        <a:off x="2527480" y="2537921"/>
        <a:ext cx="5897455" cy="24011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3DCB7E-F38A-4388-9ECA-5897E3369445}">
      <dsp:nvSpPr>
        <dsp:cNvPr id="0" name=""/>
        <dsp:cNvSpPr/>
      </dsp:nvSpPr>
      <dsp:spPr>
        <a:xfrm>
          <a:off x="1046" y="156664"/>
          <a:ext cx="4079457" cy="24476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1926—1927 гг. опубликовал много статей по языкознанию. 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46" y="156664"/>
        <a:ext cx="4079457" cy="2447674"/>
      </dsp:txXfrm>
    </dsp:sp>
    <dsp:sp modelId="{C603CE7E-73BF-40C4-8D9F-A5349219A9E3}">
      <dsp:nvSpPr>
        <dsp:cNvPr id="0" name=""/>
        <dsp:cNvSpPr/>
      </dsp:nvSpPr>
      <dsp:spPr>
        <a:xfrm>
          <a:off x="4488448" y="156664"/>
          <a:ext cx="4079457" cy="2447674"/>
        </a:xfrm>
        <a:prstGeom prst="rect">
          <a:avLst/>
        </a:prstGeom>
        <a:solidFill>
          <a:schemeClr val="accent4">
            <a:hueOff val="-4334388"/>
            <a:satOff val="20563"/>
            <a:lumOff val="-4444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 второй половине 20-х годов Айвазов принял активное участие в переводе </a:t>
          </a:r>
          <a:r>
            <a:rPr lang="ru-RU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крымскотатарского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языка на латинскую графику, возглавляя областной совет Общества нового тюркского алфавита. 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8448" y="156664"/>
        <a:ext cx="4079457" cy="2447674"/>
      </dsp:txXfrm>
    </dsp:sp>
    <dsp:sp modelId="{05E87895-48B4-4157-8690-7FDDB98CE748}">
      <dsp:nvSpPr>
        <dsp:cNvPr id="0" name=""/>
        <dsp:cNvSpPr/>
      </dsp:nvSpPr>
      <dsp:spPr>
        <a:xfrm>
          <a:off x="1046" y="3012284"/>
          <a:ext cx="4079457" cy="2447674"/>
        </a:xfrm>
        <a:prstGeom prst="rect">
          <a:avLst/>
        </a:prstGeom>
        <a:solidFill>
          <a:schemeClr val="accent4">
            <a:hueOff val="-8668775"/>
            <a:satOff val="41126"/>
            <a:lumOff val="-888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участвовал в работе I Всесоюзного тюркологического съезда в Баку (1926 г.). 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46" y="3012284"/>
        <a:ext cx="4079457" cy="2447674"/>
      </dsp:txXfrm>
    </dsp:sp>
    <dsp:sp modelId="{E1240967-6628-420C-B142-3907DDAF4BF5}">
      <dsp:nvSpPr>
        <dsp:cNvPr id="0" name=""/>
        <dsp:cNvSpPr/>
      </dsp:nvSpPr>
      <dsp:spPr>
        <a:xfrm>
          <a:off x="4488448" y="3012284"/>
          <a:ext cx="4079457" cy="2447674"/>
        </a:xfrm>
        <a:prstGeom prst="rect">
          <a:avLst/>
        </a:prstGeom>
        <a:solidFill>
          <a:schemeClr val="accent4">
            <a:hueOff val="-13003162"/>
            <a:satOff val="61689"/>
            <a:lumOff val="-1333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1927 г. и 1929 г. под руководством Айвазова прошли две языковые конференции в Крыму.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обеих он выступал с содержательными докладами об основах правописания реформированного алфавита и создания современного нормативного литературного языка крымских татар. 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8448" y="3012284"/>
        <a:ext cx="4079457" cy="2447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5DC7472-DD07-487E-8BD7-5C51ADAB8413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FC1E2923-1AE1-4ACA-8449-BA5B2E0B24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152" y="986631"/>
            <a:ext cx="7772400" cy="4571999"/>
          </a:xfrm>
        </p:spPr>
        <p:txBody>
          <a:bodyPr/>
          <a:lstStyle/>
          <a:p>
            <a:pPr algn="ctr"/>
            <a:r>
              <a:rPr lang="ru-RU" sz="5400" dirty="0" err="1" smtClean="0"/>
              <a:t>Асан</a:t>
            </a:r>
            <a:r>
              <a:rPr lang="ru-RU" sz="5400" dirty="0" smtClean="0"/>
              <a:t> </a:t>
            </a:r>
            <a:r>
              <a:rPr lang="ru-RU" sz="5400" dirty="0" err="1"/>
              <a:t>Сабри</a:t>
            </a:r>
            <a:r>
              <a:rPr lang="ru-RU" sz="5400" dirty="0"/>
              <a:t> </a:t>
            </a:r>
            <a:r>
              <a:rPr lang="ru-RU" sz="5400" dirty="0" err="1" smtClean="0"/>
              <a:t>Абибуллаевич</a:t>
            </a:r>
            <a:r>
              <a:rPr lang="ru-RU" sz="5400" dirty="0" smtClean="0"/>
              <a:t> Айвазов</a:t>
            </a:r>
            <a:br>
              <a:rPr lang="ru-RU" sz="5400" dirty="0" smtClean="0"/>
            </a:br>
            <a:r>
              <a:rPr lang="ru-RU" sz="5400" dirty="0" smtClean="0"/>
              <a:t>1878-1938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805264"/>
            <a:ext cx="6858000" cy="914400"/>
          </a:xfrm>
        </p:spPr>
        <p:txBody>
          <a:bodyPr anchor="b">
            <a:normAutofit/>
          </a:bodyPr>
          <a:lstStyle/>
          <a:p>
            <a:r>
              <a:rPr lang="ru-RU" dirty="0" smtClean="0"/>
              <a:t>(с) </a:t>
            </a:r>
            <a:r>
              <a:rPr lang="ru-RU" dirty="0" err="1" smtClean="0"/>
              <a:t>Оплачко</a:t>
            </a:r>
            <a:r>
              <a:rPr lang="ru-RU" dirty="0" smtClean="0"/>
              <a:t> И.И.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8" t="72427"/>
          <a:stretch/>
        </p:blipFill>
        <p:spPr>
          <a:xfrm>
            <a:off x="262853" y="4788686"/>
            <a:ext cx="8850999" cy="14437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813" y="371475"/>
            <a:ext cx="7315200" cy="12303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+mj-lt"/>
              </a:rPr>
              <a:t>Министерство образования, науки и молодежи Республики Крым</a:t>
            </a:r>
          </a:p>
          <a:p>
            <a:pPr algn="ctr">
              <a:defRPr/>
            </a:pPr>
            <a:r>
              <a:rPr lang="ru-RU" sz="1400" b="1" dirty="0">
                <a:latin typeface="+mj-lt"/>
              </a:rPr>
              <a:t>Государственное бюджетное профессиональное образовательное учреждение Республики Крым «Керченский политехнический колледж»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713"/>
            <a:ext cx="1516062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2718"/>
            <a:ext cx="8568952" cy="1371600"/>
          </a:xfrm>
        </p:spPr>
        <p:txBody>
          <a:bodyPr anchor="ctr">
            <a:normAutofit/>
          </a:bodyPr>
          <a:lstStyle/>
          <a:p>
            <a:r>
              <a:rPr lang="ru-RU" sz="2800" dirty="0" smtClean="0"/>
              <a:t>ЗАСЛУГА АЙВАЗОВА В ЯЗЫКОЗНАНИИ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149296"/>
              </p:ext>
            </p:extLst>
          </p:nvPr>
        </p:nvGraphicFramePr>
        <p:xfrm>
          <a:off x="323528" y="1124744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46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352928" cy="1143000"/>
          </a:xfrm>
        </p:spPr>
        <p:txBody>
          <a:bodyPr anchor="t"/>
          <a:lstStyle/>
          <a:p>
            <a:r>
              <a:rPr lang="ru-RU" dirty="0" smtClean="0"/>
              <a:t>УЧИТЕЛЬ ДЛЯ ВЗРОСЛЫХ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04599" cy="27363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b="0" dirty="0">
                <a:solidFill>
                  <a:srgbClr val="1F2124"/>
                </a:solidFill>
              </a:rPr>
              <a:t>После освобождения он живет в Симферополе, работает учителем в школе для взрослых кожевенно-обувного комбината. </a:t>
            </a:r>
            <a:r>
              <a:rPr lang="ru-RU" sz="9600" b="0" dirty="0" smtClean="0">
                <a:solidFill>
                  <a:srgbClr val="1F2124"/>
                </a:solidFill>
              </a:rPr>
              <a:t>В </a:t>
            </a:r>
            <a:r>
              <a:rPr lang="ru-RU" sz="9600" b="0" dirty="0">
                <a:solidFill>
                  <a:srgbClr val="1F2124"/>
                </a:solidFill>
              </a:rPr>
              <a:t>июне 1934 года Айвазов пишет: </a:t>
            </a:r>
            <a:r>
              <a:rPr lang="ru-RU" sz="9600" dirty="0">
                <a:solidFill>
                  <a:schemeClr val="tx2"/>
                </a:solidFill>
                <a:latin typeface="Segoe Print" panose="02000600000000000000" pitchFamily="2" charset="0"/>
              </a:rPr>
              <a:t>«</a:t>
            </a:r>
            <a:r>
              <a:rPr lang="ru-RU" sz="9600" dirty="0" err="1">
                <a:solidFill>
                  <a:schemeClr val="tx2"/>
                </a:solidFill>
                <a:latin typeface="Segoe Print" panose="02000600000000000000" pitchFamily="2" charset="0"/>
              </a:rPr>
              <a:t>Джафер</a:t>
            </a:r>
            <a:r>
              <a:rPr lang="ru-RU" sz="9600" dirty="0">
                <a:solidFill>
                  <a:schemeClr val="tx2"/>
                </a:solidFill>
                <a:latin typeface="Segoe Print" panose="02000600000000000000" pitchFamily="2" charset="0"/>
              </a:rPr>
              <a:t>! Я больше не могу находиться здесь. Уже четыре года я материально и морально угнетен. У меня нет ни прав, ни обязанностей …»</a:t>
            </a:r>
            <a:r>
              <a:rPr lang="ru-RU" sz="9600" b="0" dirty="0">
                <a:solidFill>
                  <a:srgbClr val="1F2124"/>
                </a:solidFill>
              </a:rPr>
              <a:t>. </a:t>
            </a:r>
            <a:endParaRPr lang="ru-RU" sz="9600" b="0" dirty="0" smtClean="0">
              <a:solidFill>
                <a:srgbClr val="1F2124"/>
              </a:solidFill>
            </a:endParaRPr>
          </a:p>
          <a:p>
            <a:pPr marL="0" indent="0">
              <a:buNone/>
            </a:pPr>
            <a:r>
              <a:rPr lang="ru-RU" sz="9600" b="0" dirty="0" smtClean="0">
                <a:solidFill>
                  <a:srgbClr val="1F2124"/>
                </a:solidFill>
              </a:rPr>
              <a:t>А </a:t>
            </a:r>
            <a:r>
              <a:rPr lang="ru-RU" sz="9600" b="0" dirty="0">
                <a:solidFill>
                  <a:srgbClr val="1F2124"/>
                </a:solidFill>
              </a:rPr>
              <a:t>это уже из другого письма:</a:t>
            </a:r>
            <a:r>
              <a:rPr lang="ru-RU" sz="9600" dirty="0">
                <a:solidFill>
                  <a:srgbClr val="1F2124"/>
                </a:solidFill>
              </a:rPr>
              <a:t> </a:t>
            </a:r>
            <a:r>
              <a:rPr lang="ru-RU" sz="9600" i="1" dirty="0">
                <a:solidFill>
                  <a:schemeClr val="tx2"/>
                </a:solidFill>
                <a:latin typeface="Segoe Script" panose="020B0504020000000003" pitchFamily="34" charset="0"/>
              </a:rPr>
              <a:t>«Мое положение крайне тяжелое. Остаться здесь еще немного – значит умереть или быть убитым. Я боюсь не смерти, я боюсь быть тайно убитым как собака. Если бы я боялся смерти или мучений, я бы давно отсюда уехал, в те времена, когда можно было легко уехать из страны. Но я, оставшись один, 35 лет назад начал выполнять свою задачу. А теперь оставаться здесь возможности нет. Я в опасности. Впервые в жизни я прошу помощи – заберите меня отсюда быстрее. Не убивайте меня, бросая здесь в отчаянном положении. Докажите, что вы мои братья и друзья»</a:t>
            </a:r>
            <a:r>
              <a:rPr lang="ru-RU" sz="9600" i="1" dirty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33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73"/>
          <a:stretch/>
        </p:blipFill>
        <p:spPr>
          <a:xfrm rot="10800000">
            <a:off x="0" y="-23305"/>
            <a:ext cx="6702122" cy="2062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ПРИГОВОР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572914"/>
            <a:ext cx="4314151" cy="2251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1" b="28609"/>
          <a:stretch/>
        </p:blipFill>
        <p:spPr>
          <a:xfrm>
            <a:off x="-3906571" y="4501049"/>
            <a:ext cx="8622587" cy="169878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26269"/>
            <a:ext cx="8064896" cy="4373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SkolarSans-BdCond_Cyr-Ltn"/>
              </a:rPr>
              <a:t>17 апреля 1938 года в Симферополе Военная коллегия Верховного Суда СССР в закрытом судебном заседании приговорила Айвазова </a:t>
            </a:r>
            <a:r>
              <a:rPr lang="ru-RU" b="1" dirty="0" err="1">
                <a:latin typeface="SkolarSans-BdCond_Cyr-Ltn"/>
              </a:rPr>
              <a:t>Асана</a:t>
            </a:r>
            <a:r>
              <a:rPr lang="ru-RU" b="1" dirty="0">
                <a:latin typeface="SkolarSans-BdCond_Cyr-Ltn"/>
              </a:rPr>
              <a:t> </a:t>
            </a:r>
            <a:r>
              <a:rPr lang="ru-RU" b="1" dirty="0" err="1">
                <a:latin typeface="SkolarSans-BdCond_Cyr-Ltn"/>
              </a:rPr>
              <a:t>Сабри</a:t>
            </a:r>
            <a:r>
              <a:rPr lang="ru-RU" b="1" dirty="0">
                <a:latin typeface="SkolarSans-BdCond_Cyr-Ltn"/>
              </a:rPr>
              <a:t> </a:t>
            </a:r>
            <a:r>
              <a:rPr lang="ru-RU" b="1" dirty="0" err="1">
                <a:latin typeface="SkolarSans-BdCond_Cyr-Ltn"/>
              </a:rPr>
              <a:t>Абибуллаевича</a:t>
            </a:r>
            <a:r>
              <a:rPr lang="ru-RU" b="1" dirty="0">
                <a:latin typeface="SkolarSans-BdCond_Cyr-Ltn"/>
              </a:rPr>
              <a:t> к высшей мере наказания – расстрелу с конфискацией всего лично ему принадлежащего </a:t>
            </a:r>
            <a:r>
              <a:rPr lang="ru-RU" b="1" dirty="0" smtClean="0">
                <a:latin typeface="SkolarSans-BdCond_Cyr-Ltn"/>
              </a:rPr>
              <a:t>имущества. Приговор </a:t>
            </a:r>
            <a:r>
              <a:rPr lang="ru-RU" b="1" dirty="0">
                <a:latin typeface="SkolarSans-BdCond_Cyr-Ltn"/>
              </a:rPr>
              <a:t>был приведен в исполнение в этот же день</a:t>
            </a:r>
            <a:r>
              <a:rPr lang="ru-RU" b="1" dirty="0" smtClean="0">
                <a:latin typeface="SkolarSans-BdCond_Cyr-Ltn"/>
              </a:rPr>
              <a:t>.</a:t>
            </a:r>
            <a:endParaRPr lang="ru-RU" b="1" dirty="0">
              <a:latin typeface="SkolarSans-BdCond_Cyr-Ltn"/>
            </a:endParaRPr>
          </a:p>
          <a:p>
            <a:pPr marL="0" indent="0">
              <a:buNone/>
            </a:pPr>
            <a:r>
              <a:rPr lang="ru-RU" b="1" dirty="0">
                <a:latin typeface="SkolarSans-BdCond_Cyr-Ltn"/>
              </a:rPr>
              <a:t>Спустя 22 года Определением Военной Коллегии Верховного Суда СССР признан невиновным.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9901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7" t="21775" r="19538" b="22957"/>
          <a:stretch/>
        </p:blipFill>
        <p:spPr>
          <a:xfrm>
            <a:off x="0" y="498523"/>
            <a:ext cx="9169073" cy="612068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49121" y="116632"/>
            <a:ext cx="9036496" cy="1143000"/>
          </a:xfrm>
        </p:spPr>
        <p:txBody>
          <a:bodyPr anchor="ctr">
            <a:noAutofit/>
          </a:bodyPr>
          <a:lstStyle/>
          <a:p>
            <a:pPr algn="ctr"/>
            <a:r>
              <a:rPr lang="ru-RU" sz="2800" dirty="0" smtClean="0"/>
              <a:t>Имя </a:t>
            </a:r>
            <a:r>
              <a:rPr lang="ru-RU" sz="2800" dirty="0" err="1" smtClean="0"/>
              <a:t>А.Айвазова</a:t>
            </a:r>
            <a:r>
              <a:rPr lang="ru-RU" sz="2800" dirty="0" smtClean="0"/>
              <a:t> в числе «</a:t>
            </a:r>
            <a:r>
              <a:rPr lang="ru-RU" sz="2800" dirty="0"/>
              <a:t>расстрелянного поколения» крымской культуры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013" y="2636912"/>
            <a:ext cx="2533362" cy="4017050"/>
          </a:xfrm>
          <a:prstGeom prst="rect">
            <a:avLst/>
          </a:prstGeom>
        </p:spPr>
      </p:pic>
      <p:sp>
        <p:nvSpPr>
          <p:cNvPr id="10" name="Пятно 2 9"/>
          <p:cNvSpPr/>
          <p:nvPr/>
        </p:nvSpPr>
        <p:spPr>
          <a:xfrm>
            <a:off x="-252536" y="908720"/>
            <a:ext cx="3312368" cy="2520280"/>
          </a:xfrm>
          <a:prstGeom prst="irregularSeal2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+mj-lt"/>
              </a:rPr>
              <a:t>Архипелаг ГУЛАГ</a:t>
            </a:r>
          </a:p>
        </p:txBody>
      </p:sp>
    </p:spTree>
    <p:extLst>
      <p:ext uri="{BB962C8B-B14F-4D97-AF65-F5344CB8AC3E}">
        <p14:creationId xmlns:p14="http://schemas.microsoft.com/office/powerpoint/2010/main" val="348748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763"/>
            <a:ext cx="4176464" cy="640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8763"/>
            <a:ext cx="3886994" cy="642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33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ЖИЗНЬ И ТВОРЧЕСТВО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asan-sabri-ajvazo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4"/>
            <a:ext cx="9144000" cy="68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57602"/>
            <a:ext cx="3189934" cy="2289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6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753" y="116632"/>
            <a:ext cx="3240360" cy="37972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9256" cy="1371600"/>
          </a:xfrm>
        </p:spPr>
        <p:txBody>
          <a:bodyPr anchor="t"/>
          <a:lstStyle/>
          <a:p>
            <a:r>
              <a:rPr lang="ru-RU" dirty="0" smtClean="0"/>
              <a:t>ДЕТСТВО И ВЗРОСЛЕНИЕ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202" y="1268760"/>
            <a:ext cx="4544385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tx2"/>
                </a:solidFill>
                <a:latin typeface="Segoe Script" panose="020B0504020000000003" pitchFamily="34" charset="0"/>
              </a:rPr>
              <a:t>«Ничто не указывало на сколько-нибудь славную будущность ребенка и на то, что мальчику удастся выбраться из нищеты»</a:t>
            </a:r>
            <a:endParaRPr lang="ru-RU" i="1" dirty="0">
              <a:solidFill>
                <a:schemeClr val="tx2"/>
              </a:solidFill>
              <a:latin typeface="Segoe Script" panose="020B05040200000000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202" y="3573016"/>
            <a:ext cx="82089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Как вспоминал Айвазов: </a:t>
            </a:r>
            <a:r>
              <a:rPr lang="ru-RU" sz="2800" i="1" dirty="0"/>
              <a:t>«Родился я в Алупке в 1878 году в бедной крестьянской семье. Отец был дровосеком. Нас было четыре брата и сестра. В детстве все братья работали в имении Воронцова и Милютина батраками (мне тогда было 9-10 лет, получал в день 30 копеек)».</a:t>
            </a:r>
          </a:p>
        </p:txBody>
      </p:sp>
    </p:spTree>
    <p:extLst>
      <p:ext uri="{BB962C8B-B14F-4D97-AF65-F5344CB8AC3E}">
        <p14:creationId xmlns:p14="http://schemas.microsoft.com/office/powerpoint/2010/main" val="299336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И ПРИЗВАНИЕ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7056784" cy="50928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1889</a:t>
            </a:r>
            <a:r>
              <a:rPr lang="ru-RU" dirty="0"/>
              <a:t> году после окончания </a:t>
            </a:r>
            <a:r>
              <a:rPr lang="ru-RU" dirty="0" err="1"/>
              <a:t>Алупкинской</a:t>
            </a:r>
            <a:r>
              <a:rPr lang="ru-RU" dirty="0"/>
              <a:t> начальной школы один из родственников увез подростка в Турцию, в Константинополь, где </a:t>
            </a:r>
            <a:r>
              <a:rPr lang="ru-RU" dirty="0" err="1"/>
              <a:t>Асан</a:t>
            </a:r>
            <a:r>
              <a:rPr lang="ru-RU" dirty="0"/>
              <a:t> окончил </a:t>
            </a:r>
            <a:r>
              <a:rPr lang="ru-RU" b="1" i="1" dirty="0"/>
              <a:t>педагогический институт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Спустя </a:t>
            </a:r>
            <a:r>
              <a:rPr lang="ru-RU" dirty="0"/>
              <a:t>десять лет Айвазов вернется в родную Алупку, где откроет новую школу. Не просто новую, но такую, какой здесь никогда не было.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школе учились не только мальчики, но и девочки, предметы – арифметика, география, </a:t>
            </a:r>
            <a:r>
              <a:rPr lang="ru-RU" dirty="0" err="1"/>
              <a:t>крымскотатарский</a:t>
            </a:r>
            <a:r>
              <a:rPr lang="ru-RU" dirty="0"/>
              <a:t> язык – преподавались по звуковому методу. </a:t>
            </a:r>
            <a:r>
              <a:rPr lang="ru-RU" b="1" i="1" dirty="0">
                <a:solidFill>
                  <a:schemeClr val="tx2"/>
                </a:solidFill>
                <a:latin typeface="+mj-lt"/>
              </a:rPr>
              <a:t>Инициатива создания этих прогрессивных по уровню образования школ 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принадлежала </a:t>
            </a:r>
            <a:r>
              <a:rPr lang="ru-RU" b="1" i="1" dirty="0">
                <a:solidFill>
                  <a:schemeClr val="tx2"/>
                </a:solidFill>
                <a:latin typeface="+mj-lt"/>
              </a:rPr>
              <a:t>Исмаилу </a:t>
            </a:r>
            <a:r>
              <a:rPr lang="ru-RU" b="1" i="1" dirty="0" err="1">
                <a:solidFill>
                  <a:schemeClr val="tx2"/>
                </a:solidFill>
                <a:latin typeface="+mj-lt"/>
              </a:rPr>
              <a:t>Гаспринскому</a:t>
            </a:r>
            <a:r>
              <a:rPr lang="ru-RU" b="1" i="1" dirty="0">
                <a:solidFill>
                  <a:schemeClr val="tx2"/>
                </a:solidFill>
                <a:latin typeface="+mj-lt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955917"/>
            <a:ext cx="1852464" cy="185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2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56" y="9915"/>
            <a:ext cx="9011344" cy="1143000"/>
          </a:xfrm>
        </p:spPr>
        <p:txBody>
          <a:bodyPr anchor="ctr"/>
          <a:lstStyle/>
          <a:p>
            <a:r>
              <a:rPr lang="ru-RU" dirty="0" smtClean="0"/>
              <a:t>МОЛОДОЙ УЧИТЕЛЬ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7293"/>
            <a:ext cx="461269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0" i="0" dirty="0" err="1" smtClean="0">
                <a:solidFill>
                  <a:srgbClr val="1F2124"/>
                </a:solidFill>
                <a:effectLst/>
                <a:latin typeface="+mj-lt"/>
              </a:rPr>
              <a:t>Асан</a:t>
            </a:r>
            <a:r>
              <a:rPr lang="ru-RU" sz="1600" b="0" i="0" dirty="0" smtClean="0">
                <a:solidFill>
                  <a:srgbClr val="1F2124"/>
                </a:solidFill>
                <a:effectLst/>
                <a:latin typeface="+mj-lt"/>
              </a:rPr>
              <a:t> </a:t>
            </a:r>
            <a:r>
              <a:rPr lang="ru-RU" sz="1600" b="0" i="0" dirty="0" err="1" smtClean="0">
                <a:solidFill>
                  <a:srgbClr val="1F2124"/>
                </a:solidFill>
                <a:effectLst/>
                <a:latin typeface="+mj-lt"/>
              </a:rPr>
              <a:t>Сабри</a:t>
            </a:r>
            <a:r>
              <a:rPr lang="ru-RU" sz="1600" b="0" i="0" dirty="0" smtClean="0">
                <a:solidFill>
                  <a:srgbClr val="1F2124"/>
                </a:solidFill>
                <a:effectLst/>
                <a:latin typeface="+mj-lt"/>
              </a:rPr>
              <a:t> пробивал себе дорогу к учительству. </a:t>
            </a:r>
            <a:r>
              <a:rPr lang="ru-RU" sz="1600" b="0" dirty="0">
                <a:solidFill>
                  <a:srgbClr val="1F2124"/>
                </a:solidFill>
                <a:latin typeface="+mj-lt"/>
              </a:rPr>
              <a:t>О</a:t>
            </a:r>
            <a:r>
              <a:rPr lang="ru-RU" sz="1600" b="0" i="0" dirty="0" smtClean="0">
                <a:solidFill>
                  <a:srgbClr val="1F2124"/>
                </a:solidFill>
                <a:effectLst/>
                <a:latin typeface="+mj-lt"/>
              </a:rPr>
              <a:t>н вспоминал:</a:t>
            </a:r>
            <a:r>
              <a:rPr lang="ru-RU" sz="1600" b="0" i="0" dirty="0" smtClean="0">
                <a:solidFill>
                  <a:srgbClr val="1F2124"/>
                </a:solidFill>
                <a:effectLst/>
              </a:rPr>
              <a:t> </a:t>
            </a:r>
            <a:r>
              <a:rPr lang="ru-RU" sz="1600" i="1" dirty="0" smtClean="0">
                <a:solidFill>
                  <a:schemeClr val="tx2"/>
                </a:solidFill>
                <a:effectLst/>
                <a:latin typeface="Segoe Print" panose="02000600000000000000" pitchFamily="2" charset="0"/>
              </a:rPr>
              <a:t>«Тогда в татарских школах преподавался на арабском языке Коран и Закон Божий… Условия для просветительской работы были тяжелые. Начиная от кулаков, духовенства и до урядника все были против новой школы. В 1902 году я устроил первый публичный выпуск исключительно из бедняцких детей. Крестьяне всячески стали поддерживать школу. В начале следующего учебного года приехал уездный ялтинский инспектор народных школ Дмитриевский и официально заявил, что в татарских школах, кроме Корана, ничего нельзя преподавать. Он угрожал: «Если будете преподавать кроме Корана другие предметы, то примем крутые меры».</a:t>
            </a:r>
            <a:endParaRPr lang="ru-RU" sz="1800" i="1" dirty="0">
              <a:solidFill>
                <a:schemeClr val="tx2"/>
              </a:solidFill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ИРИНА\Desktop\200px-Асан_Сабри_Айваз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2617"/>
            <a:ext cx="2246650" cy="28083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ертикальный свиток 4"/>
          <p:cNvSpPr/>
          <p:nvPr/>
        </p:nvSpPr>
        <p:spPr>
          <a:xfrm>
            <a:off x="4504653" y="3095257"/>
            <a:ext cx="4419534" cy="3710260"/>
          </a:xfrm>
          <a:prstGeom prst="verticalScroll">
            <a:avLst/>
          </a:prstGeom>
          <a:ln>
            <a:solidFill>
              <a:schemeClr val="bg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/>
              <a:t>Асан</a:t>
            </a:r>
            <a:r>
              <a:rPr lang="ru-RU" sz="1400" b="1" dirty="0"/>
              <a:t> не обратил внимания на это письмо, а в июне того же года ночью в его окно неизвестным был брошен большой камень – который угодил Айвазову в плечо, другой, поменьше – в голову; шрам от него остался на всю жизнь. После этого случая </a:t>
            </a:r>
            <a:r>
              <a:rPr lang="ru-RU" sz="1400" b="1" dirty="0" err="1"/>
              <a:t>Асан</a:t>
            </a:r>
            <a:r>
              <a:rPr lang="ru-RU" sz="1400" b="1" dirty="0"/>
              <a:t> </a:t>
            </a:r>
            <a:r>
              <a:rPr lang="ru-RU" sz="1400" b="1" dirty="0" err="1"/>
              <a:t>Сабри</a:t>
            </a:r>
            <a:r>
              <a:rPr lang="ru-RU" sz="1400" b="1" dirty="0"/>
              <a:t> покинул школу. На некоторое время он уехал в Москву, где давал частные уроки студентам Лазаревского института восточных языков.</a:t>
            </a:r>
          </a:p>
        </p:txBody>
      </p:sp>
    </p:spTree>
    <p:extLst>
      <p:ext uri="{BB962C8B-B14F-4D97-AF65-F5344CB8AC3E}">
        <p14:creationId xmlns:p14="http://schemas.microsoft.com/office/powerpoint/2010/main" val="29477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 anchor="ctr"/>
          <a:lstStyle/>
          <a:p>
            <a:r>
              <a:rPr lang="ru-RU" dirty="0" smtClean="0"/>
              <a:t>ДРУЖБА С  А.МЕДИЕВЫМ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87" y="1082984"/>
            <a:ext cx="2955208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4595" y="1052736"/>
            <a:ext cx="55478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1F2124"/>
                </a:solidFill>
              </a:rPr>
              <a:t>	</a:t>
            </a:r>
            <a:r>
              <a:rPr lang="ru-RU" sz="2000" b="1" dirty="0" smtClean="0"/>
              <a:t>По </a:t>
            </a:r>
            <a:r>
              <a:rPr lang="ru-RU" sz="2000" b="1" dirty="0"/>
              <a:t>возвращении в Крым Айвазов знакомится с молодым </a:t>
            </a:r>
            <a:r>
              <a:rPr lang="ru-RU" sz="2000" b="1" dirty="0" err="1"/>
              <a:t>крымскотатарским</a:t>
            </a:r>
            <a:r>
              <a:rPr lang="ru-RU" sz="2000" b="1" dirty="0"/>
              <a:t> политиком </a:t>
            </a:r>
            <a:r>
              <a:rPr lang="ru-RU" sz="2000" b="1" dirty="0" err="1"/>
              <a:t>Абдурешидом</a:t>
            </a:r>
            <a:r>
              <a:rPr lang="ru-RU" sz="2000" b="1" dirty="0"/>
              <a:t> </a:t>
            </a:r>
            <a:r>
              <a:rPr lang="ru-RU" sz="2000" b="1" dirty="0" err="1" smtClean="0"/>
              <a:t>Медиевым</a:t>
            </a:r>
            <a:r>
              <a:rPr lang="ru-RU" sz="2000" b="1" dirty="0" smtClean="0"/>
              <a:t>.</a:t>
            </a:r>
          </a:p>
          <a:p>
            <a:pPr algn="just"/>
            <a:r>
              <a:rPr lang="ru-RU" sz="2000" b="1" dirty="0"/>
              <a:t>	</a:t>
            </a:r>
            <a:r>
              <a:rPr lang="ru-RU" sz="2000" b="1" dirty="0" smtClean="0"/>
              <a:t>В </a:t>
            </a:r>
            <a:r>
              <a:rPr lang="ru-RU" sz="2000" b="1" dirty="0"/>
              <a:t>1906-1908 вместе с </a:t>
            </a:r>
            <a:r>
              <a:rPr lang="ru-RU" sz="2000" b="1" dirty="0" err="1"/>
              <a:t>Медиевым</a:t>
            </a:r>
            <a:r>
              <a:rPr lang="ru-RU" sz="2000" b="1" dirty="0"/>
              <a:t> и </a:t>
            </a:r>
            <a:r>
              <a:rPr lang="ru-RU" sz="2000" b="1" dirty="0" err="1"/>
              <a:t>Джемилем</a:t>
            </a:r>
            <a:r>
              <a:rPr lang="ru-RU" sz="2000" b="1" dirty="0"/>
              <a:t> </a:t>
            </a:r>
            <a:r>
              <a:rPr lang="ru-RU" sz="2000" b="1" dirty="0" err="1"/>
              <a:t>Менсеитом</a:t>
            </a:r>
            <a:r>
              <a:rPr lang="ru-RU" sz="2000" b="1" dirty="0"/>
              <a:t> он состоит в партии социал-революционеров. В </a:t>
            </a:r>
            <a:r>
              <a:rPr lang="ru-RU" sz="2000" b="1" dirty="0" err="1"/>
              <a:t>Карасубазаре</a:t>
            </a:r>
            <a:r>
              <a:rPr lang="ru-RU" sz="2000" b="1" dirty="0"/>
              <a:t> соратники издают газету «</a:t>
            </a:r>
            <a:r>
              <a:rPr lang="ru-RU" sz="2000" b="1" dirty="0" err="1"/>
              <a:t>Ветан</a:t>
            </a:r>
            <a:r>
              <a:rPr lang="ru-RU" sz="2000" b="1" dirty="0"/>
              <a:t> </a:t>
            </a:r>
            <a:r>
              <a:rPr lang="ru-RU" sz="2000" b="1" dirty="0" err="1"/>
              <a:t>хадими</a:t>
            </a:r>
            <a:r>
              <a:rPr lang="ru-RU" sz="2000" b="1" dirty="0"/>
              <a:t>» (Слуга Отечества). </a:t>
            </a:r>
            <a:endParaRPr lang="ru-RU" sz="2000" b="1" dirty="0" smtClean="0"/>
          </a:p>
          <a:p>
            <a:pPr algn="just"/>
            <a:r>
              <a:rPr lang="ru-RU" sz="2000" b="1" dirty="0"/>
              <a:t>	</a:t>
            </a:r>
            <a:r>
              <a:rPr lang="ru-RU" sz="2000" b="1" dirty="0" smtClean="0"/>
              <a:t>За </a:t>
            </a:r>
            <a:r>
              <a:rPr lang="ru-RU" sz="2000" b="1" dirty="0"/>
              <a:t>агитацию среди солдат против царизма к концу 1907 года </a:t>
            </a:r>
            <a:r>
              <a:rPr lang="ru-RU" sz="2000" b="1" dirty="0" err="1"/>
              <a:t>Асан</a:t>
            </a:r>
            <a:r>
              <a:rPr lang="ru-RU" sz="2000" b="1" dirty="0"/>
              <a:t> </a:t>
            </a:r>
            <a:r>
              <a:rPr lang="ru-RU" sz="2000" b="1" dirty="0" err="1"/>
              <a:t>Сабри</a:t>
            </a:r>
            <a:r>
              <a:rPr lang="ru-RU" sz="2000" b="1" dirty="0"/>
              <a:t> Айвазов в административном порядке выслан из пределов Таврической губернии.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5684" y="5453941"/>
            <a:ext cx="8376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Египте лечился </a:t>
            </a:r>
            <a:r>
              <a:rPr lang="ru-RU" b="1" dirty="0"/>
              <a:t>от астмы. Затем – снова Москва. По словам Айвазова, в этот период он «три раза был арестован, и в 1911 году уехал в Швейцарию, где случайно познакомился в Базеле с </a:t>
            </a:r>
            <a:r>
              <a:rPr lang="ru-RU" b="1" dirty="0" smtClean="0"/>
              <a:t>Лениным</a:t>
            </a:r>
            <a:r>
              <a:rPr lang="ru-RU" b="1" dirty="0"/>
              <a:t>. Вернулся через Константинополь в Россию и жил в Москве».</a:t>
            </a:r>
          </a:p>
        </p:txBody>
      </p:sp>
    </p:spTree>
    <p:extLst>
      <p:ext uri="{BB962C8B-B14F-4D97-AF65-F5344CB8AC3E}">
        <p14:creationId xmlns:p14="http://schemas.microsoft.com/office/powerpoint/2010/main" val="214165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ru-RU" dirty="0" smtClean="0"/>
              <a:t>СНОВА В КРЫМУ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7071705"/>
              </p:ext>
            </p:extLst>
          </p:nvPr>
        </p:nvGraphicFramePr>
        <p:xfrm>
          <a:off x="251520" y="1052736"/>
          <a:ext cx="842493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518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3" y="0"/>
            <a:ext cx="629488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99176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ГОДЫ СОВЕТСКОЙ ВЛАСТИ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052736"/>
            <a:ext cx="5194920" cy="57088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2"/>
                </a:solidFill>
              </a:rPr>
              <a:t>В отличие от некоторых своих соратников, </a:t>
            </a:r>
            <a:r>
              <a:rPr lang="ru-RU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Асан</a:t>
            </a: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Сабри</a:t>
            </a: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dirty="0" smtClean="0">
                <a:solidFill>
                  <a:schemeClr val="tx2"/>
                </a:solidFill>
              </a:rPr>
              <a:t>не эмигрировал, </a:t>
            </a:r>
            <a:r>
              <a:rPr lang="ru-RU" sz="2400" dirty="0">
                <a:solidFill>
                  <a:schemeClr val="tx2"/>
                </a:solidFill>
              </a:rPr>
              <a:t>а </a:t>
            </a:r>
            <a:r>
              <a:rPr lang="ru-RU" sz="2400" dirty="0" smtClean="0">
                <a:solidFill>
                  <a:schemeClr val="tx2"/>
                </a:solidFill>
              </a:rPr>
              <a:t>остался </a:t>
            </a:r>
            <a:r>
              <a:rPr lang="ru-RU" sz="2400" dirty="0">
                <a:solidFill>
                  <a:schemeClr val="tx2"/>
                </a:solidFill>
              </a:rPr>
              <a:t>в </a:t>
            </a:r>
            <a:r>
              <a:rPr lang="ru-RU" sz="2400" dirty="0" smtClean="0">
                <a:solidFill>
                  <a:schemeClr val="tx2"/>
                </a:solidFill>
              </a:rPr>
              <a:t>Крыму. </a:t>
            </a:r>
            <a:r>
              <a:rPr lang="ru-RU" sz="2400" dirty="0">
                <a:solidFill>
                  <a:schemeClr val="tx2"/>
                </a:solidFill>
              </a:rPr>
              <a:t>После установления Советской власти </a:t>
            </a:r>
            <a:r>
              <a:rPr lang="ru-RU" sz="2400" dirty="0" smtClean="0">
                <a:solidFill>
                  <a:schemeClr val="tx2"/>
                </a:solidFill>
              </a:rPr>
              <a:t>тут Айвазов </a:t>
            </a:r>
            <a:r>
              <a:rPr lang="ru-RU" sz="2400" dirty="0">
                <a:solidFill>
                  <a:schemeClr val="tx2"/>
                </a:solidFill>
              </a:rPr>
              <a:t>работает в отделе переводов ЦИК, затем в должности старшего ассистента в Крымском университете – преподает арабский и турецкий языки. В 1926-1927 годах активно публикуется – у него выходят статьи по языкознанию в </a:t>
            </a:r>
            <a:r>
              <a:rPr lang="ru-RU" sz="2400" dirty="0" smtClean="0">
                <a:solidFill>
                  <a:schemeClr val="tx2"/>
                </a:solidFill>
              </a:rPr>
              <a:t>газетах и журналах. 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66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ПОЛИТИЧЕСКАЯ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5472608" cy="54006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300" dirty="0">
                <a:solidFill>
                  <a:srgbClr val="1F2124"/>
                </a:solidFill>
              </a:rPr>
              <a:t>Интерпретация </a:t>
            </a:r>
            <a:r>
              <a:rPr lang="ru-RU" sz="2300" dirty="0" smtClean="0">
                <a:solidFill>
                  <a:srgbClr val="1F2124"/>
                </a:solidFill>
              </a:rPr>
              <a:t>политической </a:t>
            </a:r>
            <a:r>
              <a:rPr lang="ru-RU" sz="2300" dirty="0">
                <a:solidFill>
                  <a:srgbClr val="1F2124"/>
                </a:solidFill>
              </a:rPr>
              <a:t>деятельности </a:t>
            </a:r>
            <a:r>
              <a:rPr lang="ru-RU" sz="2300" dirty="0" smtClean="0">
                <a:solidFill>
                  <a:srgbClr val="1F2124"/>
                </a:solidFill>
              </a:rPr>
              <a:t>Айвазова Восточным </a:t>
            </a:r>
            <a:r>
              <a:rPr lang="ru-RU" sz="2300" dirty="0">
                <a:solidFill>
                  <a:srgbClr val="1F2124"/>
                </a:solidFill>
              </a:rPr>
              <a:t>отделом ОГПУ не вызывает сомнений в том, что его арест – только дело времени. Из документа 1929 года следует, что </a:t>
            </a:r>
            <a:r>
              <a:rPr lang="ru-RU" sz="2300" dirty="0" err="1">
                <a:solidFill>
                  <a:srgbClr val="1F2124"/>
                </a:solidFill>
              </a:rPr>
              <a:t>Асан</a:t>
            </a:r>
            <a:r>
              <a:rPr lang="ru-RU" sz="2300" dirty="0">
                <a:solidFill>
                  <a:srgbClr val="1F2124"/>
                </a:solidFill>
              </a:rPr>
              <a:t> </a:t>
            </a:r>
            <a:r>
              <a:rPr lang="ru-RU" sz="2300" dirty="0" err="1">
                <a:solidFill>
                  <a:srgbClr val="1F2124"/>
                </a:solidFill>
              </a:rPr>
              <a:t>Сабри</a:t>
            </a:r>
            <a:r>
              <a:rPr lang="ru-RU" sz="2300" dirty="0">
                <a:solidFill>
                  <a:srgbClr val="1F2124"/>
                </a:solidFill>
              </a:rPr>
              <a:t> Айвазов</a:t>
            </a:r>
            <a:r>
              <a:rPr lang="ru-RU" sz="2300" dirty="0">
                <a:solidFill>
                  <a:srgbClr val="1F2124"/>
                </a:solidFill>
                <a:latin typeface="Segoe Print" panose="02000600000000000000" pitchFamily="2" charset="0"/>
              </a:rPr>
              <a:t>: 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«В 1921 году </a:t>
            </a:r>
            <a:r>
              <a:rPr lang="ru-RU" sz="2300" dirty="0" err="1">
                <a:solidFill>
                  <a:schemeClr val="tx2"/>
                </a:solidFill>
                <a:latin typeface="Segoe Print" panose="02000600000000000000" pitchFamily="2" charset="0"/>
              </a:rPr>
              <a:t>Помголом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 был послан в Турцию для организации сбора пожертвований в пользу голодающих Крыма. В Турции связался с панисламистскими реакционными кругами и с крымскими белыми эмигрантами, в частности, с </a:t>
            </a:r>
            <a:r>
              <a:rPr lang="ru-RU" sz="2300" dirty="0" err="1">
                <a:solidFill>
                  <a:schemeClr val="tx2"/>
                </a:solidFill>
                <a:latin typeface="Segoe Print" panose="02000600000000000000" pitchFamily="2" charset="0"/>
              </a:rPr>
              <a:t>Джафером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 </a:t>
            </a:r>
            <a:r>
              <a:rPr lang="ru-RU" sz="2300" dirty="0" err="1">
                <a:solidFill>
                  <a:schemeClr val="tx2"/>
                </a:solidFill>
                <a:latin typeface="Segoe Print" panose="02000600000000000000" pitchFamily="2" charset="0"/>
              </a:rPr>
              <a:t>Сейдаметовым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. </a:t>
            </a:r>
            <a:endParaRPr lang="ru-RU" sz="2300" dirty="0" smtClean="0">
              <a:solidFill>
                <a:schemeClr val="tx2"/>
              </a:solidFill>
              <a:latin typeface="Segoe Print" panose="02000600000000000000" pitchFamily="2" charset="0"/>
            </a:endParaRPr>
          </a:p>
          <a:p>
            <a:pPr marL="0" indent="0" algn="just">
              <a:buNone/>
            </a:pPr>
            <a:r>
              <a:rPr lang="ru-RU" sz="2300" dirty="0" smtClean="0">
                <a:solidFill>
                  <a:schemeClr val="tx2"/>
                </a:solidFill>
                <a:latin typeface="Segoe Print" panose="02000600000000000000" pitchFamily="2" charset="0"/>
              </a:rPr>
              <a:t>Из 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Турции был отозван по настоянию нашего Полпреда. В 1923 году на южном берегу Крыма (как житель Алупки) проводил агитацию против Совхозов. В результате чего вспыхнуло крестьянское движение против Совхозов. В 1925 году близко познакомился с членом репатриационной комиссии Турецкого Правительства </a:t>
            </a:r>
            <a:r>
              <a:rPr lang="ru-RU" sz="2300" dirty="0" err="1">
                <a:solidFill>
                  <a:schemeClr val="tx2"/>
                </a:solidFill>
                <a:latin typeface="Segoe Print" panose="02000600000000000000" pitchFamily="2" charset="0"/>
              </a:rPr>
              <a:t>Нусред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-Беем, последний гостил в доме Айвазова в Алупке, и они вместе фотографировались совместно с другими </a:t>
            </a:r>
            <a:r>
              <a:rPr lang="ru-RU" sz="2300" dirty="0" err="1">
                <a:solidFill>
                  <a:schemeClr val="tx2"/>
                </a:solidFill>
                <a:latin typeface="Segoe Print" panose="02000600000000000000" pitchFamily="2" charset="0"/>
              </a:rPr>
              <a:t>Алупкинскими</a:t>
            </a:r>
            <a:r>
              <a:rPr lang="ru-RU" sz="2300" dirty="0">
                <a:solidFill>
                  <a:schemeClr val="tx2"/>
                </a:solidFill>
                <a:latin typeface="Segoe Print" panose="02000600000000000000" pitchFamily="2" charset="0"/>
              </a:rPr>
              <a:t> националистами, ныне арестованными»</a:t>
            </a:r>
            <a:r>
              <a:rPr lang="ru-RU" sz="2300" dirty="0">
                <a:solidFill>
                  <a:srgbClr val="1F2124"/>
                </a:solidFill>
                <a:latin typeface="Segoe Print" panose="02000600000000000000" pitchFamily="2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981" y="908720"/>
            <a:ext cx="2901815" cy="38884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323528" y="5928094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1930 году следует арест Айвазова, однако через два месяца он освобожден. Вместо судебной скамьи его направляют на лечение в Кисловодск.</a:t>
            </a:r>
          </a:p>
        </p:txBody>
      </p:sp>
    </p:spTree>
    <p:extLst>
      <p:ext uri="{BB962C8B-B14F-4D97-AF65-F5344CB8AC3E}">
        <p14:creationId xmlns:p14="http://schemas.microsoft.com/office/powerpoint/2010/main" val="7484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415</TotalTime>
  <Words>1037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Главная</vt:lpstr>
      <vt:lpstr>Асан Сабри Абибуллаевич Айвазов 1878-1938</vt:lpstr>
      <vt:lpstr>ЖИЗНЬ И ТВОРЧЕСТВО </vt:lpstr>
      <vt:lpstr>ДЕТСТВО И ВЗРОСЛЕНИЕ </vt:lpstr>
      <vt:lpstr>ОБРАЗОВАНИЕ И ПРИЗВАНИЕ</vt:lpstr>
      <vt:lpstr>МОЛОДОЙ УЧИТЕЛЬ</vt:lpstr>
      <vt:lpstr>ДРУЖБА С  А.МЕДИЕВЫМ</vt:lpstr>
      <vt:lpstr>СНОВА В КРЫМУ</vt:lpstr>
      <vt:lpstr>В ГОДЫ СОВЕТСКОЙ ВЛАСТИ</vt:lpstr>
      <vt:lpstr>ПОЛИТИЧЕСКАЯ ДЕЯТЕЛЬНОСТЬ</vt:lpstr>
      <vt:lpstr>ЗАСЛУГА АЙВАЗОВА В ЯЗЫКОЗНАНИИ</vt:lpstr>
      <vt:lpstr>УЧИТЕЛЬ ДЛЯ ВЗРОСЛЫХ</vt:lpstr>
      <vt:lpstr>ПРИГОВОР</vt:lpstr>
      <vt:lpstr>Имя А.Айвазова в числе «расстрелянного поколения» крымской культуры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И ТВОРЧЕСТВО</dc:title>
  <dc:creator>Оплачко И.И.</dc:creator>
  <cp:lastModifiedBy>Оплачко И.И.</cp:lastModifiedBy>
  <cp:revision>21</cp:revision>
  <dcterms:created xsi:type="dcterms:W3CDTF">2021-08-27T21:14:17Z</dcterms:created>
  <dcterms:modified xsi:type="dcterms:W3CDTF">2022-07-08T17:24:06Z</dcterms:modified>
</cp:coreProperties>
</file>