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4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Без названи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74340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1600" y="1371600"/>
            <a:ext cx="7772400" cy="1470025"/>
          </a:xfrm>
        </p:spPr>
        <p:txBody>
          <a:bodyPr/>
          <a:lstStyle/>
          <a:p>
            <a:r>
              <a:rPr lang="ru-RU" b="1" i="1" dirty="0" smtClean="0">
                <a:latin typeface="Georgia" pitchFamily="18" charset="0"/>
              </a:rPr>
              <a:t>Знаешь ли ты свои документы?!</a:t>
            </a:r>
            <a:endParaRPr lang="ru-RU" b="1" i="1" dirty="0"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 descr="imag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0" y="3437404"/>
            <a:ext cx="5029200" cy="342059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Без названи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4597"/>
            <a:ext cx="9144000" cy="674340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latin typeface="Georgia" pitchFamily="18" charset="0"/>
              </a:rPr>
              <a:t>Свидетельство о рождении</a:t>
            </a:r>
            <a:endParaRPr lang="ru-RU" b="1" i="1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47800" y="2895600"/>
            <a:ext cx="38862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i="1" dirty="0" smtClean="0">
                <a:latin typeface="Georgia" pitchFamily="18" charset="0"/>
              </a:rPr>
              <a:t>первый и главный документ после рождения человека</a:t>
            </a: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5" name="Рисунок 4" descr="seriya-i-nomer-svidetelstva-o-rozhdeni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7936" y="1219200"/>
            <a:ext cx="3776064" cy="46291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Без названи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743403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0" y="381000"/>
            <a:ext cx="4876800" cy="57451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i="1" dirty="0" smtClean="0">
                <a:latin typeface="Georgia" pitchFamily="18" charset="0"/>
              </a:rPr>
              <a:t>Медицинский полис  </a:t>
            </a:r>
            <a:r>
              <a:rPr lang="ru-RU" sz="3000" b="1" i="1" dirty="0" smtClean="0">
                <a:latin typeface="Georgia" pitchFamily="18" charset="0"/>
              </a:rPr>
              <a:t>(Полис обязательного медицинского страхования)</a:t>
            </a:r>
            <a:endParaRPr lang="ru-RU" sz="3000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5" name="Рисунок 4" descr="Без названия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52600"/>
            <a:ext cx="4066851" cy="4343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67200" y="3318570"/>
            <a:ext cx="48768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latin typeface="Georgia" pitchFamily="18" charset="0"/>
              </a:rPr>
              <a:t>— это документ подтверждающий право гражданина на получение </a:t>
            </a:r>
            <a:r>
              <a:rPr lang="ru-RU" sz="3200" b="1" i="1" u="sng" dirty="0" smtClean="0">
                <a:latin typeface="Georgia" pitchFamily="18" charset="0"/>
              </a:rPr>
              <a:t>бесплатной медицинской помощи</a:t>
            </a:r>
            <a:r>
              <a:rPr lang="ru-RU" sz="3200" i="1" dirty="0" smtClean="0">
                <a:latin typeface="Georgia" pitchFamily="18" charset="0"/>
              </a:rPr>
              <a:t>.</a:t>
            </a:r>
            <a:endParaRPr lang="ru-RU" sz="3200" i="1" dirty="0"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Без названи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74340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 smtClean="0">
                <a:latin typeface="Georgia" pitchFamily="18" charset="0"/>
              </a:rPr>
              <a:t>ИНН</a:t>
            </a:r>
            <a:endParaRPr lang="ru-RU" b="1" i="1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19600" y="1219200"/>
            <a:ext cx="47244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- </a:t>
            </a:r>
            <a:r>
              <a:rPr lang="ru-RU" sz="3000" i="1" dirty="0" smtClean="0">
                <a:latin typeface="Georgia" pitchFamily="18" charset="0"/>
              </a:rPr>
              <a:t>номер налогоплательщика, присваиваемый ему при постановке на </a:t>
            </a:r>
            <a:r>
              <a:rPr lang="ru-RU" sz="3000" b="1" i="1" u="sng" dirty="0" smtClean="0">
                <a:latin typeface="Georgia" pitchFamily="18" charset="0"/>
              </a:rPr>
              <a:t>налоговый учет</a:t>
            </a:r>
            <a:r>
              <a:rPr lang="ru-RU" sz="3000" i="1" dirty="0" smtClean="0">
                <a:latin typeface="Georgia" pitchFamily="18" charset="0"/>
              </a:rPr>
              <a:t>. </a:t>
            </a:r>
          </a:p>
          <a:p>
            <a:pPr>
              <a:buNone/>
            </a:pPr>
            <a:endParaRPr lang="ru-RU" sz="3000" i="1" dirty="0" smtClean="0">
              <a:latin typeface="Georgia" pitchFamily="18" charset="0"/>
            </a:endParaRPr>
          </a:p>
          <a:p>
            <a:pPr>
              <a:buNone/>
            </a:pPr>
            <a:r>
              <a:rPr lang="ru-RU" sz="3000" i="1" dirty="0" smtClean="0">
                <a:latin typeface="Georgia" pitchFamily="18" charset="0"/>
              </a:rPr>
              <a:t>ИНН присваивается как организациям, так и обычным гражданам. </a:t>
            </a:r>
          </a:p>
          <a:p>
            <a:endParaRPr lang="ru-RU" sz="3000" i="1" dirty="0">
              <a:latin typeface="Georgia" pitchFamily="18" charset="0"/>
            </a:endParaRPr>
          </a:p>
        </p:txBody>
      </p:sp>
      <p:pic>
        <p:nvPicPr>
          <p:cNvPr id="5" name="Рисунок 4" descr="инн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1905000"/>
            <a:ext cx="2914650" cy="448407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Без названи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74340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i="1" dirty="0" smtClean="0">
                <a:latin typeface="Georgia" pitchFamily="18" charset="0"/>
              </a:rPr>
              <a:t>СНИЛС </a:t>
            </a:r>
            <a:br>
              <a:rPr lang="ru-RU" sz="3600" b="1" i="1" dirty="0" smtClean="0">
                <a:latin typeface="Georgia" pitchFamily="18" charset="0"/>
              </a:rPr>
            </a:br>
            <a:r>
              <a:rPr lang="ru-RU" sz="3200" b="1" i="1" dirty="0" smtClean="0">
                <a:latin typeface="Georgia" pitchFamily="18" charset="0"/>
              </a:rPr>
              <a:t>(страховой номер индивидуального лицевого счета)</a:t>
            </a:r>
            <a:endParaRPr lang="ru-RU" sz="3200" b="1" i="1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95800" y="2057400"/>
            <a:ext cx="4419600" cy="38862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i="1" dirty="0" smtClean="0">
              <a:latin typeface="Georgia" pitchFamily="18" charset="0"/>
            </a:endParaRPr>
          </a:p>
          <a:p>
            <a:pPr>
              <a:buNone/>
            </a:pPr>
            <a:r>
              <a:rPr lang="ru-RU" i="1" dirty="0" smtClean="0">
                <a:latin typeface="Georgia" pitchFamily="18" charset="0"/>
              </a:rPr>
              <a:t>-это документ, подтверждающий регистрацию в системе </a:t>
            </a:r>
            <a:r>
              <a:rPr lang="ru-RU" b="1" i="1" dirty="0" smtClean="0">
                <a:latin typeface="Georgia" pitchFamily="18" charset="0"/>
              </a:rPr>
              <a:t>обязательного пенсионного страхования</a:t>
            </a:r>
            <a:endParaRPr lang="ru-RU" b="1" i="1" dirty="0">
              <a:latin typeface="Georgia" pitchFamily="18" charset="0"/>
            </a:endParaRPr>
          </a:p>
        </p:txBody>
      </p:sp>
      <p:pic>
        <p:nvPicPr>
          <p:cNvPr id="5" name="Рисунок 4" descr="СНИЛС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2057400"/>
            <a:ext cx="4114800" cy="280268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Без названи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74340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553200" cy="990600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latin typeface="Georgia" pitchFamily="18" charset="0"/>
              </a:rPr>
              <a:t>Паспорт</a:t>
            </a:r>
            <a:endParaRPr lang="ru-RU" sz="3600" b="1" i="1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14400"/>
            <a:ext cx="8686800" cy="5334000"/>
          </a:xfrm>
        </p:spPr>
        <p:txBody>
          <a:bodyPr>
            <a:noAutofit/>
          </a:bodyPr>
          <a:lstStyle/>
          <a:p>
            <a:pPr algn="ctr" fontAlgn="base"/>
            <a:r>
              <a:rPr lang="ru-RU" sz="2400" b="1" dirty="0" smtClean="0">
                <a:latin typeface="Georgia" pitchFamily="18" charset="0"/>
              </a:rPr>
              <a:t>Основной документ, удостоверяющий личность гражданина Российской Федерации.</a:t>
            </a:r>
          </a:p>
          <a:p>
            <a:pPr fontAlgn="base">
              <a:buNone/>
            </a:pPr>
            <a:r>
              <a:rPr lang="ru-RU" sz="2400" b="1" i="1" u="sng" dirty="0" smtClean="0">
                <a:latin typeface="Georgia" pitchFamily="18" charset="0"/>
              </a:rPr>
              <a:t>Его </a:t>
            </a:r>
            <a:r>
              <a:rPr lang="ru-RU" sz="2400" b="1" i="1" u="sng" dirty="0" smtClean="0">
                <a:latin typeface="Georgia" pitchFamily="18" charset="0"/>
              </a:rPr>
              <a:t>получают в 14 лет и потом меняют при определенных обстоятельствах:</a:t>
            </a:r>
          </a:p>
          <a:p>
            <a:pPr fontAlgn="base"/>
            <a:r>
              <a:rPr lang="ru-RU" sz="2400" dirty="0" smtClean="0">
                <a:latin typeface="Georgia" pitchFamily="18" charset="0"/>
              </a:rPr>
              <a:t>достижения </a:t>
            </a:r>
            <a:r>
              <a:rPr lang="ru-RU" sz="2400" dirty="0" smtClean="0">
                <a:latin typeface="Georgia" pitchFamily="18" charset="0"/>
              </a:rPr>
              <a:t>20 лет </a:t>
            </a:r>
            <a:r>
              <a:rPr lang="ru-RU" sz="2400" dirty="0" smtClean="0">
                <a:latin typeface="Georgia" pitchFamily="18" charset="0"/>
              </a:rPr>
              <a:t>и </a:t>
            </a:r>
            <a:r>
              <a:rPr lang="ru-RU" sz="2400" dirty="0" smtClean="0">
                <a:latin typeface="Georgia" pitchFamily="18" charset="0"/>
              </a:rPr>
              <a:t>45 лет;</a:t>
            </a:r>
            <a:endParaRPr lang="ru-RU" sz="2400" dirty="0" smtClean="0">
              <a:latin typeface="Georgia" pitchFamily="18" charset="0"/>
            </a:endParaRPr>
          </a:p>
          <a:p>
            <a:pPr fontAlgn="base"/>
            <a:r>
              <a:rPr lang="ru-RU" sz="2400" dirty="0" smtClean="0">
                <a:latin typeface="Georgia" pitchFamily="18" charset="0"/>
              </a:rPr>
              <a:t>изменения </a:t>
            </a:r>
            <a:r>
              <a:rPr lang="ru-RU" sz="2400" dirty="0" smtClean="0">
                <a:latin typeface="Georgia" pitchFamily="18" charset="0"/>
              </a:rPr>
              <a:t>фамилии</a:t>
            </a:r>
            <a:r>
              <a:rPr lang="ru-RU" sz="2400" dirty="0" smtClean="0">
                <a:latin typeface="Georgia" pitchFamily="18" charset="0"/>
              </a:rPr>
              <a:t>, имени, отчества, сведений о дате </a:t>
            </a:r>
            <a:r>
              <a:rPr lang="ru-RU" sz="2400" dirty="0" smtClean="0">
                <a:latin typeface="Georgia" pitchFamily="18" charset="0"/>
              </a:rPr>
              <a:t>и </a:t>
            </a:r>
            <a:r>
              <a:rPr lang="ru-RU" sz="2400" dirty="0" smtClean="0">
                <a:latin typeface="Georgia" pitchFamily="18" charset="0"/>
              </a:rPr>
              <a:t>(или) месте рождения;</a:t>
            </a:r>
          </a:p>
          <a:p>
            <a:pPr fontAlgn="base"/>
            <a:r>
              <a:rPr lang="ru-RU" sz="2400" dirty="0" smtClean="0">
                <a:latin typeface="Georgia" pitchFamily="18" charset="0"/>
              </a:rPr>
              <a:t>при непригодности паспорта по причине </a:t>
            </a:r>
            <a:r>
              <a:rPr lang="ru-RU" sz="2400" dirty="0" smtClean="0">
                <a:latin typeface="Georgia" pitchFamily="18" charset="0"/>
              </a:rPr>
              <a:t>повреждения</a:t>
            </a:r>
          </a:p>
          <a:p>
            <a:pPr fontAlgn="base"/>
            <a:r>
              <a:rPr lang="ru-RU" sz="2400" dirty="0" smtClean="0">
                <a:latin typeface="Georgia" pitchFamily="18" charset="0"/>
              </a:rPr>
              <a:t>при </a:t>
            </a:r>
            <a:r>
              <a:rPr lang="ru-RU" sz="2400" dirty="0" smtClean="0">
                <a:latin typeface="Georgia" pitchFamily="18" charset="0"/>
              </a:rPr>
              <a:t>изменении внешности</a:t>
            </a:r>
            <a:r>
              <a:rPr lang="ru-RU" sz="2400" dirty="0" smtClean="0">
                <a:latin typeface="Georgia" pitchFamily="18" charset="0"/>
              </a:rPr>
              <a:t>;</a:t>
            </a:r>
          </a:p>
          <a:p>
            <a:pPr fontAlgn="base"/>
            <a:r>
              <a:rPr lang="ru-RU" sz="2400" dirty="0" smtClean="0">
                <a:latin typeface="Georgia" pitchFamily="18" charset="0"/>
              </a:rPr>
              <a:t> при </a:t>
            </a:r>
            <a:r>
              <a:rPr lang="ru-RU" sz="2400" dirty="0" smtClean="0">
                <a:latin typeface="Georgia" pitchFamily="18" charset="0"/>
              </a:rPr>
              <a:t>обнаружении </a:t>
            </a:r>
            <a:r>
              <a:rPr lang="ru-RU" sz="2400" dirty="0" smtClean="0">
                <a:latin typeface="Georgia" pitchFamily="18" charset="0"/>
              </a:rPr>
              <a:t>ошибки.</a:t>
            </a:r>
            <a:endParaRPr lang="ru-RU" sz="2400" dirty="0" smtClean="0">
              <a:latin typeface="Georgia" pitchFamily="18" charset="0"/>
            </a:endParaRPr>
          </a:p>
          <a:p>
            <a:endParaRPr lang="ru-RU" sz="2400" dirty="0" smtClean="0">
              <a:latin typeface="Georgia" pitchFamily="18" charset="0"/>
            </a:endParaRPr>
          </a:p>
        </p:txBody>
      </p:sp>
      <p:pic>
        <p:nvPicPr>
          <p:cNvPr id="5" name="Рисунок 4" descr="nBkSUhL2hFUikMq-JL6BvMKnxdDs95C-yyqYy7jLs2KQeXqLBmmcmzZh59JUtRPBsdaJqSfJd54qEr7t1mNwKSGK7WY=qnkRhFS918UwzDE7C-nwp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2745" y="4114800"/>
            <a:ext cx="4111255" cy="27432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Без названи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74340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 smtClean="0">
                <a:latin typeface="Georgia" pitchFamily="18" charset="0"/>
              </a:rPr>
              <a:t>Свидетельство об обучении</a:t>
            </a:r>
            <a:endParaRPr lang="ru-RU" sz="3600" b="1" i="1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838200"/>
            <a:ext cx="8229600" cy="571500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Georgia" pitchFamily="18" charset="0"/>
              </a:rPr>
              <a:t>– документ , подтверждающий окончание школы.</a:t>
            </a:r>
          </a:p>
          <a:p>
            <a:pPr>
              <a:buNone/>
            </a:pPr>
            <a:endParaRPr lang="ru-RU" dirty="0" smtClean="0">
              <a:latin typeface="Georgia" pitchFamily="18" charset="0"/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3600" b="1" i="1" dirty="0" smtClean="0">
                <a:latin typeface="Georgia" pitchFamily="18" charset="0"/>
              </a:rPr>
              <a:t>Школьный дневник </a:t>
            </a:r>
          </a:p>
          <a:p>
            <a:pPr>
              <a:buNone/>
            </a:pPr>
            <a:r>
              <a:rPr lang="ru-RU" dirty="0" smtClean="0"/>
              <a:t>- </a:t>
            </a:r>
            <a:r>
              <a:rPr lang="ru-RU" dirty="0" smtClean="0">
                <a:latin typeface="Georgia" pitchFamily="18" charset="0"/>
              </a:rPr>
              <a:t>основной </a:t>
            </a:r>
            <a:r>
              <a:rPr lang="ru-RU" b="1" dirty="0" smtClean="0">
                <a:latin typeface="Georgia" pitchFamily="18" charset="0"/>
              </a:rPr>
              <a:t>документ</a:t>
            </a:r>
            <a:r>
              <a:rPr lang="ru-RU" dirty="0" smtClean="0">
                <a:latin typeface="Georgia" pitchFamily="18" charset="0"/>
              </a:rPr>
              <a:t> школьника на время обучения. </a:t>
            </a:r>
          </a:p>
          <a:p>
            <a:endParaRPr lang="ru-RU" dirty="0"/>
          </a:p>
        </p:txBody>
      </p:sp>
      <p:pic>
        <p:nvPicPr>
          <p:cNvPr id="5" name="Рисунок 4" descr="Без названия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1371600"/>
            <a:ext cx="4038600" cy="2577677"/>
          </a:xfrm>
          <a:prstGeom prst="rect">
            <a:avLst/>
          </a:prstGeom>
        </p:spPr>
      </p:pic>
      <p:pic>
        <p:nvPicPr>
          <p:cNvPr id="6" name="Рисунок 5" descr="Без названия (3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4601" y="4981817"/>
            <a:ext cx="2819400" cy="187618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Без названи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74340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r>
              <a:rPr lang="ru-RU" b="1" i="1" dirty="0" smtClean="0">
                <a:latin typeface="Georgia" pitchFamily="18" charset="0"/>
              </a:rPr>
              <a:t>Трудовая книжка</a:t>
            </a:r>
            <a:endParaRPr lang="ru-RU" b="1" i="1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66800"/>
            <a:ext cx="6629400" cy="5257800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b="1" dirty="0" smtClean="0">
                <a:latin typeface="Georgia" pitchFamily="18" charset="0"/>
              </a:rPr>
              <a:t>С 2020 года </a:t>
            </a:r>
            <a:r>
              <a:rPr lang="ru-RU" b="1" u="sng" dirty="0" smtClean="0">
                <a:solidFill>
                  <a:srgbClr val="FF0000"/>
                </a:solidFill>
                <a:latin typeface="Georgia" pitchFamily="18" charset="0"/>
              </a:rPr>
              <a:t>бумажных трудовых книжек теперь нет!</a:t>
            </a:r>
            <a:endParaRPr lang="ru-RU" b="1" dirty="0" smtClean="0">
              <a:latin typeface="Georgia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Georgia" pitchFamily="18" charset="0"/>
              </a:rPr>
              <a:t>При устройстве на работу работодатель  заводит </a:t>
            </a:r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электронную трудовую книжку </a:t>
            </a:r>
            <a:r>
              <a:rPr lang="ru-RU" dirty="0" smtClean="0">
                <a:latin typeface="Georgia" pitchFamily="18" charset="0"/>
              </a:rPr>
              <a:t>на работника.</a:t>
            </a:r>
          </a:p>
          <a:p>
            <a:pPr algn="ctr">
              <a:buNone/>
            </a:pPr>
            <a:r>
              <a:rPr lang="ru-RU" sz="3000" i="1" dirty="0" smtClean="0">
                <a:latin typeface="Georgia" pitchFamily="18" charset="0"/>
              </a:rPr>
              <a:t>Чтобы узнать о своей электронной трудовой книжке и сведения, которые в ней указаны необходимо: зайти на сайт </a:t>
            </a:r>
            <a:r>
              <a:rPr lang="ru-RU" sz="3000" i="1" dirty="0" err="1" smtClean="0">
                <a:latin typeface="Georgia" pitchFamily="18" charset="0"/>
              </a:rPr>
              <a:t>госуслуг</a:t>
            </a:r>
            <a:r>
              <a:rPr lang="ru-RU" sz="3000" i="1" dirty="0" smtClean="0">
                <a:latin typeface="Georgia" pitchFamily="18" charset="0"/>
              </a:rPr>
              <a:t> и сформировать соответствующее заявление в ПФР.</a:t>
            </a:r>
            <a:endParaRPr lang="ru-RU" sz="3000" i="1" dirty="0">
              <a:latin typeface="Georgia" pitchFamily="18" charset="0"/>
            </a:endParaRPr>
          </a:p>
        </p:txBody>
      </p:sp>
      <p:pic>
        <p:nvPicPr>
          <p:cNvPr id="5" name="Рисунок 4" descr="Без названия (4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0" y="2919952"/>
            <a:ext cx="2949734" cy="3938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846</TotalTime>
  <Words>196</Words>
  <PresentationFormat>Экран (4:3)</PresentationFormat>
  <Paragraphs>33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Office Theme</vt:lpstr>
      <vt:lpstr>Знаешь ли ты свои документы?!</vt:lpstr>
      <vt:lpstr>Свидетельство о рождении</vt:lpstr>
      <vt:lpstr>Слайд 3</vt:lpstr>
      <vt:lpstr>ИНН</vt:lpstr>
      <vt:lpstr>СНИЛС  (страховой номер индивидуального лицевого счета)</vt:lpstr>
      <vt:lpstr>Паспорт</vt:lpstr>
      <vt:lpstr>Свидетельство об обучении</vt:lpstr>
      <vt:lpstr>Трудовая книжка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Знаешь ли ты свои документы?</dc:title>
  <dc:creator>packard bell</dc:creator>
  <cp:lastModifiedBy>packard bell</cp:lastModifiedBy>
  <cp:revision>17</cp:revision>
  <dcterms:created xsi:type="dcterms:W3CDTF">2022-03-13T17:52:25Z</dcterms:created>
  <dcterms:modified xsi:type="dcterms:W3CDTF">2022-03-14T08:09:47Z</dcterms:modified>
</cp:coreProperties>
</file>