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19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22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1312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558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0449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390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31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01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29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89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5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2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40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03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4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95672-A621-44A7-A6F5-BBC4D738948E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01D1D03-1176-4014-B5C6-09880A52A1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88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01622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«Тайны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effectLst/>
              </a:rPr>
              <a:t>английских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идиом»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442169"/>
            <a:ext cx="7772400" cy="338437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8" name="Picture 2" descr="C:\Users\Катерина\Desktop\einstein_idio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4790">
            <a:off x="323528" y="2492896"/>
            <a:ext cx="266429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98571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sz="3200" b="1" u="sng" dirty="0"/>
              <a:t>t</a:t>
            </a:r>
            <a:r>
              <a:rPr lang="en-US" sz="3200" b="1" u="sng" dirty="0" smtClean="0"/>
              <a:t>o </a:t>
            </a:r>
            <a:r>
              <a:rPr lang="en-US" sz="3200" b="1" u="sng" dirty="0"/>
              <a:t>be in the </a:t>
            </a:r>
            <a:r>
              <a:rPr lang="en-US" sz="3200" b="1" u="sng" dirty="0" smtClean="0"/>
              <a:t>black</a:t>
            </a:r>
            <a:endParaRPr lang="ru-RU" sz="3200" b="1" u="sng" dirty="0" smtClean="0"/>
          </a:p>
          <a:p>
            <a:pPr marL="109728" indent="0">
              <a:buNone/>
            </a:pPr>
            <a:r>
              <a:rPr lang="ru-RU" i="1" dirty="0"/>
              <a:t>Дословный перевод </a:t>
            </a:r>
            <a:r>
              <a:rPr lang="ru-RU" b="1" dirty="0"/>
              <a:t>– быть в черном 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быть в плюсе, не иметь </a:t>
            </a:r>
            <a:r>
              <a:rPr lang="ru-RU" b="1" dirty="0" smtClean="0"/>
              <a:t>долгов</a:t>
            </a:r>
          </a:p>
          <a:p>
            <a:pPr marL="109728" indent="0">
              <a:buNone/>
            </a:pPr>
            <a:endParaRPr lang="ru-RU" b="1" dirty="0"/>
          </a:p>
          <a:p>
            <a:pPr marL="109728" indent="0">
              <a:buNone/>
            </a:pPr>
            <a:r>
              <a:rPr lang="en-US" sz="3200" b="1" u="sng" dirty="0"/>
              <a:t>to be in the </a:t>
            </a:r>
            <a:r>
              <a:rPr lang="en-US" sz="3200" b="1" u="sng" dirty="0" smtClean="0"/>
              <a:t>red</a:t>
            </a:r>
          </a:p>
          <a:p>
            <a:pPr marL="109728" indent="0">
              <a:buNone/>
            </a:pPr>
            <a:r>
              <a:rPr lang="ru-RU" i="1" dirty="0"/>
              <a:t>Дословный перевод </a:t>
            </a:r>
            <a:r>
              <a:rPr lang="ru-RU" b="1" dirty="0"/>
              <a:t>– быть в красном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</a:t>
            </a:r>
            <a:r>
              <a:rPr lang="ru-RU" b="1" dirty="0"/>
              <a:t> – быть в затруднительном </a:t>
            </a:r>
            <a:endParaRPr lang="ru-RU" b="1" dirty="0" smtClean="0"/>
          </a:p>
          <a:p>
            <a:pPr marL="109728" indent="0">
              <a:buNone/>
            </a:pPr>
            <a:r>
              <a:rPr lang="ru-RU" b="1" dirty="0" smtClean="0"/>
              <a:t>финансовом </a:t>
            </a:r>
            <a:r>
              <a:rPr lang="ru-RU" b="1" dirty="0"/>
              <a:t>положении </a:t>
            </a:r>
            <a:endParaRPr lang="en-US" b="1" dirty="0" smtClean="0"/>
          </a:p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ru-RU" sz="3200" b="1" u="sng" dirty="0" err="1" smtClean="0"/>
              <a:t>Green</a:t>
            </a:r>
            <a:r>
              <a:rPr lang="ru-RU" sz="3200" b="1" u="sng" dirty="0" smtClean="0"/>
              <a:t> </a:t>
            </a:r>
            <a:r>
              <a:rPr lang="ru-RU" sz="3200" b="1" u="sng" dirty="0" err="1"/>
              <a:t>as</a:t>
            </a:r>
            <a:r>
              <a:rPr lang="ru-RU" sz="3200" b="1" u="sng" dirty="0"/>
              <a:t> </a:t>
            </a:r>
            <a:r>
              <a:rPr lang="ru-RU" sz="3200" b="1" u="sng" dirty="0" err="1" smtClean="0"/>
              <a:t>grass</a:t>
            </a:r>
            <a:endParaRPr lang="en-US" sz="3200" b="1" u="sng" dirty="0" smtClean="0"/>
          </a:p>
          <a:p>
            <a:pPr marL="109728" indent="0">
              <a:buNone/>
            </a:pPr>
            <a:r>
              <a:rPr lang="ru-RU" i="1" dirty="0"/>
              <a:t>Дословный перевод:</a:t>
            </a:r>
            <a:r>
              <a:rPr lang="ru-RU" b="1" dirty="0"/>
              <a:t> Зеленый как трава.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</a:t>
            </a:r>
            <a:r>
              <a:rPr lang="ru-RU" b="1" dirty="0" smtClean="0"/>
              <a:t>быть</a:t>
            </a:r>
            <a:r>
              <a:rPr lang="en-US" b="1" dirty="0" smtClean="0"/>
              <a:t> </a:t>
            </a:r>
            <a:r>
              <a:rPr lang="ru-RU" b="1" dirty="0" smtClean="0"/>
              <a:t>неопытным.</a:t>
            </a: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0242" name="Picture 2" descr="C:\Users\Катерина\Desktop\271524_article-116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2656"/>
            <a:ext cx="21602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Катерина\Desktop\gap4_o657_150203_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102" y="2492896"/>
            <a:ext cx="1926499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Катерина\Desktop\569876_(www.Gde-Fon.com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7411">
            <a:off x="6786064" y="5246584"/>
            <a:ext cx="2078360" cy="133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68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effectLst/>
              </a:rPr>
              <a:t>Идиомы, связанные с цветами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marL="109728" lvl="0" indent="0">
              <a:buNone/>
            </a:pPr>
            <a:endParaRPr lang="ru-RU" b="1" u="sng" dirty="0" smtClean="0"/>
          </a:p>
          <a:p>
            <a:pPr marL="109728" lvl="0" indent="0">
              <a:buNone/>
            </a:pPr>
            <a:r>
              <a:rPr lang="ru-RU" b="1" u="sng" dirty="0" smtClean="0"/>
              <a:t>А </a:t>
            </a:r>
            <a:r>
              <a:rPr lang="ru-RU" b="1" u="sng" dirty="0" err="1"/>
              <a:t>bed</a:t>
            </a:r>
            <a:r>
              <a:rPr lang="ru-RU" b="1" u="sng" dirty="0"/>
              <a:t> </a:t>
            </a:r>
            <a:r>
              <a:rPr lang="ru-RU" b="1" u="sng" dirty="0" err="1"/>
              <a:t>of</a:t>
            </a:r>
            <a:r>
              <a:rPr lang="ru-RU" b="1" u="sng" dirty="0"/>
              <a:t> </a:t>
            </a:r>
            <a:r>
              <a:rPr lang="ru-RU" b="1" u="sng" dirty="0" err="1"/>
              <a:t>roses</a:t>
            </a:r>
            <a:r>
              <a:rPr lang="ru-RU" b="1" u="sng" dirty="0"/>
              <a:t>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кровать роз.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 </a:t>
            </a:r>
            <a:r>
              <a:rPr lang="ru-RU" b="1" dirty="0"/>
              <a:t>счастливая беззаботная жизнь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b="1" dirty="0"/>
          </a:p>
          <a:p>
            <a:pPr marL="109728" indent="0">
              <a:buNone/>
            </a:pPr>
            <a:r>
              <a:rPr lang="en-US" sz="3200" b="1" dirty="0"/>
              <a:t>My childhood had been a real bed of </a:t>
            </a:r>
            <a:r>
              <a:rPr lang="en-US" sz="3200" b="1" dirty="0" smtClean="0"/>
              <a:t>roses</a:t>
            </a:r>
            <a:r>
              <a:rPr lang="ru-RU" sz="3200" b="1" dirty="0" smtClean="0"/>
              <a:t>.</a:t>
            </a:r>
          </a:p>
          <a:p>
            <a:pPr marL="109728" indent="0">
              <a:buNone/>
            </a:pPr>
            <a:endParaRPr lang="ru-RU" sz="2800" b="1" dirty="0" smtClean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1267" name="Picture 3" descr="C:\Users\Катерина\Desktop\1367234367-7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49148"/>
            <a:ext cx="5236840" cy="241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45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544616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sz="3200" b="1" u="sng" dirty="0"/>
              <a:t>А</a:t>
            </a:r>
            <a:r>
              <a:rPr lang="en-US" sz="3200" b="1" u="sng" dirty="0"/>
              <a:t>s welcome as flowers in the </a:t>
            </a:r>
            <a:r>
              <a:rPr lang="en-US" sz="3200" b="1" u="sng" dirty="0" smtClean="0"/>
              <a:t>May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так желанны, </a:t>
            </a:r>
            <a:endParaRPr lang="ru-RU" b="1" dirty="0" smtClean="0"/>
          </a:p>
          <a:p>
            <a:pPr marL="109728" indent="0">
              <a:buNone/>
            </a:pPr>
            <a:r>
              <a:rPr lang="ru-RU" b="1" dirty="0" smtClean="0"/>
              <a:t>как </a:t>
            </a:r>
            <a:r>
              <a:rPr lang="ru-RU" b="1" dirty="0"/>
              <a:t>цветы в мае.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приход чего-то долгожданного, приносящего радость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ru-RU" sz="3200" b="1" u="sng" dirty="0" err="1" smtClean="0"/>
              <a:t>Тo</a:t>
            </a:r>
            <a:r>
              <a:rPr lang="ru-RU" sz="3200" b="1" u="sng" dirty="0" smtClean="0"/>
              <a:t> </a:t>
            </a:r>
            <a:r>
              <a:rPr lang="ru-RU" sz="3200" b="1" u="sng" dirty="0" err="1" smtClean="0"/>
              <a:t>gild</a:t>
            </a:r>
            <a:r>
              <a:rPr lang="ru-RU" sz="3200" b="1" u="sng" dirty="0" smtClean="0"/>
              <a:t> </a:t>
            </a:r>
            <a:r>
              <a:rPr lang="ru-RU" sz="3200" b="1" u="sng" dirty="0" err="1" smtClean="0"/>
              <a:t>the</a:t>
            </a:r>
            <a:r>
              <a:rPr lang="ru-RU" sz="3200" b="1" u="sng" dirty="0" smtClean="0"/>
              <a:t> </a:t>
            </a:r>
            <a:r>
              <a:rPr lang="ru-RU" sz="3200" b="1" u="sng" dirty="0" err="1" smtClean="0"/>
              <a:t>lily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 smtClean="0"/>
              <a:t>Дословный </a:t>
            </a:r>
            <a:r>
              <a:rPr lang="ru-RU" i="1" dirty="0"/>
              <a:t>перевод: </a:t>
            </a:r>
            <a:r>
              <a:rPr lang="ru-RU" b="1" dirty="0"/>
              <a:t>позолотить лилию.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украшать то, что не требует украшения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ru-RU" sz="3200" b="1" u="sng" dirty="0" smtClean="0"/>
              <a:t>А</a:t>
            </a:r>
            <a:r>
              <a:rPr lang="en-US" sz="3200" b="1" u="sng" dirty="0"/>
              <a:t>s fresh as a daisy</a:t>
            </a:r>
            <a:r>
              <a:rPr lang="en-US" sz="3200" b="1" u="sng" dirty="0" smtClean="0"/>
              <a:t>.</a:t>
            </a:r>
            <a:endParaRPr lang="ru-RU" sz="3200" b="1" u="sng" dirty="0" smtClean="0"/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свеж, </a:t>
            </a:r>
            <a:endParaRPr lang="ru-RU" b="1" dirty="0" smtClean="0"/>
          </a:p>
          <a:p>
            <a:pPr marL="109728" indent="0">
              <a:buNone/>
            </a:pPr>
            <a:r>
              <a:rPr lang="ru-RU" b="1" dirty="0" smtClean="0"/>
              <a:t>как </a:t>
            </a:r>
            <a:r>
              <a:rPr lang="ru-RU" b="1" dirty="0"/>
              <a:t>ромашка.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свежий, отдохнувший.</a:t>
            </a: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2290" name="Picture 2" descr="C:\Users\Катерина\Desktop\kartinki-ytsvetyi-landyiyshi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657" y="274638"/>
            <a:ext cx="1877062" cy="140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Катерина\Desktop\gild-the-li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481" y="2564904"/>
            <a:ext cx="1814314" cy="167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Катерина\Desktop\fresh-as-a-daisy-kathie-mccurd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781" y="4786820"/>
            <a:ext cx="2311400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9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  <a:effectLst/>
              </a:rPr>
              <a:t>Идиомы, связанные со школой и учебой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6652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b="1" u="sng" dirty="0" err="1"/>
              <a:t>To</a:t>
            </a:r>
            <a:r>
              <a:rPr lang="ru-RU" sz="3200" b="1" u="sng" dirty="0"/>
              <a:t> </a:t>
            </a:r>
            <a:r>
              <a:rPr lang="ru-RU" sz="3200" b="1" u="sng" dirty="0" err="1"/>
              <a:t>count</a:t>
            </a:r>
            <a:r>
              <a:rPr lang="ru-RU" sz="3200" b="1" u="sng" dirty="0"/>
              <a:t> </a:t>
            </a:r>
            <a:r>
              <a:rPr lang="ru-RU" sz="3200" b="1" u="sng" dirty="0" err="1"/>
              <a:t>noses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подсчитывать носы.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подсчитать количество учеников</a:t>
            </a:r>
            <a:r>
              <a:rPr lang="ru-RU" b="1" dirty="0" smtClean="0"/>
              <a:t>.</a:t>
            </a:r>
            <a:endParaRPr lang="ru-RU" sz="3200" b="1" dirty="0" smtClean="0"/>
          </a:p>
          <a:p>
            <a:pPr marL="109728" indent="0">
              <a:buNone/>
            </a:pPr>
            <a:r>
              <a:rPr lang="en-US" sz="3200" b="1" dirty="0" smtClean="0"/>
              <a:t>It </a:t>
            </a:r>
            <a:r>
              <a:rPr lang="en-US" sz="3200" b="1" dirty="0"/>
              <a:t>was hard for a teacher to count all the noses because all kids were bustling and were not on their seats. </a:t>
            </a:r>
            <a:endParaRPr lang="ru-RU" sz="3200" b="1" dirty="0" smtClean="0"/>
          </a:p>
          <a:p>
            <a:pPr marL="109728" indent="0">
              <a:buNone/>
            </a:pPr>
            <a:endParaRPr lang="ru-RU" sz="3200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3314" name="Picture 2" descr="C:\Users\Катерина\Desktop\content_0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65104"/>
            <a:ext cx="5486400" cy="207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5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3200" b="1" u="sng" dirty="0"/>
              <a:t>An</a:t>
            </a:r>
            <a:r>
              <a:rPr lang="ru-RU" sz="3200" b="1" u="sng" dirty="0"/>
              <a:t> </a:t>
            </a:r>
            <a:r>
              <a:rPr lang="ru-RU" sz="3200" b="1" u="sng" dirty="0" err="1"/>
              <a:t>еager</a:t>
            </a:r>
            <a:r>
              <a:rPr lang="ru-RU" sz="3200" b="1" u="sng" dirty="0"/>
              <a:t> </a:t>
            </a:r>
            <a:r>
              <a:rPr lang="ru-RU" sz="3200" b="1" u="sng" dirty="0" err="1" smtClean="0"/>
              <a:t>beaver</a:t>
            </a:r>
            <a:endParaRPr lang="ru-RU" sz="3200" b="1" u="sng" dirty="0" smtClean="0"/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активный бобер.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 </a:t>
            </a:r>
            <a:r>
              <a:rPr lang="ru-RU" b="1" dirty="0"/>
              <a:t>старательно и охотно учиться, </a:t>
            </a:r>
            <a:endParaRPr lang="ru-RU" b="1" dirty="0" smtClean="0"/>
          </a:p>
          <a:p>
            <a:pPr marL="109728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русском языке «ботаник» </a:t>
            </a:r>
            <a:endParaRPr lang="ru-RU" sz="3200" b="1" dirty="0" smtClean="0"/>
          </a:p>
          <a:p>
            <a:pPr marL="109728" indent="0">
              <a:buNone/>
            </a:pPr>
            <a:endParaRPr lang="ru-RU" b="1" u="sng" dirty="0" smtClean="0"/>
          </a:p>
          <a:p>
            <a:pPr marL="109728" indent="0">
              <a:buNone/>
            </a:pPr>
            <a:r>
              <a:rPr lang="ru-RU" sz="3200" b="1" u="sng" dirty="0" err="1" smtClean="0"/>
              <a:t>Teacher's</a:t>
            </a:r>
            <a:r>
              <a:rPr lang="ru-RU" sz="3200" b="1" u="sng" dirty="0" smtClean="0"/>
              <a:t> </a:t>
            </a:r>
            <a:r>
              <a:rPr lang="ru-RU" sz="3200" b="1" u="sng" dirty="0" err="1"/>
              <a:t>pet</a:t>
            </a:r>
            <a:r>
              <a:rPr lang="ru-RU" sz="3200" b="1" u="sng" dirty="0"/>
              <a:t>.</a:t>
            </a:r>
            <a:endParaRPr lang="ru-RU" sz="3200" dirty="0"/>
          </a:p>
          <a:p>
            <a:pPr marL="109728" indent="0">
              <a:buNone/>
            </a:pPr>
            <a:r>
              <a:rPr lang="ru-RU" i="1" dirty="0"/>
              <a:t>Дословный </a:t>
            </a:r>
            <a:r>
              <a:rPr lang="ru-RU" i="1" dirty="0" smtClean="0"/>
              <a:t>перевод: </a:t>
            </a:r>
            <a:r>
              <a:rPr lang="ru-RU" b="1" dirty="0"/>
              <a:t>любимчик учителя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 </a:t>
            </a:r>
            <a:r>
              <a:rPr lang="ru-RU" i="1" dirty="0" smtClean="0"/>
              <a:t>:</a:t>
            </a:r>
            <a:r>
              <a:rPr lang="ru-RU" b="1" dirty="0" smtClean="0"/>
              <a:t> </a:t>
            </a:r>
            <a:r>
              <a:rPr lang="ru-RU" b="1" dirty="0"/>
              <a:t>тот, кто плохо </a:t>
            </a:r>
            <a:r>
              <a:rPr lang="ru-RU" b="1" dirty="0" smtClean="0"/>
              <a:t>учиться</a:t>
            </a:r>
          </a:p>
          <a:p>
            <a:pPr marL="109728" indent="0">
              <a:buNone/>
            </a:pPr>
            <a:endParaRPr lang="ru-RU" b="1" u="sng" dirty="0" smtClean="0"/>
          </a:p>
          <a:p>
            <a:pPr marL="109728" indent="0">
              <a:buNone/>
            </a:pPr>
            <a:r>
              <a:rPr lang="ru-RU" sz="3200" b="1" u="sng" dirty="0" err="1" smtClean="0"/>
              <a:t>Cut</a:t>
            </a:r>
            <a:r>
              <a:rPr lang="ru-RU" sz="3200" b="1" u="sng" dirty="0" smtClean="0"/>
              <a:t> </a:t>
            </a:r>
            <a:r>
              <a:rPr lang="ru-RU" sz="3200" b="1" u="sng" dirty="0" err="1"/>
              <a:t>class</a:t>
            </a:r>
            <a:endParaRPr lang="ru-RU" sz="3200" dirty="0"/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резать урок.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отлынивать от занятий. </a:t>
            </a: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4338" name="Picture 2" descr="C:\Users\Катерина\Desktop\ki8o8Kdd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76672"/>
            <a:ext cx="1630526" cy="151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Катери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88498"/>
            <a:ext cx="184655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Катерина\Desktop\scissors-cut-here-vector-illustration-169-mr-517349-394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137" y="5085184"/>
            <a:ext cx="2747280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260648"/>
            <a:ext cx="72008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1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«Come»-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across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случайно наткнуться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over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зайти к ком у-то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down with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заболеть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over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зайти к кому-то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up with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придумать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Come into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унаследовать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-</a:t>
            </a:r>
            <a:r>
              <a:rPr lang="en-US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u="sng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Flesh and blood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родственник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Wear the trousers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руководить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Black sheep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белая ворона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the apple of one’s eye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очень дорог кому-то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proud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гордиться....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close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to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быть близким к кому-то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Respect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for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уважать за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Ashamed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пристыженный чем-либо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Attached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 to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привязан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Arguing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about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спорить о чем-то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patient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with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быть терпеливым к...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610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7346"/>
            <a:ext cx="63184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</a:b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2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«Put»-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Put up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принять в гости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Put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off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отложить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Put 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надеть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Put up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with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смирится, выносить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Put down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оскорблять, унижать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-</a:t>
            </a:r>
            <a:r>
              <a:rPr lang="en-US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u="sng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Hundred and one reasons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сто и одна причина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in two minds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колебаться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One in a million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один на миллион, единственный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at sixes and sevens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в недоумении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six of one and half a dozen of other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одно и то же, одного поля ягода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Influence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on – 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влиять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pay attention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to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обращать внимание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make an impression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on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впечатление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Insist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настаивать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Boast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about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хвастаться о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3733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55446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</a:b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3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«Keep»-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Keep down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подавить шум, остановить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Keep 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продолжить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Keep back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недоговаривать скрывать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Keep away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держаться подальше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Keep up with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успевать, совмещать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responsible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for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ответственный за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against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the law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нарушение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charged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with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обвинен в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Requirements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требования…(кого-то, для чего-то)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tricked 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smb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into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обмануть кого-то в чем-то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625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5846"/>
            <a:ext cx="6174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  <a:latin typeface="Times New Roman" panose="02020603050405020304" pitchFamily="18" charset="0"/>
              </a:rPr>
              <a:t>Module 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4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«Go»-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Go into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вдаваться в подробности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Go through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пройти, пережить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Go away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уходить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Go 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продолжить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Go ahead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продолжить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u="sng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u="sng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drop like </a:t>
            </a:r>
            <a:r>
              <a:rPr lang="en-US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fies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мрут как мухи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look off </a:t>
            </a:r>
            <a:r>
              <a:rPr lang="en-US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colour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нездоровый вид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under the weather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метеозависимый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 back on your feet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встать на ноги, выздороветь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feel run down – </a:t>
            </a:r>
            <a:r>
              <a:rPr lang="ru-RU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зд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. переутомленный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Complaining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жалуется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allergic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to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аллергия на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recover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from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восстановился от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involved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замешан в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treated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for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лечат от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covered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покрылся…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6624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63904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5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«Do»-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Do in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уничтожить, прикончить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Do without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обойтись без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Do up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застёгивать, завязывать (об одежде), чинить, обновлять, делать косметический ремонт, реставрировать, заворачивать, упаковывать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in need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нуждаться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beyond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repair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быть не подлежащим ремонту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bad condition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быть в плохом состоянии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take a look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at 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взглянуть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Within easy reach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 пределах легкой досягаемости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8111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/>
          <a:lstStyle/>
          <a:p>
            <a:pPr marL="109728" indent="0">
              <a:buNone/>
            </a:pPr>
            <a:endParaRPr lang="ru-RU" sz="3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r>
              <a:rPr lang="ru-RU" sz="3200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Фразеологизмы </a:t>
            </a:r>
            <a:r>
              <a:rPr lang="ru-RU" sz="3200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(идиомы)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английского языка – это устойчивые выражения, имеющие самостоятельное значение, обычно не совпадающее с дословным переводом. 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026" name="Picture 2" descr="C:\Users\Катерина\Desktop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08" y="4221088"/>
            <a:ext cx="53285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8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6</a:t>
            </a:r>
            <a:endParaRPr lang="en-US" sz="1600" dirty="0">
              <a:solidFill>
                <a:srgbClr val="333333"/>
              </a:solidFill>
              <a:latin typeface="Helvetica Neue"/>
            </a:endParaRPr>
          </a:p>
          <a:p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«Talk»-</a:t>
            </a:r>
            <a:endParaRPr lang="en-US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back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огрызаться, уговаривать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down to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говорить снисходительно, показывать превосходство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round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уговорить (кого-либо) изменить точку зрения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over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обсудить (подробно), дискутировать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into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переубеждать кого-либо сделать что-либо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Talk out of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отговорить (от чего-л), разубедить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r>
              <a:rPr lang="ru-RU" sz="1600" b="1" u="sng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sz="1600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sz="1600" u="sng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talk to the wall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разговор со стеной, как об стенку горох, разговор в никуда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speak of the devil and he is sure to come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лёгок на помине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speak the same language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говорить друг с другом на одном языке, понимать с полуслова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sweet talk </a:t>
            </a:r>
            <a:r>
              <a:rPr lang="en-US" sz="1600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smb</a:t>
            </a: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делать комплименты, усыплять бдительность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Money talks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деньги решают всё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talk back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огрызаться, возражать, оговариваться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Actions speak louder than words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поступок говорит сам за себя, меньше слов – больше дела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speak one’s mind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выражать чью-то точку зрения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speak with a forked tongue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говорить одно, а думать другое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To speak riddles – </a:t>
            </a:r>
            <a:r>
              <a:rPr lang="ru-RU" sz="1600" dirty="0">
                <a:solidFill>
                  <a:schemeClr val="accent2"/>
                </a:solidFill>
                <a:latin typeface="Times New Roman" panose="02020603050405020304" pitchFamily="18" charset="0"/>
              </a:rPr>
              <a:t>говорить загадками</a:t>
            </a:r>
            <a:endParaRPr lang="ru-RU" sz="1600" dirty="0">
              <a:solidFill>
                <a:schemeClr val="accent2"/>
              </a:solidFill>
              <a:latin typeface="Helvetica Neue"/>
            </a:endParaRPr>
          </a:p>
          <a:p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prepositions-</a:t>
            </a:r>
            <a:endParaRPr lang="en-US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Insist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on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настаивать на чём-либо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Complain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to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sb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жаловаться кому-либо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Complain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about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сетовать на что-либо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Assure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быть уверенным в чём-либо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Apologise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to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sb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for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sz="16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</a:rPr>
              <a:t>извиняться перед кем-либо за что-либо</a:t>
            </a:r>
            <a:endParaRPr lang="ru-RU" sz="16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9594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0648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7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«Carry»-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Carry off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завоёвывать, выигрывать (соревнования, награду, приз)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Carry (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) off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выигрывать что-либо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Carry 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продолжать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Carry out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выполнять, осуществлять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Carry through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превозмогать, осуществлять, справиться, преодолеть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-</a:t>
            </a:r>
            <a:r>
              <a:rPr lang="en-US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u="sng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beat around the bush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ходить вокруг да около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dream up -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придумывать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carry the can for an error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отдуваться за других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teach an old dog new tricks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в чужой монастырь со своим уставом не ходят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Live and learn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век живи, век 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учись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Graduated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from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закончить высшее учебное заведение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expelled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from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изгнанный из, удалённый от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Do research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into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проводить исследование в какой-либо области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Succeed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doing 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преуспевать в чём-либо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cheat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in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an exam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жульничать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0246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06489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Module 8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-Phrasal verbs «Check»-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in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регистрироваться в аэропорту/ проходить регистрацию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off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проверять по списку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on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убедиться, что с кем-то всё в порядке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out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рассчитываться (за проживание в отеле), выписываться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up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проверить, находить информацию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Check over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взглянуть ещё раз, чтобы проверить правильность чего-либо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-</a:t>
            </a:r>
            <a:r>
              <a:rPr lang="en-US" b="1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Idioms-</a:t>
            </a:r>
            <a:endParaRPr lang="en-US" u="sng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A bolt out of the blue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как гром среди ясного неба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A storm in tea cup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буря в стакане воды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Head in the clouds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витать в облаках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Come rain or shine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несмотря ни на что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To have a face like thunder – </a:t>
            </a: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</a:rPr>
              <a:t>лицо темнее тучи</a:t>
            </a:r>
            <a:endParaRPr lang="ru-RU" dirty="0">
              <a:solidFill>
                <a:schemeClr val="accent2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</a:rPr>
              <a:t>-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Dependent prepositions-</a:t>
            </a:r>
            <a:endParaRPr lang="en-US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The dissatisfied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with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недовольный чем-либо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Dream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мечтать о чём-либо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A cottage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by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the sea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коттедж у моря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crowded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with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sth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заполненный чем-либо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Overcrowded 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переполненный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To be typical </a:t>
            </a: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</a:rPr>
              <a:t>of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типичный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579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Homework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write 6-8 sentences with idioms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55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Катери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5400600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840760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endParaRPr lang="ru-RU" sz="5400" dirty="0" smtClean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 smtClean="0"/>
          </a:p>
          <a:p>
            <a:pPr marL="109728" indent="0" algn="ctr">
              <a:buNone/>
            </a:pPr>
            <a:endParaRPr lang="ru-RU" sz="1600" dirty="0"/>
          </a:p>
          <a:p>
            <a:pPr marL="109728" indent="0" algn="ctr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102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58417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Классификация фразеологических единиц в английском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языке по частям речи: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rmAutofit/>
          </a:bodyPr>
          <a:lstStyle/>
          <a:p>
            <a:pPr marL="624078" indent="-514350">
              <a:buAutoNum type="arabicPeriod"/>
            </a:pPr>
            <a:r>
              <a:rPr lang="ru-RU" sz="3200" dirty="0" smtClean="0"/>
              <a:t>глагольные </a:t>
            </a:r>
            <a:r>
              <a:rPr lang="ru-RU" sz="3200" dirty="0"/>
              <a:t>устойчивые </a:t>
            </a:r>
            <a:r>
              <a:rPr lang="ru-RU" sz="3200" dirty="0" smtClean="0"/>
              <a:t>сочетания </a:t>
            </a:r>
          </a:p>
          <a:p>
            <a:pPr marL="624078" indent="-514350">
              <a:buAutoNum type="arabicPeriod"/>
            </a:pPr>
            <a:r>
              <a:rPr lang="ru-RU" sz="3200" dirty="0" smtClean="0"/>
              <a:t>устойчивые </a:t>
            </a:r>
            <a:r>
              <a:rPr lang="ru-RU" sz="3200" dirty="0"/>
              <a:t>сочетания с </a:t>
            </a:r>
            <a:r>
              <a:rPr lang="ru-RU" sz="3200" dirty="0" smtClean="0"/>
              <a:t>прилагательными</a:t>
            </a:r>
          </a:p>
          <a:p>
            <a:pPr marL="624078" indent="-514350">
              <a:buAutoNum type="arabicPeriod"/>
            </a:pPr>
            <a:r>
              <a:rPr lang="ru-RU" sz="3200" dirty="0"/>
              <a:t>устойчивые сочетания с </a:t>
            </a:r>
            <a:r>
              <a:rPr lang="ru-RU" sz="3200" dirty="0" smtClean="0"/>
              <a:t>существительными</a:t>
            </a:r>
          </a:p>
          <a:p>
            <a:pPr marL="624078" indent="-514350">
              <a:buAutoNum type="arabicPeriod"/>
            </a:pPr>
            <a:r>
              <a:rPr lang="ru-RU" sz="3200" dirty="0"/>
              <a:t>устойчивые выражения с предлогами</a:t>
            </a:r>
          </a:p>
        </p:txBody>
      </p:sp>
      <p:pic>
        <p:nvPicPr>
          <p:cNvPr id="2050" name="Picture 2" descr="C:\Users\Катерина\Desktop\10009662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4037">
            <a:off x="7022851" y="2773930"/>
            <a:ext cx="183204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атерина\Desktop\uk5577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8905">
            <a:off x="6713173" y="4089309"/>
            <a:ext cx="1972386" cy="246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3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8002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фразеологических единиц в английском языке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происхождению:</a:t>
            </a: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492896"/>
            <a:ext cx="8291264" cy="3514395"/>
          </a:xfrm>
        </p:spPr>
        <p:txBody>
          <a:bodyPr>
            <a:normAutofit/>
          </a:bodyPr>
          <a:lstStyle/>
          <a:p>
            <a:r>
              <a:rPr lang="ru-RU" sz="3600" dirty="0"/>
              <a:t>собственно английские </a:t>
            </a:r>
            <a:r>
              <a:rPr lang="ru-RU" sz="3600" dirty="0" smtClean="0"/>
              <a:t>( </a:t>
            </a:r>
            <a:r>
              <a:rPr lang="ru-RU" sz="3600" dirty="0"/>
              <a:t>древне-английские, средне-английские, ново-английские</a:t>
            </a:r>
            <a:r>
              <a:rPr lang="ru-RU" sz="3600" dirty="0" smtClean="0"/>
              <a:t>)</a:t>
            </a:r>
          </a:p>
          <a:p>
            <a:r>
              <a:rPr lang="ru-RU" sz="3600" dirty="0"/>
              <a:t>заимствованные</a:t>
            </a:r>
          </a:p>
        </p:txBody>
      </p:sp>
      <p:pic>
        <p:nvPicPr>
          <p:cNvPr id="3074" name="Picture 2" descr="C:\Users\Катерина\Desktop\10056348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185987" cy="30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41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effectLst/>
              </a:rPr>
              <a:t>Идиомы, связанные с частями тела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>
              <a:buNone/>
            </a:pPr>
            <a:r>
              <a:rPr lang="en-US" sz="3200" b="1" u="sng" dirty="0"/>
              <a:t>Give / get the cold </a:t>
            </a:r>
            <a:r>
              <a:rPr lang="en-US" sz="3200" b="1" u="sng" dirty="0" smtClean="0"/>
              <a:t>shoulder</a:t>
            </a:r>
            <a:endParaRPr lang="ru-RU" sz="3200" b="1" u="sng" dirty="0" smtClean="0"/>
          </a:p>
          <a:p>
            <a:pPr marL="109728" indent="0">
              <a:buNone/>
            </a:pPr>
            <a:r>
              <a:rPr lang="ru-RU" b="1" i="1" dirty="0"/>
              <a:t>Значение</a:t>
            </a:r>
            <a:r>
              <a:rPr lang="en-US" b="1" i="1" dirty="0"/>
              <a:t>:</a:t>
            </a:r>
            <a:r>
              <a:rPr lang="en-US" b="1" dirty="0"/>
              <a:t> </a:t>
            </a:r>
            <a:r>
              <a:rPr lang="ru-RU" b="1" dirty="0"/>
              <a:t>холодно</a:t>
            </a:r>
            <a:r>
              <a:rPr lang="en-US" b="1" dirty="0"/>
              <a:t>, </a:t>
            </a:r>
            <a:r>
              <a:rPr lang="ru-RU" b="1" dirty="0"/>
              <a:t>безразлично отнестись</a:t>
            </a:r>
            <a:r>
              <a:rPr lang="en-US" b="1" dirty="0"/>
              <a:t>.</a:t>
            </a:r>
            <a:endParaRPr lang="ru-RU" dirty="0"/>
          </a:p>
          <a:p>
            <a:endParaRPr lang="ru-RU" b="1" dirty="0" smtClean="0"/>
          </a:p>
          <a:p>
            <a:pPr marL="109728" indent="0">
              <a:buNone/>
            </a:pPr>
            <a:r>
              <a:rPr lang="en-US" sz="3200" b="1" dirty="0" smtClean="0"/>
              <a:t>I </a:t>
            </a:r>
            <a:r>
              <a:rPr lang="en-US" sz="3200" b="1" dirty="0"/>
              <a:t>really needed his advice, but he has given me the cold shoulder.</a:t>
            </a:r>
            <a:endParaRPr lang="ru-RU" sz="3200" dirty="0"/>
          </a:p>
          <a:p>
            <a:pPr marL="109728" indent="0">
              <a:buNone/>
            </a:pPr>
            <a:endParaRPr lang="ru-RU" b="1" dirty="0" smtClean="0"/>
          </a:p>
          <a:p>
            <a:pPr marL="109728" lv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122" name="Picture 2" descr="C:\Users\Катерина\Desktop\lHNwBU9LPucJQlkAINKT05508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157936"/>
            <a:ext cx="1762125" cy="265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Катери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500312"/>
            <a:ext cx="396044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01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 fontScale="92500" lnSpcReduction="10000"/>
          </a:bodyPr>
          <a:lstStyle/>
          <a:p>
            <a:pPr marL="109728" lvl="0" indent="0">
              <a:buNone/>
            </a:pPr>
            <a:endParaRPr lang="ru-RU" sz="3200" b="1" u="sng" dirty="0"/>
          </a:p>
          <a:p>
            <a:pPr marL="109728" lvl="0" indent="0">
              <a:buNone/>
            </a:pPr>
            <a:r>
              <a:rPr lang="ru-RU" sz="3200" b="1" dirty="0" smtClean="0"/>
              <a:t> </a:t>
            </a:r>
            <a:r>
              <a:rPr lang="ru-RU" sz="3200" b="1" u="sng" dirty="0" err="1" smtClean="0"/>
              <a:t>Let</a:t>
            </a:r>
            <a:r>
              <a:rPr lang="ru-RU" sz="3200" b="1" u="sng" dirty="0" smtClean="0"/>
              <a:t> </a:t>
            </a:r>
            <a:r>
              <a:rPr lang="ru-RU" sz="3200" b="1" u="sng" dirty="0" err="1"/>
              <a:t>your</a:t>
            </a:r>
            <a:r>
              <a:rPr lang="ru-RU" sz="3200" b="1" u="sng" dirty="0"/>
              <a:t> </a:t>
            </a:r>
            <a:r>
              <a:rPr lang="ru-RU" sz="3200" b="1" u="sng" dirty="0" err="1"/>
              <a:t>hair</a:t>
            </a:r>
            <a:r>
              <a:rPr lang="ru-RU" sz="3200" b="1" u="sng" dirty="0"/>
              <a:t> </a:t>
            </a:r>
            <a:r>
              <a:rPr lang="ru-RU" sz="3200" b="1" u="sng" dirty="0" err="1"/>
              <a:t>down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sz="2800" i="1" dirty="0"/>
              <a:t>Дословный перевод: </a:t>
            </a:r>
            <a:r>
              <a:rPr lang="ru-RU" sz="2800" b="1" dirty="0"/>
              <a:t>позвольте </a:t>
            </a:r>
            <a:endParaRPr lang="ru-RU" sz="2800" b="1" dirty="0" smtClean="0"/>
          </a:p>
          <a:p>
            <a:pPr marL="109728" indent="0">
              <a:buNone/>
            </a:pPr>
            <a:r>
              <a:rPr lang="ru-RU" sz="2800" b="1" dirty="0" smtClean="0"/>
              <a:t>своим </a:t>
            </a:r>
            <a:r>
              <a:rPr lang="ru-RU" sz="2800" b="1" dirty="0"/>
              <a:t>волосам упасть</a:t>
            </a:r>
            <a:r>
              <a:rPr lang="ru-RU" sz="2800" b="1" dirty="0" smtClean="0"/>
              <a:t>.</a:t>
            </a:r>
            <a:endParaRPr lang="ru-RU" sz="2800" dirty="0"/>
          </a:p>
          <a:p>
            <a:pPr marL="109728" indent="0">
              <a:buNone/>
            </a:pPr>
            <a:r>
              <a:rPr lang="ru-RU" sz="2800" i="1" dirty="0"/>
              <a:t>Значение: </a:t>
            </a:r>
            <a:r>
              <a:rPr lang="ru-RU" sz="2800" b="1" dirty="0"/>
              <a:t>расслабиться, вести себя </a:t>
            </a:r>
            <a:r>
              <a:rPr lang="ru-RU" sz="2800" b="1" dirty="0" err="1" smtClean="0"/>
              <a:t>непринужденно</a:t>
            </a:r>
            <a:r>
              <a:rPr lang="ru-RU" sz="2800" b="1" dirty="0"/>
              <a:t>. </a:t>
            </a:r>
            <a:endParaRPr lang="ru-RU" sz="2800" b="1" dirty="0" smtClean="0"/>
          </a:p>
          <a:p>
            <a:pPr marL="109728" indent="0">
              <a:buNone/>
            </a:pPr>
            <a:r>
              <a:rPr lang="ru-RU" sz="2800" b="1" dirty="0" smtClean="0"/>
              <a:t>   </a:t>
            </a:r>
          </a:p>
          <a:p>
            <a:pPr marL="109728" indent="0">
              <a:buNone/>
            </a:pPr>
            <a:r>
              <a:rPr lang="ru-RU" sz="2800" b="1" dirty="0" smtClean="0"/>
              <a:t> </a:t>
            </a:r>
            <a:r>
              <a:rPr lang="en-US" sz="3200" b="1" u="sng" dirty="0" smtClean="0"/>
              <a:t>Apple </a:t>
            </a:r>
            <a:r>
              <a:rPr lang="en-US" sz="3200" b="1" u="sng" dirty="0"/>
              <a:t>of someone</a:t>
            </a:r>
            <a:r>
              <a:rPr lang="ru-RU" sz="3200" b="1" u="sng" dirty="0"/>
              <a:t>’</a:t>
            </a:r>
            <a:r>
              <a:rPr lang="en-US" sz="3200" b="1" u="sng" dirty="0"/>
              <a:t>s eye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sz="2800" i="1" dirty="0"/>
              <a:t>Дословный перевод</a:t>
            </a:r>
            <a:r>
              <a:rPr lang="ru-RU" sz="2800" b="1" dirty="0"/>
              <a:t>: зрачок.</a:t>
            </a:r>
          </a:p>
          <a:p>
            <a:pPr marL="109728" indent="0">
              <a:buNone/>
            </a:pPr>
            <a:r>
              <a:rPr lang="ru-RU" sz="2800" i="1" dirty="0"/>
              <a:t>Значение:</a:t>
            </a:r>
            <a:r>
              <a:rPr lang="ru-RU" sz="2800" b="1" dirty="0"/>
              <a:t> что-то ценное, </a:t>
            </a:r>
            <a:endParaRPr lang="ru-RU" sz="2800" b="1" dirty="0" smtClean="0"/>
          </a:p>
          <a:p>
            <a:pPr marL="109728" indent="0">
              <a:buNone/>
            </a:pPr>
            <a:r>
              <a:rPr lang="ru-RU" sz="2800" b="1" dirty="0" smtClean="0"/>
              <a:t>дорогое</a:t>
            </a:r>
            <a:r>
              <a:rPr lang="ru-RU" sz="2800" b="1" dirty="0"/>
              <a:t>.</a:t>
            </a:r>
          </a:p>
          <a:p>
            <a:pPr marL="109728" indent="0">
              <a:buNone/>
            </a:pPr>
            <a:endParaRPr lang="ru-RU" sz="2800" dirty="0"/>
          </a:p>
          <a:p>
            <a:pPr marL="109728" indent="0">
              <a:buNone/>
            </a:pPr>
            <a:endParaRPr lang="ru-RU" sz="2800" dirty="0"/>
          </a:p>
          <a:p>
            <a:pPr marL="109728" lvl="0" indent="0">
              <a:buNone/>
            </a:pPr>
            <a:endParaRPr lang="ru-RU" sz="3200" dirty="0"/>
          </a:p>
          <a:p>
            <a:endParaRPr lang="ru-RU" dirty="0"/>
          </a:p>
        </p:txBody>
      </p:sp>
      <p:pic>
        <p:nvPicPr>
          <p:cNvPr id="6146" name="Picture 2" descr="C:\Users\Катерина\Desktop\anime-fall-girl-puella-magi-madoka-magica-Favim.com-1373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2187"/>
            <a:ext cx="2304255" cy="213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Катерина\Desktop\i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88031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27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  <a:effectLst/>
              </a:rPr>
              <a:t>Идиомы, связанные с животными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marL="109728" indent="0">
              <a:buNone/>
            </a:pPr>
            <a:r>
              <a:rPr lang="en-US" sz="3200" b="1" u="sng" dirty="0"/>
              <a:t>It</a:t>
            </a:r>
            <a:r>
              <a:rPr lang="ru-RU" sz="3200" b="1" u="sng" dirty="0"/>
              <a:t>’</a:t>
            </a:r>
            <a:r>
              <a:rPr lang="en-US" sz="3200" b="1" u="sng" dirty="0"/>
              <a:t>s raining cats and dogs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</a:t>
            </a:r>
            <a:r>
              <a:rPr lang="ru-RU" b="1" dirty="0"/>
              <a:t>: дождь из кошек и собак.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лить как из ведра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b="1" dirty="0" smtClean="0"/>
          </a:p>
          <a:p>
            <a:pPr marL="109728" indent="0">
              <a:buNone/>
            </a:pPr>
            <a:endParaRPr lang="ru-RU" sz="3200" b="1" dirty="0" smtClean="0"/>
          </a:p>
          <a:p>
            <a:pPr marL="109728" indent="0">
              <a:buNone/>
            </a:pPr>
            <a:endParaRPr lang="ru-RU" sz="3200" b="1" dirty="0"/>
          </a:p>
          <a:p>
            <a:pPr marL="109728" indent="0">
              <a:buNone/>
            </a:pPr>
            <a:r>
              <a:rPr lang="en-US" sz="3200" b="1" dirty="0" smtClean="0"/>
              <a:t>The </a:t>
            </a:r>
            <a:r>
              <a:rPr lang="en-US" sz="3200" b="1" dirty="0"/>
              <a:t>weather is </a:t>
            </a:r>
            <a:r>
              <a:rPr lang="en-US" sz="3200" b="1" dirty="0" smtClean="0"/>
              <a:t>terrible</a:t>
            </a:r>
            <a:r>
              <a:rPr lang="ru-RU" sz="3200" b="1" dirty="0" smtClean="0"/>
              <a:t> </a:t>
            </a:r>
            <a:r>
              <a:rPr lang="en-US" sz="3200" b="1" dirty="0" smtClean="0"/>
              <a:t>! </a:t>
            </a:r>
            <a:r>
              <a:rPr lang="en-US" sz="3200" b="1" dirty="0"/>
              <a:t>Just look, it’s raining cats and dogs</a:t>
            </a:r>
            <a:r>
              <a:rPr lang="en-US" sz="3200" b="1" dirty="0" smtClean="0"/>
              <a:t>.</a:t>
            </a:r>
            <a:endParaRPr lang="ru-RU" sz="3200" b="1" dirty="0" smtClean="0"/>
          </a:p>
          <a:p>
            <a:pPr marL="109728" indent="0">
              <a:buNone/>
            </a:pPr>
            <a:endParaRPr lang="ru-RU" b="1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7170" name="Picture 2" descr="C:\Users\Катерина\Desktop\rain-cats-dogs-idiom-showing-white-background-49906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011" y="2132856"/>
            <a:ext cx="262927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74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ru-RU" sz="3200" b="1" u="sng" dirty="0" smtClean="0"/>
              <a:t>А</a:t>
            </a:r>
            <a:r>
              <a:rPr lang="ru-RU" sz="3200" b="1" i="1" u="sng" dirty="0" smtClean="0"/>
              <a:t> </a:t>
            </a:r>
            <a:r>
              <a:rPr lang="ru-RU" sz="3200" b="1" u="sng" dirty="0"/>
              <a:t>с</a:t>
            </a:r>
            <a:r>
              <a:rPr lang="en-US" sz="3200" b="1" u="sng" dirty="0" err="1"/>
              <a:t>ock</a:t>
            </a:r>
            <a:r>
              <a:rPr lang="en-US" sz="3200" b="1" u="sng" dirty="0"/>
              <a:t>-and-bull </a:t>
            </a:r>
            <a:r>
              <a:rPr lang="en-US" sz="3200" b="1" u="sng" dirty="0" smtClean="0"/>
              <a:t>story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история курицы и быка.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 </a:t>
            </a:r>
            <a:r>
              <a:rPr lang="ru-RU" b="1" dirty="0"/>
              <a:t>неправдоподобная история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b="1" dirty="0"/>
          </a:p>
          <a:p>
            <a:pPr marL="109728" indent="0">
              <a:buNone/>
            </a:pPr>
            <a:r>
              <a:rPr lang="ru-RU" sz="3200" b="1" u="sng" dirty="0"/>
              <a:t>А </a:t>
            </a:r>
            <a:r>
              <a:rPr lang="en-US" sz="3200" b="1" u="sng" dirty="0"/>
              <a:t>d</a:t>
            </a:r>
            <a:r>
              <a:rPr lang="ru-RU" sz="3200" b="1" u="sng" dirty="0" err="1"/>
              <a:t>ead</a:t>
            </a:r>
            <a:r>
              <a:rPr lang="ru-RU" sz="3200" b="1" u="sng" dirty="0"/>
              <a:t> </a:t>
            </a:r>
            <a:r>
              <a:rPr lang="ru-RU" sz="3200" b="1" u="sng" dirty="0" err="1"/>
              <a:t>duck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мертвая утка.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 </a:t>
            </a:r>
            <a:r>
              <a:rPr lang="ru-RU" b="1" dirty="0"/>
              <a:t>напрасное дело</a:t>
            </a:r>
            <a:r>
              <a:rPr lang="ru-RU" b="1" dirty="0" smtClean="0"/>
              <a:t>.</a:t>
            </a:r>
          </a:p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ru-RU" sz="3200" b="1" u="sng" dirty="0" err="1" smtClean="0"/>
              <a:t>Rabbit’s</a:t>
            </a:r>
            <a:r>
              <a:rPr lang="ru-RU" sz="3200" b="1" u="sng" dirty="0" smtClean="0"/>
              <a:t> </a:t>
            </a:r>
            <a:r>
              <a:rPr lang="ru-RU" sz="3200" b="1" u="sng" dirty="0" err="1"/>
              <a:t>foot</a:t>
            </a:r>
            <a:r>
              <a:rPr lang="ru-RU" sz="3200" b="1" u="sng" dirty="0" smtClean="0"/>
              <a:t>.</a:t>
            </a:r>
          </a:p>
          <a:p>
            <a:pPr marL="109728" indent="0">
              <a:buNone/>
            </a:pPr>
            <a:r>
              <a:rPr lang="ru-RU" i="1" dirty="0"/>
              <a:t>Дословный перевод: </a:t>
            </a:r>
            <a:r>
              <a:rPr lang="ru-RU" b="1" dirty="0"/>
              <a:t>заячья лапка.</a:t>
            </a:r>
            <a:endParaRPr lang="ru-RU" dirty="0"/>
          </a:p>
          <a:p>
            <a:pPr marL="109728" indent="0">
              <a:buNone/>
            </a:pPr>
            <a:r>
              <a:rPr lang="ru-RU" i="1" dirty="0"/>
              <a:t>Значение:</a:t>
            </a:r>
            <a:r>
              <a:rPr lang="ru-RU" b="1" dirty="0"/>
              <a:t> талисман на удачу.</a:t>
            </a:r>
            <a:endParaRPr lang="ru-RU" dirty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b="1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b="1" u="sng" dirty="0" smtClean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8194" name="Picture 2" descr="C:\Users\Катерина\Desktop\37423759-Poster-with-a-bull-and-a-cock-on-a-white-background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65" y="188640"/>
            <a:ext cx="198120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Катери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52936"/>
            <a:ext cx="1933034" cy="154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Катерина\Desktop\image_8627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229200"/>
            <a:ext cx="201622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4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4848" y="5126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/>
            </a:r>
            <a:br>
              <a:rPr lang="ru-RU" sz="4000" dirty="0" smtClean="0">
                <a:solidFill>
                  <a:schemeClr val="accent3">
                    <a:lumMod val="50000"/>
                  </a:schemeClr>
                </a:solidFill>
                <a:effectLst/>
              </a:rPr>
            </a:b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Идиомы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  <a:effectLst/>
              </a:rPr>
              <a:t>, связанные с цветами палитры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endParaRPr lang="ru-RU" sz="3200" b="1" u="sng" dirty="0" smtClean="0"/>
          </a:p>
          <a:p>
            <a:pPr marL="109728" indent="0">
              <a:buNone/>
            </a:pPr>
            <a:r>
              <a:rPr lang="en-US" sz="3200" b="1" u="sng" dirty="0" smtClean="0"/>
              <a:t>To </a:t>
            </a:r>
            <a:r>
              <a:rPr lang="en-US" sz="3200" b="1" u="sng" dirty="0"/>
              <a:t>show a white feather</a:t>
            </a:r>
            <a:r>
              <a:rPr lang="en-US" sz="3200" b="1" u="sng" dirty="0" smtClean="0"/>
              <a:t>.</a:t>
            </a:r>
            <a:endParaRPr lang="ru-RU" sz="3200" b="1" u="sng" dirty="0" smtClean="0"/>
          </a:p>
          <a:p>
            <a:pPr marL="109728" indent="0">
              <a:buNone/>
            </a:pPr>
            <a:r>
              <a:rPr lang="ru-RU" sz="2800" i="1" dirty="0"/>
              <a:t>Дословный перевод: </a:t>
            </a:r>
            <a:r>
              <a:rPr lang="ru-RU" sz="2800" b="1" dirty="0"/>
              <a:t>показать белое перо.</a:t>
            </a:r>
            <a:endParaRPr lang="ru-RU" sz="2800" dirty="0"/>
          </a:p>
          <a:p>
            <a:pPr marL="109728" indent="0">
              <a:buNone/>
            </a:pPr>
            <a:r>
              <a:rPr lang="ru-RU" sz="2800" i="1" dirty="0"/>
              <a:t>Значение: </a:t>
            </a:r>
            <a:r>
              <a:rPr lang="ru-RU" sz="2800" b="1" dirty="0"/>
              <a:t>показать страх, струсить.</a:t>
            </a:r>
            <a:endParaRPr lang="ru-RU" sz="2800" dirty="0"/>
          </a:p>
          <a:p>
            <a:pPr marL="109728" indent="0">
              <a:buNone/>
            </a:pPr>
            <a:endParaRPr lang="ru-RU" sz="3200" b="1" dirty="0" smtClean="0"/>
          </a:p>
          <a:p>
            <a:pPr marL="109728" indent="0">
              <a:buNone/>
            </a:pPr>
            <a:r>
              <a:rPr lang="en-US" sz="3200" b="1" dirty="0" smtClean="0"/>
              <a:t>Young </a:t>
            </a:r>
            <a:r>
              <a:rPr lang="en-US" sz="3200" b="1" dirty="0"/>
              <a:t>soldier showed a white feather</a:t>
            </a:r>
            <a:r>
              <a:rPr lang="ru-RU" sz="3200" b="1" dirty="0"/>
              <a:t>.</a:t>
            </a:r>
            <a:endParaRPr lang="ru-RU" sz="3200" dirty="0"/>
          </a:p>
          <a:p>
            <a:pPr marL="109728" indent="0">
              <a:buNone/>
            </a:pPr>
            <a:endParaRPr lang="ru-RU" sz="2800" b="1" dirty="0" smtClean="0"/>
          </a:p>
          <a:p>
            <a:pPr marL="109728" indent="0">
              <a:buNone/>
            </a:pPr>
            <a:r>
              <a:rPr lang="ru-RU" sz="2800" b="1" dirty="0" smtClean="0"/>
              <a:t>Молодой </a:t>
            </a:r>
            <a:r>
              <a:rPr lang="ru-RU" sz="2800" b="1" dirty="0"/>
              <a:t>солдат струсил.</a:t>
            </a:r>
            <a:endParaRPr lang="ru-RU" sz="2800" dirty="0"/>
          </a:p>
          <a:p>
            <a:pPr marL="109728" indent="0">
              <a:buNone/>
            </a:pPr>
            <a:endParaRPr lang="ru-RU" sz="3200" dirty="0"/>
          </a:p>
        </p:txBody>
      </p:sp>
      <p:pic>
        <p:nvPicPr>
          <p:cNvPr id="9218" name="Picture 2" descr="C:\Users\Катерина\Desktop\hello_html_m98eb6e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000738"/>
            <a:ext cx="2304256" cy="140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28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233</TotalTime>
  <Words>1150</Words>
  <Application>Microsoft Office PowerPoint</Application>
  <PresentationFormat>Экран (4:3)</PresentationFormat>
  <Paragraphs>288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Century Gothic</vt:lpstr>
      <vt:lpstr>Helvetica Neue</vt:lpstr>
      <vt:lpstr>Times New Roman</vt:lpstr>
      <vt:lpstr>Wingdings 3</vt:lpstr>
      <vt:lpstr>Легкий дым</vt:lpstr>
      <vt:lpstr>«Тайны английских идиом»</vt:lpstr>
      <vt:lpstr>  </vt:lpstr>
      <vt:lpstr>Классификация фразеологических единиц в английском языке по частям речи: </vt:lpstr>
      <vt:lpstr>Классификация фразеологических единиц в английском языке по происхождению:</vt:lpstr>
      <vt:lpstr>Идиомы, связанные с частями тела </vt:lpstr>
      <vt:lpstr> </vt:lpstr>
      <vt:lpstr> Идиомы, связанные с животными  </vt:lpstr>
      <vt:lpstr> </vt:lpstr>
      <vt:lpstr> Идиомы, связанные с цветами палитры </vt:lpstr>
      <vt:lpstr> </vt:lpstr>
      <vt:lpstr>Идиомы, связанные с цветами</vt:lpstr>
      <vt:lpstr> </vt:lpstr>
      <vt:lpstr>Идиомы, связанные со школой и учебой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 </vt:lpstr>
      <vt:lpstr> 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английских идиом</dc:title>
  <dc:creator>user</dc:creator>
  <cp:lastModifiedBy>Евгеша</cp:lastModifiedBy>
  <cp:revision>23</cp:revision>
  <dcterms:created xsi:type="dcterms:W3CDTF">2015-01-11T03:59:56Z</dcterms:created>
  <dcterms:modified xsi:type="dcterms:W3CDTF">2022-09-25T20:37:02Z</dcterms:modified>
</cp:coreProperties>
</file>