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4" r:id="rId11"/>
    <p:sldId id="259" r:id="rId12"/>
    <p:sldId id="266" r:id="rId13"/>
    <p:sldId id="276" r:id="rId14"/>
    <p:sldId id="267" r:id="rId15"/>
    <p:sldId id="270" r:id="rId16"/>
    <p:sldId id="272" r:id="rId17"/>
    <p:sldId id="269" r:id="rId18"/>
    <p:sldId id="271" r:id="rId19"/>
    <p:sldId id="273" r:id="rId20"/>
    <p:sldId id="274" r:id="rId21"/>
    <p:sldId id="275" r:id="rId22"/>
    <p:sldId id="26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F7B1C"/>
    <a:srgbClr val="000099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3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490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11EF82-E365-4B2E-A36E-8D0AB4AF8B2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AB18F-8D49-4321-96E9-18E7261FDE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</a:t>
            </a:r>
            <a:r>
              <a:rPr lang="en-US" baseline="0" dirty="0" smtClean="0"/>
              <a:t> form </a:t>
            </a:r>
          </a:p>
          <a:p>
            <a:r>
              <a:rPr lang="en-US" baseline="0" dirty="0" smtClean="0"/>
              <a:t>Created by </a:t>
            </a:r>
            <a:r>
              <a:rPr lang="en-US" baseline="0" dirty="0" err="1" smtClean="0"/>
              <a:t>Rochikashvili</a:t>
            </a:r>
            <a:r>
              <a:rPr lang="en-US" baseline="0" dirty="0" smtClean="0"/>
              <a:t> M.A.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2AB18F-8D49-4321-96E9-18E7261FDE3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2AB18F-8D49-4321-96E9-18E7261FDE3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071AC-72AA-45C3-8CEF-CB7C552EF48A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43EF4-BE33-4271-BE14-E594CAFDF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779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533400"/>
            <a:ext cx="3885771" cy="2588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edeaeb51b14fed1436d22d125bd928da.jpg"/>
          <p:cNvPicPr>
            <a:picLocks noChangeAspect="1"/>
          </p:cNvPicPr>
          <p:nvPr/>
        </p:nvPicPr>
        <p:blipFill>
          <a:blip r:embed="rId3"/>
          <a:srcRect r="3979"/>
          <a:stretch>
            <a:fillRect/>
          </a:stretch>
        </p:blipFill>
        <p:spPr>
          <a:xfrm>
            <a:off x="228600" y="3505200"/>
            <a:ext cx="4528457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malo_deneg_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3505200"/>
            <a:ext cx="40386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________________________1597258878.jpg"/>
          <p:cNvPicPr>
            <a:picLocks noChangeAspect="1"/>
          </p:cNvPicPr>
          <p:nvPr/>
        </p:nvPicPr>
        <p:blipFill>
          <a:blip r:embed="rId5" cstate="print"/>
          <a:srcRect l="4813" r="8549"/>
          <a:stretch>
            <a:fillRect/>
          </a:stretch>
        </p:blipFill>
        <p:spPr>
          <a:xfrm>
            <a:off x="457200" y="533400"/>
            <a:ext cx="41910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Vocabulary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55000" lnSpcReduction="20000"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argue with a friend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ссориться с другом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have a doctor’s appointment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посещать врача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lose something valuable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терять что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то важное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change school/class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менять школу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move house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переезжать в другой дом,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sit tests/to sit exams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сдавать тесты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экзамены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disagree with parents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 соглашаться с родителями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have too much homework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иметь много домашней работы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throw a party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устроить вечеринку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practise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an instrument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заниматься на муз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инструменте</a:t>
            </a: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practise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sport –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заниматься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спортом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4" descr="ba7dc170d61df85fc6e1a58d484acf7b.jpg"/>
          <p:cNvPicPr>
            <a:picLocks noChangeAspect="1"/>
          </p:cNvPicPr>
          <p:nvPr/>
        </p:nvPicPr>
        <p:blipFill>
          <a:blip r:embed="rId3" cstate="print"/>
          <a:srcRect l="9000" r="7000"/>
          <a:stretch>
            <a:fillRect/>
          </a:stretch>
        </p:blipFill>
        <p:spPr>
          <a:xfrm>
            <a:off x="7086600" y="304800"/>
            <a:ext cx="1792224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8200" y="152400"/>
            <a:ext cx="7696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 of these situations are the most stressful for you?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Make up 3 sentences.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Используте схемы ниже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209800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  think </a:t>
            </a:r>
          </a:p>
          <a:p>
            <a:pPr>
              <a:buNone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  my  opinion 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most stressful situation is ***</a:t>
            </a:r>
          </a:p>
          <a:p>
            <a:pPr>
              <a:buNone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 my mind</a:t>
            </a:r>
          </a:p>
          <a:p>
            <a:pPr>
              <a:buNone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  for  me</a:t>
            </a:r>
          </a:p>
          <a:p>
            <a:pPr>
              <a:buNone/>
            </a:pPr>
            <a:endParaRPr lang="en-US" sz="3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*** is  more/less stressful than ***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b="1" i="1" dirty="0" smtClean="0">
                <a:solidFill>
                  <a:srgbClr val="0F7B1C"/>
                </a:solidFill>
                <a:latin typeface="Times New Roman" pitchFamily="18" charset="0"/>
                <a:cs typeface="Times New Roman" pitchFamily="18" charset="0"/>
              </a:rPr>
              <a:t>-In my opinion the most stressful situation is moving house.</a:t>
            </a:r>
            <a:endParaRPr lang="ru-RU" sz="3200" b="1" i="1" dirty="0">
              <a:solidFill>
                <a:srgbClr val="0F7B1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447800" y="2590800"/>
            <a:ext cx="14478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2057400" y="3200400"/>
            <a:ext cx="99060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743200" y="3124200"/>
            <a:ext cx="228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286000" y="3200400"/>
            <a:ext cx="6858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624921859_28-phonoteka_org-p-oboi-svyazannie-s-vodoi-krasivo-29.jpg"/>
          <p:cNvPicPr>
            <a:picLocks noChangeAspect="1"/>
          </p:cNvPicPr>
          <p:nvPr/>
        </p:nvPicPr>
        <p:blipFill>
          <a:blip r:embed="rId2">
            <a:lum bright="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Take it easy!</a:t>
            </a:r>
            <a:endParaRPr lang="ru-RU" sz="6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1676400"/>
            <a:ext cx="89154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Open your books at p.96  Ex.3.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Let's read these texts.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You should read and match the teenagers and psychologist's advice correctly.</a:t>
            </a:r>
            <a:endParaRPr kumimoji="0" lang="en-US" sz="44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Should/Shouldn’t + infinitive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ru-RU" dirty="0" smtClean="0"/>
              <a:t>      </a:t>
            </a:r>
            <a:r>
              <a:rPr lang="ru-RU" alt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Личный совет, рекомендация (следует)</a:t>
            </a:r>
          </a:p>
          <a:p>
            <a:pPr>
              <a:lnSpc>
                <a:spcPct val="150000"/>
              </a:lnSpc>
            </a:pPr>
            <a:r>
              <a:rPr lang="en-US" altLang="ru-RU" b="1" i="1" dirty="0" smtClean="0">
                <a:solidFill>
                  <a:srgbClr val="000099"/>
                </a:solidFill>
              </a:rPr>
              <a:t>You</a:t>
            </a:r>
            <a:r>
              <a:rPr lang="en-US" altLang="ru-RU" b="1" i="1" dirty="0" smtClean="0"/>
              <a:t> </a:t>
            </a:r>
            <a:r>
              <a:rPr lang="en-US" altLang="ru-RU" b="1" i="1" dirty="0" smtClean="0">
                <a:solidFill>
                  <a:srgbClr val="CC0000"/>
                </a:solidFill>
              </a:rPr>
              <a:t>should</a:t>
            </a:r>
            <a:r>
              <a:rPr lang="en-US" altLang="ru-RU" b="1" i="1" dirty="0" smtClean="0"/>
              <a:t> sleep </a:t>
            </a:r>
            <a:r>
              <a:rPr lang="en-US" altLang="ru-RU" b="1" i="1" dirty="0" smtClean="0">
                <a:solidFill>
                  <a:srgbClr val="000099"/>
                </a:solidFill>
              </a:rPr>
              <a:t>enough.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en-US" altLang="ru-RU" b="1" i="1" dirty="0" smtClean="0">
                <a:solidFill>
                  <a:srgbClr val="000099"/>
                </a:solidFill>
              </a:rPr>
              <a:t>You </a:t>
            </a:r>
            <a:r>
              <a:rPr lang="en-US" altLang="ru-RU" b="1" i="1" dirty="0" smtClean="0">
                <a:solidFill>
                  <a:srgbClr val="CC0000"/>
                </a:solidFill>
              </a:rPr>
              <a:t>should</a:t>
            </a:r>
            <a:r>
              <a:rPr lang="en-US" altLang="ru-RU" b="1" i="1" dirty="0" smtClean="0">
                <a:solidFill>
                  <a:srgbClr val="000099"/>
                </a:solidFill>
              </a:rPr>
              <a:t> </a:t>
            </a:r>
            <a:r>
              <a:rPr lang="en-US" altLang="ru-RU" b="1" i="1" dirty="0" smtClean="0"/>
              <a:t>be</a:t>
            </a:r>
            <a:r>
              <a:rPr lang="en-US" altLang="ru-RU" b="1" i="1" dirty="0" smtClean="0">
                <a:solidFill>
                  <a:srgbClr val="000099"/>
                </a:solidFill>
              </a:rPr>
              <a:t> friendly.</a:t>
            </a:r>
          </a:p>
          <a:p>
            <a:pPr>
              <a:lnSpc>
                <a:spcPct val="150000"/>
              </a:lnSpc>
            </a:pPr>
            <a:r>
              <a:rPr lang="en-US" altLang="ru-RU" b="1" i="1" dirty="0" smtClean="0">
                <a:solidFill>
                  <a:srgbClr val="000099"/>
                </a:solidFill>
              </a:rPr>
              <a:t>You </a:t>
            </a:r>
            <a:r>
              <a:rPr lang="en-US" altLang="ru-RU" b="1" i="1" dirty="0" smtClean="0">
                <a:solidFill>
                  <a:srgbClr val="CC0000"/>
                </a:solidFill>
              </a:rPr>
              <a:t>shouldn’t </a:t>
            </a:r>
            <a:r>
              <a:rPr lang="en-US" altLang="ru-RU" b="1" i="1" dirty="0" smtClean="0"/>
              <a:t>eat </a:t>
            </a:r>
            <a:r>
              <a:rPr lang="en-US" altLang="ru-RU" b="1" i="1" dirty="0" smtClean="0">
                <a:solidFill>
                  <a:srgbClr val="000099"/>
                </a:solidFill>
              </a:rPr>
              <a:t>unhealthy food.</a:t>
            </a:r>
          </a:p>
          <a:p>
            <a:pPr>
              <a:lnSpc>
                <a:spcPct val="150000"/>
              </a:lnSpc>
            </a:pPr>
            <a:r>
              <a:rPr lang="en-US" altLang="ru-RU" b="1" i="1" dirty="0" smtClean="0">
                <a:solidFill>
                  <a:srgbClr val="000099"/>
                </a:solidFill>
              </a:rPr>
              <a:t>You </a:t>
            </a:r>
            <a:r>
              <a:rPr lang="en-US" altLang="ru-RU" b="1" i="1" dirty="0" smtClean="0">
                <a:solidFill>
                  <a:srgbClr val="CC0000"/>
                </a:solidFill>
              </a:rPr>
              <a:t>shouldn’t </a:t>
            </a:r>
            <a:r>
              <a:rPr lang="en-US" altLang="ru-RU" b="1" i="1" dirty="0" smtClean="0"/>
              <a:t>watch TV </a:t>
            </a:r>
            <a:r>
              <a:rPr lang="en-US" altLang="ru-RU" b="1" i="1" dirty="0" smtClean="0">
                <a:solidFill>
                  <a:srgbClr val="000099"/>
                </a:solidFill>
              </a:rPr>
              <a:t>too much.</a:t>
            </a:r>
          </a:p>
          <a:p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1676400" y="2514600"/>
            <a:ext cx="4825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5" name="Объект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34200" y="2590800"/>
            <a:ext cx="1909762" cy="1909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You … argue with your friend.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anger-Depositphotos_3974091_s-2019-7-19-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9224" y="1600200"/>
            <a:ext cx="6785552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You … eat too much ice cream.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5b1fcfd1c4a1f_jak-se-uklidnit-bez-jidl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You … get regular exercises.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stretching-exercis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2423" y="1600200"/>
            <a:ext cx="6799153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You … take care of your pet.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1_tTotP-DWostdU2zMnCZ0ZQ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7336" y="1600200"/>
            <a:ext cx="7389327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You …spend too much time in front of the TV.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kids-watch-tv-children-stock-today-180316-tea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718913"/>
            <a:ext cx="7620000" cy="4288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F7B1C"/>
                </a:solidFill>
                <a:latin typeface="Times New Roman" pitchFamily="18" charset="0"/>
                <a:cs typeface="Times New Roman" pitchFamily="18" charset="0"/>
              </a:rPr>
              <a:t>You … get enough sleep.</a:t>
            </a:r>
            <a:endParaRPr lang="ru-RU" b="1" dirty="0">
              <a:solidFill>
                <a:srgbClr val="0F7B1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Sleep-Practices-and-O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3752" y="1600200"/>
            <a:ext cx="6796496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8d8ee06a8ef73ef21c0bfaf06db00d.jp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3429000"/>
            <a:ext cx="4191000" cy="2839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yourspeechru_6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152401"/>
            <a:ext cx="61722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alarm_cloc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3429000"/>
            <a:ext cx="426720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8392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Role play</a:t>
            </a:r>
            <a:b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Make up short dialogues, give advice to your friend who is in trouble. Use the ideas from the text.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000099"/>
                </a:solidFill>
              </a:rPr>
              <a:t>Student 1                               Student 2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28600" y="2362200"/>
            <a:ext cx="3810000" cy="4191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Hi. How are you? 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Hi. How are you doing?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Hi. What’s the matter? 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Why you look so sad?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Are you all right? You don’t look good…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14800" y="2362200"/>
            <a:ext cx="5029200" cy="4267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Hi. I have problems at school… with MATHS/History/ 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Hi. Glad to see you. I’m having troubles with my classmates/parents.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Hi. So tired from studying… I don’t have any time at all. I’m just thinking about coming exams…</a:t>
            </a: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Объект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81400" y="1600200"/>
            <a:ext cx="995362" cy="995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HOMEWORK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Stress is everywhere in our daily life. </a:t>
            </a:r>
          </a:p>
          <a:p>
            <a:pPr algn="ctr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Your task is to make a leaflet( </a:t>
            </a:r>
            <a:r>
              <a:rPr lang="en-US" b="1" dirty="0" err="1" smtClean="0">
                <a:solidFill>
                  <a:srgbClr val="002060"/>
                </a:solidFill>
              </a:rPr>
              <a:t>листовка</a:t>
            </a:r>
            <a:r>
              <a:rPr lang="en-US" b="1" dirty="0" smtClean="0">
                <a:solidFill>
                  <a:srgbClr val="002060"/>
                </a:solidFill>
              </a:rPr>
              <a:t>) «How to cope with stress»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</a:rPr>
              <a:t>Use </a:t>
            </a:r>
            <a:r>
              <a:rPr lang="en-US" b="1" dirty="0" smtClean="0">
                <a:solidFill>
                  <a:srgbClr val="C00000"/>
                </a:solidFill>
              </a:rPr>
              <a:t>should/shouldn’t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4" name="Объект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81000" y="4953000"/>
            <a:ext cx="2354262" cy="1418335"/>
          </a:xfrm>
          <a:prstGeom prst="rect">
            <a:avLst/>
          </a:prstGeom>
        </p:spPr>
      </p:pic>
      <p:pic>
        <p:nvPicPr>
          <p:cNvPr id="5" name="Объект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4800" y="228600"/>
            <a:ext cx="1219200" cy="1738859"/>
          </a:xfrm>
          <a:prstGeom prst="rect">
            <a:avLst/>
          </a:prstGeom>
        </p:spPr>
      </p:pic>
      <p:pic>
        <p:nvPicPr>
          <p:cNvPr id="6" name="Объект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34200" y="4648200"/>
            <a:ext cx="1909762" cy="1909762"/>
          </a:xfrm>
          <a:prstGeom prst="rect">
            <a:avLst/>
          </a:prstGeom>
        </p:spPr>
      </p:pic>
      <p:pic>
        <p:nvPicPr>
          <p:cNvPr id="7" name="Picture 6" descr="ba7dc170d61df85fc6e1a58d484acf7b.jpg"/>
          <p:cNvPicPr>
            <a:picLocks noChangeAspect="1"/>
          </p:cNvPicPr>
          <p:nvPr/>
        </p:nvPicPr>
        <p:blipFill>
          <a:blip r:embed="rId5" cstate="print"/>
          <a:srcRect l="9000" r="7000"/>
          <a:stretch>
            <a:fillRect/>
          </a:stretch>
        </p:blipFill>
        <p:spPr>
          <a:xfrm>
            <a:off x="6781800" y="228600"/>
            <a:ext cx="2097024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H="1">
            <a:off x="6400799" y="3962400"/>
            <a:ext cx="27431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free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5715000"/>
            <a:ext cx="8305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Spotlight 7 Module 10 a </a:t>
            </a: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Created by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Rochikashvili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M.A.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457200" y="533401"/>
            <a:ext cx="4040188" cy="10668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 argue with a friend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http://3.bp.blogspot.com/-0flZzEZpNnw/T1RudvdZrKI/AAAAAAAABSE/y3nbCXPhhm0/s1600/%D0%B3%D1%80%D0%B5%D1%81%D1%811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133600"/>
            <a:ext cx="4040188" cy="3962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645025" y="609601"/>
            <a:ext cx="4041775" cy="9906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 have a doctor’s appointment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Content Placeholder 10" descr="vZX1p_PwVgA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89322" y="2095555"/>
            <a:ext cx="3521278" cy="4030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304801"/>
            <a:ext cx="4344988" cy="1524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 lose something valuable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ontent Placeholder 6" descr="stock-photo-wallet-with-cash-coins-and-credit-card-painted-in-watercolor-on-clean-white-background-126658588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r="39" b="7940"/>
          <a:stretch>
            <a:fillRect/>
          </a:stretch>
        </p:blipFill>
        <p:spPr>
          <a:xfrm>
            <a:off x="457200" y="2290686"/>
            <a:ext cx="4038600" cy="3881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609599"/>
            <a:ext cx="4041775" cy="1219201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 change school/class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Content Placeholder 7" descr="glavnaya_1445_750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l="8774" r="9427"/>
          <a:stretch>
            <a:fillRect/>
          </a:stretch>
        </p:blipFill>
        <p:spPr>
          <a:xfrm>
            <a:off x="4648200" y="2286000"/>
            <a:ext cx="4114800" cy="3886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33401"/>
            <a:ext cx="4040188" cy="9906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to move house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533401"/>
            <a:ext cx="4041775" cy="9906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to sit exams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1\Desktop\20190118012518-9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752600"/>
            <a:ext cx="4116388" cy="4343400"/>
          </a:xfrm>
          <a:prstGeom prst="rect">
            <a:avLst/>
          </a:prstGeom>
          <a:noFill/>
        </p:spPr>
      </p:pic>
      <p:pic>
        <p:nvPicPr>
          <p:cNvPr id="8" name="Content Placeholder 7" descr="http://alem.alemnur.kz/wp-content/uploads/2014/05/ekzamenacionny-stres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0231" r="7273"/>
          <a:stretch>
            <a:fillRect/>
          </a:stretch>
        </p:blipFill>
        <p:spPr bwMode="auto">
          <a:xfrm>
            <a:off x="4572000" y="1752600"/>
            <a:ext cx="419100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1"/>
            <a:ext cx="4040188" cy="1066799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to disagree with parents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28601"/>
            <a:ext cx="4041775" cy="1295399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to have too much homework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7" name="Picture 4" descr="https://avatars.mds.yandex.net/get-zen_doc/1586459/pub_5d95bc49b5e99200b0796b46_5d95bc75ecfb8000b10a7a90/scale_120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4191000" cy="4267200"/>
          </a:xfrm>
          <a:prstGeom prst="rect">
            <a:avLst/>
          </a:prstGeom>
          <a:noFill/>
        </p:spPr>
      </p:pic>
      <p:pic>
        <p:nvPicPr>
          <p:cNvPr id="8" name="Picture 2" descr="https://luch-nik.ru/images/4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905000"/>
            <a:ext cx="4041775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81001"/>
            <a:ext cx="4040188" cy="761999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practise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sport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ontent Placeholder 6" descr="kartinki-zaryadka-dlya-detej-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04800" y="1828800"/>
            <a:ext cx="4192588" cy="45720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381001"/>
            <a:ext cx="4041775" cy="11430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practise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an instrument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Content Placeholder 7" descr="ма-ьчик-шаржа-мо-о-ой-усмехаясь-играя-скрипку-вектор-57852858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953000" y="1752600"/>
            <a:ext cx="3657600" cy="4267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to throw a party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novogodnie-konkursi-rozigrishi-v2.orig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676400"/>
            <a:ext cx="6858893" cy="4570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451</Words>
  <Application>Microsoft Office PowerPoint</Application>
  <PresentationFormat>On-screen Show (4:3)</PresentationFormat>
  <Paragraphs>77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Custom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to throw a party</vt:lpstr>
      <vt:lpstr>Vocabulary</vt:lpstr>
      <vt:lpstr>Slide 11</vt:lpstr>
      <vt:lpstr>Take it easy!</vt:lpstr>
      <vt:lpstr>Should/Shouldn’t + infinitive</vt:lpstr>
      <vt:lpstr>You … argue with your friend.</vt:lpstr>
      <vt:lpstr>You … eat too much ice cream.</vt:lpstr>
      <vt:lpstr>You … get regular exercises.</vt:lpstr>
      <vt:lpstr>You … take care of your pet.</vt:lpstr>
      <vt:lpstr>You …spend too much time in front of the TV. </vt:lpstr>
      <vt:lpstr>You … get enough sleep.</vt:lpstr>
      <vt:lpstr>Role play Make up short dialogues, give advice to your friend who is in trouble. Use the ideas from the text.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16</cp:revision>
  <dcterms:created xsi:type="dcterms:W3CDTF">2006-08-16T00:00:00Z</dcterms:created>
  <dcterms:modified xsi:type="dcterms:W3CDTF">2022-04-27T00:05:51Z</dcterms:modified>
</cp:coreProperties>
</file>