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312" r:id="rId3"/>
    <p:sldId id="313" r:id="rId4"/>
    <p:sldId id="322" r:id="rId5"/>
    <p:sldId id="325" r:id="rId6"/>
    <p:sldId id="326" r:id="rId7"/>
    <p:sldId id="323" r:id="rId8"/>
    <p:sldId id="324" r:id="rId9"/>
    <p:sldId id="327" r:id="rId10"/>
    <p:sldId id="308" r:id="rId11"/>
    <p:sldId id="328" r:id="rId12"/>
    <p:sldId id="329" r:id="rId13"/>
    <p:sldId id="26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842" autoAdjust="0"/>
  </p:normalViewPr>
  <p:slideViewPr>
    <p:cSldViewPr snapToGrid="0">
      <p:cViewPr varScale="1">
        <p:scale>
          <a:sx n="67" d="100"/>
          <a:sy n="67" d="100"/>
        </p:scale>
        <p:origin x="80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F62AD-56C6-47D4-A228-8E3724C6A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CB252-B859-45E0-9579-EF0816E33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783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just"/>
            <a:r>
              <a:rPr lang="ru-RU" sz="1200" b="1" i="0" u="none" strike="noStrike" baseline="0" dirty="0">
                <a:latin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8CB252-B859-45E0-9579-EF0816E331A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747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just"/>
            <a:r>
              <a:rPr lang="ru-RU" sz="1200" b="1" i="0" u="none" strike="noStrike" baseline="0" dirty="0">
                <a:latin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8CB252-B859-45E0-9579-EF0816E331A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698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just"/>
            <a:r>
              <a:rPr lang="ru-RU" sz="1200" b="1" i="0" u="none" strike="noStrike" baseline="0" dirty="0">
                <a:latin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8CB252-B859-45E0-9579-EF0816E331A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52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just"/>
            <a:r>
              <a:rPr lang="ru-RU" sz="1200" b="1" i="0" u="none" strike="noStrike" baseline="0" dirty="0">
                <a:latin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8CB252-B859-45E0-9579-EF0816E331A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679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FE6E8A-9FB5-EA7D-D7ED-F022B26D5A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1EA018A-2B23-F967-AF1E-5852FAAC99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F10818-7169-54B7-0271-D5AFAE70C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054E97-B456-31E3-5577-372131997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52F424-1C59-3B7C-7646-15E43B78A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21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112D92-2C92-B71C-BEE3-498727CC0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E83645C-13E0-08C1-8FB9-0473F7DBA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86BFB5-4981-3DF5-E1F0-2C56B30C7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C29835-0E80-B7D3-8C98-2E06FE50A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99D9FA-AED0-59A3-49BD-814344F22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03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EED68B6-24FC-E338-9398-1D0280ED9F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FE03DA-B37A-64D9-53B9-B4AAB511A7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7F7185-D7E5-62BF-17BF-78FA8448C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534146-DD92-7C71-B985-43D7F4FEE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BFB1D8-A0A4-30F1-0BF0-DBDE60A32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632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93AB05-51B8-8788-9E68-A006B66DF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A2A1A-8B48-BD3E-A635-2D0256227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BE737B-54D0-30D7-8F7D-19CB59FD1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ED4E2C-3E24-9E39-177E-890141C54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757792-AADD-83B1-FCAE-D3EB5FC1D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197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FF6EE-43EF-F3C1-2FC8-4969E5F99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9992BC-0C18-06E3-8D21-1BF6D52FF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A63396-3D07-552C-1E04-D4DFE6A1A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9E2B07-0C83-469D-64EC-5C9626671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702286-E237-94C7-5D61-82F984933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307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3562D3-8F1D-09C0-89A7-6D599B7F5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0D6E7D-557F-0F67-589A-9378E4AE83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C49458D-0038-991D-573E-A51D1E63D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8EE123-7A16-89AB-C45C-94309F602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85BD45-2D02-8746-9A9C-E3831C7EE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159EA6-02D0-7157-4ED8-0353423BB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318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4F3B04-C487-B40F-0B83-F6FC2FE96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C4C0D7-868F-5533-A1EC-607F2B2B41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11C2F7-BEF8-D964-31AD-4402DA967B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60A2BB3-088F-88FF-CA09-9012B55B8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09D7CAC-7DA9-03F7-BEBD-0F1704A1A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356B1C3-D25C-6A3D-30BA-A597181F7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0499B67-4C4F-5238-1D2B-AF79FC1C5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7264207-C0C4-5AD0-3866-D760803FE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11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E1002C-7047-ACDC-DD11-8A929C253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D48F9B5-282C-117F-FC7F-EAFD3E497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C311EA7-472A-A460-DB23-0B5E5AC37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C8F0F4C-B6A1-F2B7-2CC0-A1543D6E1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81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5B7E244-EEC4-3BE5-6C7B-25F883907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5B3D839-F230-C6E0-ECC1-52653E655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1CFB9EF-4E4D-3991-FA21-29BEF610D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119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341624-9670-7DF9-1142-7E6302A2D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60810A-7CD2-4923-3BC1-62572E6277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03E49E-5CCB-DB34-AE1E-860849345A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FD1AB2-3C4A-A084-CF9B-253F16DFD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FE0236-F008-AEE5-46EC-59F1DCA82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C89BE3-1B67-2251-DEA2-FC3A55E76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529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2CD5C1-CEBA-F5D7-D28B-B8693E2E7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7193132-479C-C57C-0F3D-CD2A7EA727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535AB73-FFB2-59BB-C296-161721522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0FE329D-F61E-D29E-9A3C-03BD2C92B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0A39A7-D3F3-B818-B352-4FE3A5301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C1E5DC-069B-B423-CD1E-B055D468B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112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38A4C3-73CD-4919-4D0E-43E377DC8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CBF6F0-2DD9-0256-415A-DFC088B7D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1CC444-871A-4AE7-8618-E22D1D124B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5C8CE-81B5-477B-8697-8BBDD567A52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22D68E-B1EF-AA18-5990-83574990C6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6AA888-7448-9BDF-1D05-8F1F86FBDF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862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6772647-AE9D-D553-5C47-43084095362B}"/>
              </a:ext>
            </a:extLst>
          </p:cNvPr>
          <p:cNvSpPr/>
          <p:nvPr/>
        </p:nvSpPr>
        <p:spPr>
          <a:xfrm>
            <a:off x="8561070" y="177167"/>
            <a:ext cx="3263266" cy="501014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Геометрия – 7 класс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52B1672-23D4-E739-0F30-F8C3909FE1C7}"/>
              </a:ext>
            </a:extLst>
          </p:cNvPr>
          <p:cNvSpPr/>
          <p:nvPr/>
        </p:nvSpPr>
        <p:spPr>
          <a:xfrm>
            <a:off x="4423410" y="5378701"/>
            <a:ext cx="74009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b="1" i="1" dirty="0">
                <a:latin typeface="Bookman Old Style" panose="02050604050505020204" pitchFamily="18" charset="0"/>
              </a:rPr>
              <a:t>Автор : Салтыкова Руслана </a:t>
            </a:r>
            <a:r>
              <a:rPr lang="ru-RU" sz="2000" b="1" i="1" dirty="0" err="1">
                <a:latin typeface="Bookman Old Style" panose="02050604050505020204" pitchFamily="18" charset="0"/>
              </a:rPr>
              <a:t>Алусьевна</a:t>
            </a:r>
            <a:r>
              <a:rPr lang="ru-RU" sz="2000" b="1" i="1" dirty="0">
                <a:latin typeface="Bookman Old Style" panose="02050604050505020204" pitchFamily="18" charset="0"/>
              </a:rPr>
              <a:t>, </a:t>
            </a:r>
          </a:p>
          <a:p>
            <a:pPr algn="r">
              <a:defRPr/>
            </a:pPr>
            <a:r>
              <a:rPr lang="ru-RU" sz="2000" b="1" i="1" dirty="0">
                <a:latin typeface="Bookman Old Style" panose="02050604050505020204" pitchFamily="18" charset="0"/>
              </a:rPr>
              <a:t>учитель математики</a:t>
            </a:r>
          </a:p>
          <a:p>
            <a:pPr algn="r">
              <a:defRPr/>
            </a:pPr>
            <a:r>
              <a:rPr lang="ru-RU" sz="2000" b="1" i="1" dirty="0">
                <a:latin typeface="Bookman Old Style" panose="02050604050505020204" pitchFamily="18" charset="0"/>
              </a:rPr>
              <a:t>МАОУ «Средняя школа № 5» </a:t>
            </a:r>
          </a:p>
          <a:p>
            <a:pPr algn="r">
              <a:defRPr/>
            </a:pPr>
            <a:r>
              <a:rPr lang="ru-RU" sz="2000" b="1" i="1" dirty="0">
                <a:latin typeface="Bookman Old Style" panose="02050604050505020204" pitchFamily="18" charset="0"/>
              </a:rPr>
              <a:t>г. Когалым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6D41471-8F2B-CD16-7BED-0DAEAC838938}"/>
              </a:ext>
            </a:extLst>
          </p:cNvPr>
          <p:cNvSpPr/>
          <p:nvPr/>
        </p:nvSpPr>
        <p:spPr>
          <a:xfrm>
            <a:off x="1485901" y="1754177"/>
            <a:ext cx="10338435" cy="25545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  <a:bevelB prst="convex"/>
          </a:sp3d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5000" b="1" i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latin typeface="Bookman Old Style" panose="02050604050505020204" pitchFamily="18" charset="0"/>
              </a:rPr>
              <a:t>Смежные и вертикальные углы</a:t>
            </a:r>
          </a:p>
          <a:p>
            <a:pPr algn="ctr">
              <a:defRPr/>
            </a:pPr>
            <a:endParaRPr lang="ru-RU" sz="3000" b="1" dirty="0">
              <a:ln w="19050">
                <a:solidFill>
                  <a:prstClr val="white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  <a:p>
            <a:pPr algn="ctr">
              <a:defRPr/>
            </a:pPr>
            <a:r>
              <a:rPr lang="ru-RU" sz="3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Урок 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DCAADB7-005B-E064-CB8F-010978FB7B26}"/>
              </a:ext>
            </a:extLst>
          </p:cNvPr>
          <p:cNvSpPr/>
          <p:nvPr/>
        </p:nvSpPr>
        <p:spPr>
          <a:xfrm>
            <a:off x="87087" y="161925"/>
            <a:ext cx="1142999" cy="6543675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8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Тема урока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3747B61-0F5D-C2CF-5D36-B3A60C8D3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7" y="3860812"/>
            <a:ext cx="3335656" cy="269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292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E88EE96-F952-19B9-DC14-50B462CD1526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Решаем вместе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ECDC065-EF89-83EC-9207-3D94A5A00C5A}"/>
              </a:ext>
            </a:extLst>
          </p:cNvPr>
          <p:cNvSpPr/>
          <p:nvPr/>
        </p:nvSpPr>
        <p:spPr>
          <a:xfrm>
            <a:off x="4641106" y="848813"/>
            <a:ext cx="2909786" cy="5537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№ 61 (в, г).</a:t>
            </a:r>
          </a:p>
        </p:txBody>
      </p:sp>
    </p:spTree>
    <p:extLst>
      <p:ext uri="{BB962C8B-B14F-4D97-AF65-F5344CB8AC3E}">
        <p14:creationId xmlns:p14="http://schemas.microsoft.com/office/powerpoint/2010/main" val="1075286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E88EE96-F952-19B9-DC14-50B462CD1526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Решаем вместе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ECDC065-EF89-83EC-9207-3D94A5A00C5A}"/>
              </a:ext>
            </a:extLst>
          </p:cNvPr>
          <p:cNvSpPr/>
          <p:nvPr/>
        </p:nvSpPr>
        <p:spPr>
          <a:xfrm>
            <a:off x="4641106" y="848813"/>
            <a:ext cx="2909786" cy="5537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№ 67.</a:t>
            </a:r>
          </a:p>
        </p:txBody>
      </p:sp>
    </p:spTree>
    <p:extLst>
      <p:ext uri="{BB962C8B-B14F-4D97-AF65-F5344CB8AC3E}">
        <p14:creationId xmlns:p14="http://schemas.microsoft.com/office/powerpoint/2010/main" val="36617379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E88EE96-F952-19B9-DC14-50B462CD1526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Решаем вместе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ECDC065-EF89-83EC-9207-3D94A5A00C5A}"/>
              </a:ext>
            </a:extLst>
          </p:cNvPr>
          <p:cNvSpPr/>
          <p:nvPr/>
        </p:nvSpPr>
        <p:spPr>
          <a:xfrm>
            <a:off x="4641106" y="848813"/>
            <a:ext cx="2909786" cy="5537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№ 66 (а).</a:t>
            </a:r>
          </a:p>
        </p:txBody>
      </p:sp>
    </p:spTree>
    <p:extLst>
      <p:ext uri="{BB962C8B-B14F-4D97-AF65-F5344CB8AC3E}">
        <p14:creationId xmlns:p14="http://schemas.microsoft.com/office/powerpoint/2010/main" val="3397864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73C74B6E-E38A-4FF3-CA31-E6B3C574E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7" y="3860812"/>
            <a:ext cx="3335656" cy="269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4BF3906-4B6B-7477-1A97-39D0ED39E595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Домашнее задание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8D19551-A1C3-281F-63AC-19B812B37F13}"/>
              </a:ext>
            </a:extLst>
          </p:cNvPr>
          <p:cNvSpPr/>
          <p:nvPr/>
        </p:nvSpPr>
        <p:spPr>
          <a:xfrm>
            <a:off x="733425" y="1200148"/>
            <a:ext cx="11010900" cy="78105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1) п. </a:t>
            </a:r>
            <a:r>
              <a: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11 </a:t>
            </a:r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– изучить;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164D567-3D7A-7F02-A373-CE70023A79DA}"/>
              </a:ext>
            </a:extLst>
          </p:cNvPr>
          <p:cNvSpPr/>
          <p:nvPr/>
        </p:nvSpPr>
        <p:spPr>
          <a:xfrm>
            <a:off x="733425" y="2181225"/>
            <a:ext cx="11010900" cy="78105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2) ответить на вопросы </a:t>
            </a:r>
            <a:r>
              <a: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17–18</a:t>
            </a:r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 на с. 26 учебника;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F703058-EAF8-6744-25C8-6C64AA96A2F4}"/>
              </a:ext>
            </a:extLst>
          </p:cNvPr>
          <p:cNvSpPr/>
          <p:nvPr/>
        </p:nvSpPr>
        <p:spPr>
          <a:xfrm>
            <a:off x="3648075" y="3219452"/>
            <a:ext cx="8096250" cy="113347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3) №№  </a:t>
            </a:r>
            <a:r>
              <a: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61 (а, б)</a:t>
            </a:r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, </a:t>
            </a:r>
          </a:p>
          <a:p>
            <a:pPr lvl="3" algn="just"/>
            <a:r>
              <a: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66 (в)</a:t>
            </a:r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9908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ECDC065-EF89-83EC-9207-3D94A5A00C5A}"/>
              </a:ext>
            </a:extLst>
          </p:cNvPr>
          <p:cNvSpPr/>
          <p:nvPr/>
        </p:nvSpPr>
        <p:spPr>
          <a:xfrm>
            <a:off x="2376488" y="163013"/>
            <a:ext cx="7343774" cy="55374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Самостоятельная работа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08694CF-2B4C-8F7C-1D7B-4652A0643F91}"/>
              </a:ext>
            </a:extLst>
          </p:cNvPr>
          <p:cNvSpPr/>
          <p:nvPr/>
        </p:nvSpPr>
        <p:spPr>
          <a:xfrm>
            <a:off x="295275" y="697057"/>
            <a:ext cx="5753100" cy="5537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Вариант 1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E2711DF-7D4E-2770-51EE-D75A42EB5EE6}"/>
              </a:ext>
            </a:extLst>
          </p:cNvPr>
          <p:cNvSpPr/>
          <p:nvPr/>
        </p:nvSpPr>
        <p:spPr>
          <a:xfrm>
            <a:off x="6143625" y="697057"/>
            <a:ext cx="5753100" cy="5537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Вариант 2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BBBAE71-572E-22AA-6FFE-C238C27EFD8C}"/>
              </a:ext>
            </a:extLst>
          </p:cNvPr>
          <p:cNvSpPr/>
          <p:nvPr/>
        </p:nvSpPr>
        <p:spPr>
          <a:xfrm>
            <a:off x="295275" y="1250798"/>
            <a:ext cx="5753100" cy="1511452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1.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Дано: 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AOB = 122°, 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              ∠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AOD = 19°, 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              ∠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COB = 23°.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Найти: 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COD 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−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?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CD74278-E90F-4204-46CA-876A6409F185}"/>
              </a:ext>
            </a:extLst>
          </p:cNvPr>
          <p:cNvSpPr/>
          <p:nvPr/>
        </p:nvSpPr>
        <p:spPr>
          <a:xfrm>
            <a:off x="6143625" y="1250798"/>
            <a:ext cx="5753100" cy="1511452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AutoNum type="arabicPeriod"/>
            </a:pP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Дано: </a:t>
            </a:r>
            <a:r>
              <a:rPr lang="ru-RU" sz="2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en-US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AOD = 22°, </a:t>
            </a:r>
            <a:endParaRPr lang="ru-RU" sz="22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              </a:t>
            </a:r>
            <a:r>
              <a:rPr lang="ru-RU" sz="2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en-US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DOC = 47°, </a:t>
            </a:r>
            <a:endParaRPr lang="ru-RU" sz="22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              </a:t>
            </a:r>
            <a:r>
              <a:rPr lang="ru-RU" sz="2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en-US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AOB = 132°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. 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Найти: </a:t>
            </a:r>
            <a:r>
              <a:rPr lang="ru-RU" sz="2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СОВ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−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?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BA413FC-6196-7D77-3712-C54510B72F5A}"/>
              </a:ext>
            </a:extLst>
          </p:cNvPr>
          <p:cNvSpPr/>
          <p:nvPr/>
        </p:nvSpPr>
        <p:spPr>
          <a:xfrm>
            <a:off x="295275" y="3209925"/>
            <a:ext cx="5753100" cy="1419226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2.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Луч ОС проходит между сторонами угла АОВ, равного 120°.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Найти </a:t>
            </a:r>
            <a:r>
              <a:rPr lang="ru-RU" sz="2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AOC, если </a:t>
            </a:r>
            <a:r>
              <a:rPr lang="ru-RU" sz="2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AOC меньше </a:t>
            </a:r>
            <a:r>
              <a:rPr lang="ru-RU" sz="2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СОВ в 2 раза.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695D905-F325-840C-71F4-D5055CE9991C}"/>
              </a:ext>
            </a:extLst>
          </p:cNvPr>
          <p:cNvSpPr/>
          <p:nvPr/>
        </p:nvSpPr>
        <p:spPr>
          <a:xfrm>
            <a:off x="6143625" y="3209925"/>
            <a:ext cx="5753100" cy="1419226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2.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Луч ОС проходит между сторонами угла АОВ, равного 120°.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Найти </a:t>
            </a:r>
            <a:r>
              <a:rPr lang="ru-RU" sz="2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СОВ, если </a:t>
            </a:r>
            <a:r>
              <a:rPr lang="ru-RU" sz="2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AOC на 30° больше </a:t>
            </a:r>
            <a:r>
              <a:rPr lang="ru-RU" sz="2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СОВ.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F620199-889B-B8BF-282D-59B17D8CBE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892" y="1270493"/>
            <a:ext cx="2216125" cy="190208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7496851-A179-84AF-A235-39EC67408622}"/>
              </a:ext>
            </a:extLst>
          </p:cNvPr>
          <p:cNvSpPr/>
          <p:nvPr/>
        </p:nvSpPr>
        <p:spPr>
          <a:xfrm>
            <a:off x="295275" y="4638671"/>
            <a:ext cx="5753100" cy="2047875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3.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Может ли луч </a:t>
            </a:r>
            <a:r>
              <a:rPr lang="ru-RU" sz="22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с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проходить между сторонами </a:t>
            </a:r>
            <a:r>
              <a:rPr lang="ru-RU" sz="2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i="1" dirty="0" err="1">
                <a:solidFill>
                  <a:schemeClr val="tx1"/>
                </a:solidFill>
                <a:latin typeface="Bookman Old Style" panose="02050604050505020204" pitchFamily="18" charset="0"/>
              </a:rPr>
              <a:t>ab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, если: </a:t>
            </a:r>
          </a:p>
          <a:p>
            <a:pPr algn="just"/>
            <a:r>
              <a:rPr lang="ru-RU" sz="2200" b="1" dirty="0">
                <a:solidFill>
                  <a:srgbClr val="0070C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i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ab</a:t>
            </a:r>
            <a:r>
              <a:rPr lang="ru-RU" sz="22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 = 130°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, </a:t>
            </a:r>
            <a:r>
              <a:rPr lang="ru-RU" sz="2200" b="1" dirty="0">
                <a:solidFill>
                  <a:srgbClr val="0070C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i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ac</a:t>
            </a:r>
            <a:r>
              <a:rPr lang="ru-RU" sz="22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 = 40°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, </a:t>
            </a:r>
            <a:r>
              <a:rPr lang="ru-RU" sz="2200" b="1" dirty="0">
                <a:solidFill>
                  <a:srgbClr val="0070C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i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cb</a:t>
            </a:r>
            <a:r>
              <a:rPr lang="ru-RU" sz="22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 = 90°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? 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а) да, т.к….; 	         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б) нет, т.к….; 		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в) в условии не хватает данных.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D55CA9F-D2DC-A29B-0D86-AF819343882A}"/>
              </a:ext>
            </a:extLst>
          </p:cNvPr>
          <p:cNvSpPr/>
          <p:nvPr/>
        </p:nvSpPr>
        <p:spPr>
          <a:xfrm>
            <a:off x="6143625" y="4638671"/>
            <a:ext cx="5753100" cy="2047875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3.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Может ли луч </a:t>
            </a:r>
            <a:r>
              <a:rPr lang="ru-RU" sz="22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с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проходить между сторонами 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 err="1">
                <a:solidFill>
                  <a:schemeClr val="tx1"/>
                </a:solidFill>
                <a:latin typeface="Bookman Old Style" panose="02050604050505020204" pitchFamily="18" charset="0"/>
              </a:rPr>
              <a:t>ab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, если: </a:t>
            </a:r>
          </a:p>
          <a:p>
            <a:pPr algn="just"/>
            <a:r>
              <a:rPr lang="ru-RU" sz="2200" b="1" dirty="0">
                <a:solidFill>
                  <a:srgbClr val="0070C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ab</a:t>
            </a:r>
            <a:r>
              <a:rPr lang="ru-RU" sz="22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 = 50°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, </a:t>
            </a:r>
            <a:r>
              <a:rPr lang="ru-RU" sz="2200" b="1" dirty="0">
                <a:solidFill>
                  <a:srgbClr val="0070C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ac</a:t>
            </a:r>
            <a:r>
              <a:rPr lang="ru-RU" sz="22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 = 120°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, </a:t>
            </a:r>
            <a:r>
              <a:rPr lang="ru-RU" sz="2200" b="1" dirty="0">
                <a:solidFill>
                  <a:srgbClr val="0070C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200" b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cb</a:t>
            </a:r>
            <a:r>
              <a:rPr lang="ru-RU" sz="22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 = 70°</a:t>
            </a:r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? 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а) да, т.к….; 	         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б) нет, т.к….;		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в) в условии не хватает данных.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7D9DB5-1CBB-9F50-A3BF-96BEEFC22C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1075" y="1298323"/>
            <a:ext cx="2216125" cy="19020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7214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7518D8-246A-0F1C-F53C-878F898DD9F2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3086100" y="876298"/>
            <a:ext cx="8796337" cy="12477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Постройте два угла так, чтобы у них одна сторона была общая, а две другие стороны являются продолжениями друг друга.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8329D53-F5A3-887D-3381-971E86F158C7}"/>
              </a:ext>
            </a:extLst>
          </p:cNvPr>
          <p:cNvSpPr/>
          <p:nvPr/>
        </p:nvSpPr>
        <p:spPr>
          <a:xfrm>
            <a:off x="1838325" y="5124448"/>
            <a:ext cx="10044112" cy="141652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Два угла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, у которых одна сторона общая, а две другие являются продолжениями одна другой, называются </a:t>
            </a:r>
            <a:r>
              <a:rPr lang="ru-RU" sz="28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смежными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. 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17F68FE-1785-AE85-6858-03A9F9B6B284}"/>
              </a:ext>
            </a:extLst>
          </p:cNvPr>
          <p:cNvSpPr/>
          <p:nvPr/>
        </p:nvSpPr>
        <p:spPr>
          <a:xfrm>
            <a:off x="309562" y="5120232"/>
            <a:ext cx="1269207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Опр.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58A243-EB5F-6E33-7FA4-62E8A339DFE0}"/>
              </a:ext>
            </a:extLst>
          </p:cNvPr>
          <p:cNvSpPr/>
          <p:nvPr/>
        </p:nvSpPr>
        <p:spPr>
          <a:xfrm>
            <a:off x="309561" y="87208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1.</a:t>
            </a: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F8B99B6C-80BA-6196-AE98-3C6F671F3376}"/>
              </a:ext>
            </a:extLst>
          </p:cNvPr>
          <p:cNvGrpSpPr/>
          <p:nvPr/>
        </p:nvGrpSpPr>
        <p:grpSpPr>
          <a:xfrm>
            <a:off x="251918" y="2759073"/>
            <a:ext cx="4743076" cy="1989124"/>
            <a:chOff x="962120" y="2878627"/>
            <a:chExt cx="5190748" cy="2452895"/>
          </a:xfrm>
        </p:grpSpPr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6087E80B-1CD8-70E9-5356-3B06C0E18A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21945" y="2979737"/>
              <a:ext cx="1919664" cy="1746797"/>
            </a:xfrm>
            <a:prstGeom prst="line">
              <a:avLst/>
            </a:prstGeom>
            <a:ln w="762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82BF0082-7B02-07BA-0230-22A2453678C7}"/>
                </a:ext>
              </a:extLst>
            </p:cNvPr>
            <p:cNvGrpSpPr/>
            <p:nvPr/>
          </p:nvGrpSpPr>
          <p:grpSpPr>
            <a:xfrm>
              <a:off x="3155969" y="4671152"/>
              <a:ext cx="2996899" cy="144000"/>
              <a:chOff x="1120391" y="5142267"/>
              <a:chExt cx="2996899" cy="144000"/>
            </a:xfrm>
          </p:grpSpPr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BFBEBF02-11DD-5BF4-45CA-EE328CAB32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5290" y="5226016"/>
                <a:ext cx="2952000" cy="0"/>
              </a:xfrm>
              <a:prstGeom prst="line">
                <a:avLst/>
              </a:prstGeom>
              <a:ln w="762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Овал 19">
                <a:extLst>
                  <a:ext uri="{FF2B5EF4-FFF2-40B4-BE49-F238E27FC236}">
                    <a16:creationId xmlns:a16="http://schemas.microsoft.com/office/drawing/2014/main" id="{3E06ACD3-F143-5D4B-4A90-C2784DA2E0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0391" y="5142267"/>
                <a:ext cx="144000" cy="1440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99395A16-79E9-24C5-413E-A46CF59995F7}"/>
                </a:ext>
              </a:extLst>
            </p:cNvPr>
            <p:cNvSpPr/>
            <p:nvPr/>
          </p:nvSpPr>
          <p:spPr>
            <a:xfrm>
              <a:off x="2924428" y="4852288"/>
              <a:ext cx="595033" cy="4316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О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AF8899D2-E126-B867-B90E-198A5EF54E81}"/>
                </a:ext>
              </a:extLst>
            </p:cNvPr>
            <p:cNvSpPr/>
            <p:nvPr/>
          </p:nvSpPr>
          <p:spPr>
            <a:xfrm>
              <a:off x="5402593" y="4899857"/>
              <a:ext cx="595033" cy="4316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А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98114FCC-3942-6CD5-0ECF-78F82D752B71}"/>
                </a:ext>
              </a:extLst>
            </p:cNvPr>
            <p:cNvSpPr/>
            <p:nvPr/>
          </p:nvSpPr>
          <p:spPr>
            <a:xfrm>
              <a:off x="4081835" y="2878627"/>
              <a:ext cx="595033" cy="4316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М</a:t>
              </a:r>
            </a:p>
          </p:txBody>
        </p: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35945BE2-D148-205F-BD3B-4D089FA9B5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2120" y="4754901"/>
              <a:ext cx="2271489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3940608C-6566-EECE-D272-AB4371D2FDE2}"/>
                </a:ext>
              </a:extLst>
            </p:cNvPr>
            <p:cNvSpPr>
              <a:spLocks noChangeAspect="1"/>
            </p:cNvSpPr>
            <p:nvPr/>
          </p:nvSpPr>
          <p:spPr>
            <a:xfrm rot="20264389">
              <a:off x="3161609" y="4650881"/>
              <a:ext cx="144000" cy="1440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0B676D7E-E977-5EC0-DA6D-3EE81E80AE06}"/>
                </a:ext>
              </a:extLst>
            </p:cNvPr>
            <p:cNvSpPr/>
            <p:nvPr/>
          </p:nvSpPr>
          <p:spPr>
            <a:xfrm>
              <a:off x="1102039" y="4899857"/>
              <a:ext cx="595033" cy="4316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В</a:t>
              </a:r>
            </a:p>
          </p:txBody>
        </p:sp>
      </p:grp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05678751-1F95-BE26-CD2C-9B4F4473174F}"/>
              </a:ext>
            </a:extLst>
          </p:cNvPr>
          <p:cNvSpPr/>
          <p:nvPr/>
        </p:nvSpPr>
        <p:spPr>
          <a:xfrm>
            <a:off x="5467350" y="2621996"/>
            <a:ext cx="6356986" cy="6485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АОМ и </a:t>
            </a: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МОВ – смежные углы.</a:t>
            </a:r>
            <a:endParaRPr lang="ru-RU" sz="28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3A4745B-36DE-9969-124D-0A3E9A8A90E6}"/>
              </a:ext>
            </a:extLst>
          </p:cNvPr>
          <p:cNvSpPr/>
          <p:nvPr/>
        </p:nvSpPr>
        <p:spPr>
          <a:xfrm>
            <a:off x="5469354" y="3566580"/>
            <a:ext cx="6413083" cy="14165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Луч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ОМ</a:t>
            </a:r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– общая сторона,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ОА</a:t>
            </a:r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 и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ОВ</a:t>
            </a:r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 – дополняют друг друга 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                 до прямой.</a:t>
            </a:r>
            <a:endParaRPr lang="ru-RU" sz="24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96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7518D8-246A-0F1C-F53C-878F898DD9F2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8329D53-F5A3-887D-3381-971E86F158C7}"/>
              </a:ext>
            </a:extLst>
          </p:cNvPr>
          <p:cNvSpPr/>
          <p:nvPr/>
        </p:nvSpPr>
        <p:spPr>
          <a:xfrm>
            <a:off x="2514600" y="4571998"/>
            <a:ext cx="9367837" cy="5471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Сумма смежных углов равна 180</a:t>
            </a:r>
            <a:r>
              <a:rPr lang="ru-RU" sz="28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°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. 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17F68FE-1785-AE85-6858-03A9F9B6B284}"/>
              </a:ext>
            </a:extLst>
          </p:cNvPr>
          <p:cNvSpPr/>
          <p:nvPr/>
        </p:nvSpPr>
        <p:spPr>
          <a:xfrm>
            <a:off x="309561" y="4571998"/>
            <a:ext cx="1966913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Теорема.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58A243-EB5F-6E33-7FA4-62E8A339DFE0}"/>
              </a:ext>
            </a:extLst>
          </p:cNvPr>
          <p:cNvSpPr/>
          <p:nvPr/>
        </p:nvSpPr>
        <p:spPr>
          <a:xfrm>
            <a:off x="309561" y="87208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2.</a:t>
            </a: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F8B99B6C-80BA-6196-AE98-3C6F671F3376}"/>
              </a:ext>
            </a:extLst>
          </p:cNvPr>
          <p:cNvGrpSpPr/>
          <p:nvPr/>
        </p:nvGrpSpPr>
        <p:grpSpPr>
          <a:xfrm>
            <a:off x="1352924" y="1971008"/>
            <a:ext cx="4743076" cy="1950549"/>
            <a:chOff x="962120" y="2878627"/>
            <a:chExt cx="5190748" cy="2405326"/>
          </a:xfrm>
        </p:grpSpPr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6087E80B-1CD8-70E9-5356-3B06C0E18A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21945" y="2979737"/>
              <a:ext cx="1919664" cy="1746797"/>
            </a:xfrm>
            <a:prstGeom prst="line">
              <a:avLst/>
            </a:prstGeom>
            <a:ln w="762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82BF0082-7B02-07BA-0230-22A2453678C7}"/>
                </a:ext>
              </a:extLst>
            </p:cNvPr>
            <p:cNvGrpSpPr/>
            <p:nvPr/>
          </p:nvGrpSpPr>
          <p:grpSpPr>
            <a:xfrm>
              <a:off x="3155969" y="4671152"/>
              <a:ext cx="2996899" cy="144000"/>
              <a:chOff x="1120391" y="5142267"/>
              <a:chExt cx="2996899" cy="144000"/>
            </a:xfrm>
          </p:grpSpPr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BFBEBF02-11DD-5BF4-45CA-EE328CAB32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5290" y="5226016"/>
                <a:ext cx="2952000" cy="0"/>
              </a:xfrm>
              <a:prstGeom prst="line">
                <a:avLst/>
              </a:prstGeom>
              <a:ln w="762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Овал 19">
                <a:extLst>
                  <a:ext uri="{FF2B5EF4-FFF2-40B4-BE49-F238E27FC236}">
                    <a16:creationId xmlns:a16="http://schemas.microsoft.com/office/drawing/2014/main" id="{3E06ACD3-F143-5D4B-4A90-C2784DA2E0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0391" y="5142267"/>
                <a:ext cx="144000" cy="1440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99395A16-79E9-24C5-413E-A46CF59995F7}"/>
                </a:ext>
              </a:extLst>
            </p:cNvPr>
            <p:cNvSpPr/>
            <p:nvPr/>
          </p:nvSpPr>
          <p:spPr>
            <a:xfrm>
              <a:off x="2924428" y="4852288"/>
              <a:ext cx="595033" cy="4316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О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AF8899D2-E126-B867-B90E-198A5EF54E81}"/>
                </a:ext>
              </a:extLst>
            </p:cNvPr>
            <p:cNvSpPr/>
            <p:nvPr/>
          </p:nvSpPr>
          <p:spPr>
            <a:xfrm>
              <a:off x="5325590" y="4287843"/>
              <a:ext cx="595033" cy="4316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А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98114FCC-3942-6CD5-0ECF-78F82D752B71}"/>
                </a:ext>
              </a:extLst>
            </p:cNvPr>
            <p:cNvSpPr/>
            <p:nvPr/>
          </p:nvSpPr>
          <p:spPr>
            <a:xfrm>
              <a:off x="4081835" y="2878627"/>
              <a:ext cx="595033" cy="4316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М</a:t>
              </a:r>
            </a:p>
          </p:txBody>
        </p: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35945BE2-D148-205F-BD3B-4D089FA9B5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2120" y="4754901"/>
              <a:ext cx="2271489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3940608C-6566-EECE-D272-AB4371D2FDE2}"/>
                </a:ext>
              </a:extLst>
            </p:cNvPr>
            <p:cNvSpPr>
              <a:spLocks noChangeAspect="1"/>
            </p:cNvSpPr>
            <p:nvPr/>
          </p:nvSpPr>
          <p:spPr>
            <a:xfrm rot="20264389">
              <a:off x="3161609" y="4650881"/>
              <a:ext cx="144000" cy="1440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0B676D7E-E977-5EC0-DA6D-3EE81E80AE06}"/>
                </a:ext>
              </a:extLst>
            </p:cNvPr>
            <p:cNvSpPr/>
            <p:nvPr/>
          </p:nvSpPr>
          <p:spPr>
            <a:xfrm>
              <a:off x="1186235" y="4227461"/>
              <a:ext cx="595033" cy="4316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В</a:t>
              </a:r>
            </a:p>
          </p:txBody>
        </p:sp>
      </p:grp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05678751-1F95-BE26-CD2C-9B4F4473174F}"/>
              </a:ext>
            </a:extLst>
          </p:cNvPr>
          <p:cNvSpPr/>
          <p:nvPr/>
        </p:nvSpPr>
        <p:spPr>
          <a:xfrm>
            <a:off x="6488383" y="2476074"/>
            <a:ext cx="4887469" cy="6485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АОМ + </a:t>
            </a: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МОВ = 180</a:t>
            </a:r>
            <a:r>
              <a:rPr lang="ru-RU" sz="28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°</a:t>
            </a: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  <a:endParaRPr lang="ru-RU" sz="28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DA767E0-7C55-5279-7356-B36B416C7E26}"/>
              </a:ext>
            </a:extLst>
          </p:cNvPr>
          <p:cNvSpPr/>
          <p:nvPr/>
        </p:nvSpPr>
        <p:spPr>
          <a:xfrm>
            <a:off x="3086100" y="872081"/>
            <a:ext cx="8796337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Чему равна сумма смежных углов?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E8EBC76-BFE8-EAA1-577F-CD904F4276C3}"/>
              </a:ext>
            </a:extLst>
          </p:cNvPr>
          <p:cNvSpPr/>
          <p:nvPr/>
        </p:nvSpPr>
        <p:spPr>
          <a:xfrm>
            <a:off x="309561" y="5565842"/>
            <a:ext cx="11572876" cy="71158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Теорема – это утверждение, которое требует доказательства.</a:t>
            </a:r>
            <a:endParaRPr lang="ru-RU" sz="2600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20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7518D8-246A-0F1C-F53C-878F898DD9F2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Закрепляю изученное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3086100" y="876299"/>
            <a:ext cx="8796337" cy="85725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Начертите три угла: острый, прямой и тупой. Для каждого из них начертите смежный угол.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58A243-EB5F-6E33-7FA4-62E8A339DFE0}"/>
              </a:ext>
            </a:extLst>
          </p:cNvPr>
          <p:cNvSpPr/>
          <p:nvPr/>
        </p:nvSpPr>
        <p:spPr>
          <a:xfrm>
            <a:off x="309561" y="87208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3.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E388CE4A-288D-853D-D599-C302CA649405}"/>
              </a:ext>
            </a:extLst>
          </p:cNvPr>
          <p:cNvSpPr/>
          <p:nvPr/>
        </p:nvSpPr>
        <p:spPr>
          <a:xfrm>
            <a:off x="3155370" y="2245892"/>
            <a:ext cx="8796337" cy="52069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Решите задачу по готовому чертежу: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1DF0230-312C-EAAA-AA9F-18ECA4CA28F8}"/>
              </a:ext>
            </a:extLst>
          </p:cNvPr>
          <p:cNvSpPr/>
          <p:nvPr/>
        </p:nvSpPr>
        <p:spPr>
          <a:xfrm>
            <a:off x="309561" y="224589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4.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C71D91BE-9050-DA9C-3928-C0F5E0DD14FD}"/>
              </a:ext>
            </a:extLst>
          </p:cNvPr>
          <p:cNvGrpSpPr/>
          <p:nvPr/>
        </p:nvGrpSpPr>
        <p:grpSpPr>
          <a:xfrm>
            <a:off x="550343" y="3712003"/>
            <a:ext cx="3506951" cy="1524181"/>
            <a:chOff x="1188518" y="3212280"/>
            <a:chExt cx="4152350" cy="1879171"/>
          </a:xfrm>
        </p:grpSpPr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85D3731A-B1A1-A374-D516-E3E824172F8C}"/>
                </a:ext>
              </a:extLst>
            </p:cNvPr>
            <p:cNvGrpSpPr/>
            <p:nvPr/>
          </p:nvGrpSpPr>
          <p:grpSpPr>
            <a:xfrm>
              <a:off x="1188518" y="3212280"/>
              <a:ext cx="4152350" cy="1879171"/>
              <a:chOff x="517973" y="2326455"/>
              <a:chExt cx="4152350" cy="1879171"/>
            </a:xfrm>
          </p:grpSpPr>
          <p:cxnSp>
            <p:nvCxnSpPr>
              <p:cNvPr id="11" name="Прямая соединительная линия 10">
                <a:extLst>
                  <a:ext uri="{FF2B5EF4-FFF2-40B4-BE49-F238E27FC236}">
                    <a16:creationId xmlns:a16="http://schemas.microsoft.com/office/drawing/2014/main" id="{6087E80B-1CD8-70E9-5356-3B06C0E18AA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08533" y="2398943"/>
                <a:ext cx="1350409" cy="1252321"/>
              </a:xfrm>
              <a:prstGeom prst="line">
                <a:avLst/>
              </a:prstGeom>
              <a:ln w="762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Группа 11">
                <a:extLst>
                  <a:ext uri="{FF2B5EF4-FFF2-40B4-BE49-F238E27FC236}">
                    <a16:creationId xmlns:a16="http://schemas.microsoft.com/office/drawing/2014/main" id="{82BF0082-7B02-07BA-0230-22A2453678C7}"/>
                  </a:ext>
                </a:extLst>
              </p:cNvPr>
              <p:cNvGrpSpPr/>
              <p:nvPr/>
            </p:nvGrpSpPr>
            <p:grpSpPr>
              <a:xfrm>
                <a:off x="2562121" y="3611559"/>
                <a:ext cx="2108202" cy="103237"/>
                <a:chOff x="1120391" y="5142267"/>
                <a:chExt cx="2996899" cy="144000"/>
              </a:xfrm>
            </p:grpSpPr>
            <p:cxnSp>
              <p:nvCxnSpPr>
                <p:cNvPr id="19" name="Прямая соединительная линия 18">
                  <a:extLst>
                    <a:ext uri="{FF2B5EF4-FFF2-40B4-BE49-F238E27FC236}">
                      <a16:creationId xmlns:a16="http://schemas.microsoft.com/office/drawing/2014/main" id="{BFBEBF02-11DD-5BF4-45CA-EE328CAB32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65290" y="5226016"/>
                  <a:ext cx="2952000" cy="0"/>
                </a:xfrm>
                <a:prstGeom prst="line">
                  <a:avLst/>
                </a:prstGeom>
                <a:ln w="762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Овал 19">
                  <a:extLst>
                    <a:ext uri="{FF2B5EF4-FFF2-40B4-BE49-F238E27FC236}">
                      <a16:creationId xmlns:a16="http://schemas.microsoft.com/office/drawing/2014/main" id="{3E06ACD3-F143-5D4B-4A90-C2784DA2E01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120391" y="5142267"/>
                  <a:ext cx="144000" cy="144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рямоугольник 12">
                <a:extLst>
                  <a:ext uri="{FF2B5EF4-FFF2-40B4-BE49-F238E27FC236}">
                    <a16:creationId xmlns:a16="http://schemas.microsoft.com/office/drawing/2014/main" id="{99395A16-79E9-24C5-413E-A46CF59995F7}"/>
                  </a:ext>
                </a:extLst>
              </p:cNvPr>
              <p:cNvSpPr/>
              <p:nvPr/>
            </p:nvSpPr>
            <p:spPr>
              <a:xfrm>
                <a:off x="2399241" y="3741420"/>
                <a:ext cx="418583" cy="30947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О</a:t>
                </a:r>
              </a:p>
            </p:txBody>
          </p: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AF8899D2-E126-B867-B90E-198A5EF54E81}"/>
                  </a:ext>
                </a:extLst>
              </p:cNvPr>
              <p:cNvSpPr/>
              <p:nvPr/>
            </p:nvSpPr>
            <p:spPr>
              <a:xfrm>
                <a:off x="4174090" y="3896155"/>
                <a:ext cx="418583" cy="30947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А</a:t>
                </a:r>
              </a:p>
            </p:txBody>
          </p:sp>
          <p:sp>
            <p:nvSpPr>
              <p:cNvPr id="15" name="Прямоугольник 14">
                <a:extLst>
                  <a:ext uri="{FF2B5EF4-FFF2-40B4-BE49-F238E27FC236}">
                    <a16:creationId xmlns:a16="http://schemas.microsoft.com/office/drawing/2014/main" id="{98114FCC-3942-6CD5-0ECF-78F82D752B71}"/>
                  </a:ext>
                </a:extLst>
              </p:cNvPr>
              <p:cNvSpPr/>
              <p:nvPr/>
            </p:nvSpPr>
            <p:spPr>
              <a:xfrm>
                <a:off x="3213432" y="2326455"/>
                <a:ext cx="418583" cy="30947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М</a:t>
                </a:r>
              </a:p>
            </p:txBody>
          </p: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id="{35945BE2-D148-205F-BD3B-4D089FA9B59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7973" y="3678970"/>
                <a:ext cx="2052000" cy="0"/>
              </a:xfrm>
              <a:prstGeom prst="line">
                <a:avLst/>
              </a:prstGeom>
              <a:ln w="762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Овал 16">
                <a:extLst>
                  <a:ext uri="{FF2B5EF4-FFF2-40B4-BE49-F238E27FC236}">
                    <a16:creationId xmlns:a16="http://schemas.microsoft.com/office/drawing/2014/main" id="{3940608C-6566-EECE-D272-AB4371D2FDE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264389">
                <a:off x="2566089" y="3597026"/>
                <a:ext cx="101298" cy="103237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>
                <a:extLst>
                  <a:ext uri="{FF2B5EF4-FFF2-40B4-BE49-F238E27FC236}">
                    <a16:creationId xmlns:a16="http://schemas.microsoft.com/office/drawing/2014/main" id="{0B676D7E-E977-5EC0-DA6D-3EE81E80AE06}"/>
                  </a:ext>
                </a:extLst>
              </p:cNvPr>
              <p:cNvSpPr/>
              <p:nvPr/>
            </p:nvSpPr>
            <p:spPr>
              <a:xfrm>
                <a:off x="551552" y="3896154"/>
                <a:ext cx="418583" cy="30947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В</a:t>
                </a:r>
              </a:p>
            </p:txBody>
          </p:sp>
        </p:grp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CE0CFB80-1339-C8A4-3484-72194A60F0BB}"/>
                </a:ext>
              </a:extLst>
            </p:cNvPr>
            <p:cNvSpPr/>
            <p:nvPr/>
          </p:nvSpPr>
          <p:spPr>
            <a:xfrm>
              <a:off x="2387310" y="3819485"/>
              <a:ext cx="1168980" cy="573729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>
                  <a:solidFill>
                    <a:schemeClr val="tx1"/>
                  </a:solidFill>
                  <a:latin typeface="Bookman Old Style" panose="02050604050505020204" pitchFamily="18" charset="0"/>
                </a:rPr>
                <a:t>111</a:t>
              </a:r>
              <a:r>
                <a:rPr lang="ru-RU" sz="28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°</a:t>
              </a:r>
              <a:endParaRPr lang="ru-RU" sz="2800" dirty="0">
                <a:solidFill>
                  <a:srgbClr val="0070C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171B076B-221D-A883-8E88-7AD6C18083B7}"/>
                </a:ext>
              </a:extLst>
            </p:cNvPr>
            <p:cNvSpPr/>
            <p:nvPr/>
          </p:nvSpPr>
          <p:spPr>
            <a:xfrm>
              <a:off x="3729611" y="3985336"/>
              <a:ext cx="770406" cy="505106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?</a:t>
              </a:r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D8B3727C-2188-29B8-8D3C-BFAA7B1FF9AD}"/>
              </a:ext>
            </a:extLst>
          </p:cNvPr>
          <p:cNvGrpSpPr/>
          <p:nvPr/>
        </p:nvGrpSpPr>
        <p:grpSpPr>
          <a:xfrm>
            <a:off x="4551571" y="3445279"/>
            <a:ext cx="3341411" cy="1850442"/>
            <a:chOff x="1188518" y="3101989"/>
            <a:chExt cx="4152350" cy="1989462"/>
          </a:xfrm>
        </p:grpSpPr>
        <p:grpSp>
          <p:nvGrpSpPr>
            <p:cNvPr id="37" name="Группа 36">
              <a:extLst>
                <a:ext uri="{FF2B5EF4-FFF2-40B4-BE49-F238E27FC236}">
                  <a16:creationId xmlns:a16="http://schemas.microsoft.com/office/drawing/2014/main" id="{B009E521-4D35-0FAE-02F7-D1A8FB135BBC}"/>
                </a:ext>
              </a:extLst>
            </p:cNvPr>
            <p:cNvGrpSpPr/>
            <p:nvPr/>
          </p:nvGrpSpPr>
          <p:grpSpPr>
            <a:xfrm>
              <a:off x="1188518" y="3101989"/>
              <a:ext cx="4152350" cy="1989462"/>
              <a:chOff x="517973" y="2216164"/>
              <a:chExt cx="4152350" cy="1989462"/>
            </a:xfrm>
          </p:grpSpPr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id="{5C7B6ED4-5501-C0BC-8256-8EE94AEC31A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08533" y="2237017"/>
                <a:ext cx="0" cy="1404000"/>
              </a:xfrm>
              <a:prstGeom prst="line">
                <a:avLst/>
              </a:prstGeom>
              <a:ln w="762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" name="Группа 40">
                <a:extLst>
                  <a:ext uri="{FF2B5EF4-FFF2-40B4-BE49-F238E27FC236}">
                    <a16:creationId xmlns:a16="http://schemas.microsoft.com/office/drawing/2014/main" id="{5315A9CE-E194-7F05-074C-F7C8FFC847FE}"/>
                  </a:ext>
                </a:extLst>
              </p:cNvPr>
              <p:cNvGrpSpPr/>
              <p:nvPr/>
            </p:nvGrpSpPr>
            <p:grpSpPr>
              <a:xfrm>
                <a:off x="2562121" y="3611559"/>
                <a:ext cx="2108202" cy="103237"/>
                <a:chOff x="1120391" y="5142267"/>
                <a:chExt cx="2996899" cy="144000"/>
              </a:xfrm>
            </p:grpSpPr>
            <p:cxnSp>
              <p:nvCxnSpPr>
                <p:cNvPr id="48" name="Прямая соединительная линия 47">
                  <a:extLst>
                    <a:ext uri="{FF2B5EF4-FFF2-40B4-BE49-F238E27FC236}">
                      <a16:creationId xmlns:a16="http://schemas.microsoft.com/office/drawing/2014/main" id="{939EC753-9FBD-4B6B-6CDE-59DDE75501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65290" y="5226016"/>
                  <a:ext cx="2952000" cy="0"/>
                </a:xfrm>
                <a:prstGeom prst="line">
                  <a:avLst/>
                </a:prstGeom>
                <a:ln w="762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Овал 48">
                  <a:extLst>
                    <a:ext uri="{FF2B5EF4-FFF2-40B4-BE49-F238E27FC236}">
                      <a16:creationId xmlns:a16="http://schemas.microsoft.com/office/drawing/2014/main" id="{E96500BF-BC53-C42D-FDBE-5EF946C10D5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120391" y="5142267"/>
                  <a:ext cx="144000" cy="144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2" name="Прямоугольник 41">
                <a:extLst>
                  <a:ext uri="{FF2B5EF4-FFF2-40B4-BE49-F238E27FC236}">
                    <a16:creationId xmlns:a16="http://schemas.microsoft.com/office/drawing/2014/main" id="{CE07AAD6-6B98-A79C-4891-40974A541172}"/>
                  </a:ext>
                </a:extLst>
              </p:cNvPr>
              <p:cNvSpPr/>
              <p:nvPr/>
            </p:nvSpPr>
            <p:spPr>
              <a:xfrm>
                <a:off x="2399241" y="3741420"/>
                <a:ext cx="418583" cy="30947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О</a:t>
                </a:r>
              </a:p>
            </p:txBody>
          </p:sp>
          <p:sp>
            <p:nvSpPr>
              <p:cNvPr id="43" name="Прямоугольник 42">
                <a:extLst>
                  <a:ext uri="{FF2B5EF4-FFF2-40B4-BE49-F238E27FC236}">
                    <a16:creationId xmlns:a16="http://schemas.microsoft.com/office/drawing/2014/main" id="{7A4FF1E2-9514-650C-F1F1-D5381BC3C4E9}"/>
                  </a:ext>
                </a:extLst>
              </p:cNvPr>
              <p:cNvSpPr/>
              <p:nvPr/>
            </p:nvSpPr>
            <p:spPr>
              <a:xfrm>
                <a:off x="4174090" y="3896155"/>
                <a:ext cx="418583" cy="30947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А</a:t>
                </a:r>
              </a:p>
            </p:txBody>
          </p:sp>
          <p:sp>
            <p:nvSpPr>
              <p:cNvPr id="44" name="Прямоугольник 43">
                <a:extLst>
                  <a:ext uri="{FF2B5EF4-FFF2-40B4-BE49-F238E27FC236}">
                    <a16:creationId xmlns:a16="http://schemas.microsoft.com/office/drawing/2014/main" id="{59A084A3-12FF-8F8C-8724-4B7156CEF8A4}"/>
                  </a:ext>
                </a:extLst>
              </p:cNvPr>
              <p:cNvSpPr/>
              <p:nvPr/>
            </p:nvSpPr>
            <p:spPr>
              <a:xfrm>
                <a:off x="2683167" y="2216164"/>
                <a:ext cx="418583" cy="30947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М</a:t>
                </a:r>
              </a:p>
            </p:txBody>
          </p:sp>
          <p:cxnSp>
            <p:nvCxnSpPr>
              <p:cNvPr id="45" name="Прямая соединительная линия 44">
                <a:extLst>
                  <a:ext uri="{FF2B5EF4-FFF2-40B4-BE49-F238E27FC236}">
                    <a16:creationId xmlns:a16="http://schemas.microsoft.com/office/drawing/2014/main" id="{9B4CD1B4-AC2A-710B-770A-7381286BC7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7973" y="3678970"/>
                <a:ext cx="2052000" cy="0"/>
              </a:xfrm>
              <a:prstGeom prst="line">
                <a:avLst/>
              </a:prstGeom>
              <a:ln w="762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Овал 45">
                <a:extLst>
                  <a:ext uri="{FF2B5EF4-FFF2-40B4-BE49-F238E27FC236}">
                    <a16:creationId xmlns:a16="http://schemas.microsoft.com/office/drawing/2014/main" id="{5C07CAD4-1A4D-08EA-BD48-0B385494CCA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264389">
                <a:off x="2566089" y="3597026"/>
                <a:ext cx="101298" cy="103237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Прямоугольник 46">
                <a:extLst>
                  <a:ext uri="{FF2B5EF4-FFF2-40B4-BE49-F238E27FC236}">
                    <a16:creationId xmlns:a16="http://schemas.microsoft.com/office/drawing/2014/main" id="{EAB50E4F-6603-4286-0EDF-67A6A049DD9C}"/>
                  </a:ext>
                </a:extLst>
              </p:cNvPr>
              <p:cNvSpPr/>
              <p:nvPr/>
            </p:nvSpPr>
            <p:spPr>
              <a:xfrm>
                <a:off x="551552" y="3896154"/>
                <a:ext cx="418583" cy="30947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В</a:t>
                </a:r>
              </a:p>
            </p:txBody>
          </p:sp>
        </p:grp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D7396727-BE4F-15E6-BC19-0BEA26DEC8CF}"/>
                </a:ext>
              </a:extLst>
            </p:cNvPr>
            <p:cNvSpPr/>
            <p:nvPr/>
          </p:nvSpPr>
          <p:spPr>
            <a:xfrm>
              <a:off x="3377605" y="3912257"/>
              <a:ext cx="991221" cy="573729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  <a:latin typeface="Bookman Old Style" panose="02050604050505020204" pitchFamily="18" charset="0"/>
                </a:rPr>
                <a:t>90</a:t>
              </a:r>
              <a:r>
                <a:rPr lang="ru-RU" sz="24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°</a:t>
              </a:r>
              <a:endParaRPr lang="ru-RU" sz="2400" dirty="0">
                <a:solidFill>
                  <a:srgbClr val="0070C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09E5BAF6-719B-9F45-D7E8-BEDE6E8AE7B7}"/>
                </a:ext>
              </a:extLst>
            </p:cNvPr>
            <p:cNvSpPr/>
            <p:nvPr/>
          </p:nvSpPr>
          <p:spPr>
            <a:xfrm>
              <a:off x="2576786" y="3981455"/>
              <a:ext cx="599019" cy="505106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?</a:t>
              </a:r>
            </a:p>
          </p:txBody>
        </p:sp>
      </p:grp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C2C2379C-3613-1258-404F-840B186F7848}"/>
              </a:ext>
            </a:extLst>
          </p:cNvPr>
          <p:cNvGrpSpPr/>
          <p:nvPr/>
        </p:nvGrpSpPr>
        <p:grpSpPr>
          <a:xfrm>
            <a:off x="8362614" y="3622468"/>
            <a:ext cx="3506951" cy="1610623"/>
            <a:chOff x="1188518" y="3105705"/>
            <a:chExt cx="4152350" cy="1985746"/>
          </a:xfrm>
        </p:grpSpPr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D295B200-18D0-2C29-7273-7FBBA133F506}"/>
                </a:ext>
              </a:extLst>
            </p:cNvPr>
            <p:cNvGrpSpPr/>
            <p:nvPr/>
          </p:nvGrpSpPr>
          <p:grpSpPr>
            <a:xfrm>
              <a:off x="1188518" y="3105705"/>
              <a:ext cx="4152350" cy="1985746"/>
              <a:chOff x="517973" y="2219880"/>
              <a:chExt cx="4152350" cy="1985746"/>
            </a:xfrm>
          </p:grpSpPr>
          <p:cxnSp>
            <p:nvCxnSpPr>
              <p:cNvPr id="54" name="Прямая соединительная линия 53">
                <a:extLst>
                  <a:ext uri="{FF2B5EF4-FFF2-40B4-BE49-F238E27FC236}">
                    <a16:creationId xmlns:a16="http://schemas.microsoft.com/office/drawing/2014/main" id="{93C55E50-E6B7-6C59-EE8F-CFC476B4270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52471" y="2481191"/>
                <a:ext cx="1856062" cy="1170073"/>
              </a:xfrm>
              <a:prstGeom prst="line">
                <a:avLst/>
              </a:prstGeom>
              <a:ln w="762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5" name="Группа 54">
                <a:extLst>
                  <a:ext uri="{FF2B5EF4-FFF2-40B4-BE49-F238E27FC236}">
                    <a16:creationId xmlns:a16="http://schemas.microsoft.com/office/drawing/2014/main" id="{9B434E09-7786-6A25-65DC-3968A1464026}"/>
                  </a:ext>
                </a:extLst>
              </p:cNvPr>
              <p:cNvGrpSpPr/>
              <p:nvPr/>
            </p:nvGrpSpPr>
            <p:grpSpPr>
              <a:xfrm>
                <a:off x="2562121" y="3611559"/>
                <a:ext cx="2108202" cy="103237"/>
                <a:chOff x="1120391" y="5142267"/>
                <a:chExt cx="2996899" cy="144000"/>
              </a:xfrm>
            </p:grpSpPr>
            <p:cxnSp>
              <p:nvCxnSpPr>
                <p:cNvPr id="62" name="Прямая соединительная линия 61">
                  <a:extLst>
                    <a:ext uri="{FF2B5EF4-FFF2-40B4-BE49-F238E27FC236}">
                      <a16:creationId xmlns:a16="http://schemas.microsoft.com/office/drawing/2014/main" id="{FA4E8703-D354-E143-2A30-13425F09BB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65290" y="5226016"/>
                  <a:ext cx="2952000" cy="0"/>
                </a:xfrm>
                <a:prstGeom prst="line">
                  <a:avLst/>
                </a:prstGeom>
                <a:ln w="762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" name="Овал 62">
                  <a:extLst>
                    <a:ext uri="{FF2B5EF4-FFF2-40B4-BE49-F238E27FC236}">
                      <a16:creationId xmlns:a16="http://schemas.microsoft.com/office/drawing/2014/main" id="{67917EAF-9641-5139-7C23-08CD318ED24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120391" y="5142267"/>
                  <a:ext cx="144000" cy="144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6" name="Прямоугольник 55">
                <a:extLst>
                  <a:ext uri="{FF2B5EF4-FFF2-40B4-BE49-F238E27FC236}">
                    <a16:creationId xmlns:a16="http://schemas.microsoft.com/office/drawing/2014/main" id="{30D501E9-12C9-D742-3415-1B210A31A54C}"/>
                  </a:ext>
                </a:extLst>
              </p:cNvPr>
              <p:cNvSpPr/>
              <p:nvPr/>
            </p:nvSpPr>
            <p:spPr>
              <a:xfrm>
                <a:off x="2399241" y="3741420"/>
                <a:ext cx="418583" cy="30947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О</a:t>
                </a:r>
              </a:p>
            </p:txBody>
          </p:sp>
          <p:sp>
            <p:nvSpPr>
              <p:cNvPr id="57" name="Прямоугольник 56">
                <a:extLst>
                  <a:ext uri="{FF2B5EF4-FFF2-40B4-BE49-F238E27FC236}">
                    <a16:creationId xmlns:a16="http://schemas.microsoft.com/office/drawing/2014/main" id="{473EF026-156E-953E-1E80-22D1054AA748}"/>
                  </a:ext>
                </a:extLst>
              </p:cNvPr>
              <p:cNvSpPr/>
              <p:nvPr/>
            </p:nvSpPr>
            <p:spPr>
              <a:xfrm>
                <a:off x="4174090" y="3896155"/>
                <a:ext cx="418583" cy="30947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А</a:t>
                </a:r>
              </a:p>
            </p:txBody>
          </p:sp>
          <p:sp>
            <p:nvSpPr>
              <p:cNvPr id="58" name="Прямоугольник 57">
                <a:extLst>
                  <a:ext uri="{FF2B5EF4-FFF2-40B4-BE49-F238E27FC236}">
                    <a16:creationId xmlns:a16="http://schemas.microsoft.com/office/drawing/2014/main" id="{06E8F51B-B8D0-7B50-DBC3-66FBA20284B8}"/>
                  </a:ext>
                </a:extLst>
              </p:cNvPr>
              <p:cNvSpPr/>
              <p:nvPr/>
            </p:nvSpPr>
            <p:spPr>
              <a:xfrm>
                <a:off x="1013112" y="2219880"/>
                <a:ext cx="418583" cy="309472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М</a:t>
                </a:r>
              </a:p>
            </p:txBody>
          </p:sp>
          <p:cxnSp>
            <p:nvCxnSpPr>
              <p:cNvPr id="59" name="Прямая соединительная линия 58">
                <a:extLst>
                  <a:ext uri="{FF2B5EF4-FFF2-40B4-BE49-F238E27FC236}">
                    <a16:creationId xmlns:a16="http://schemas.microsoft.com/office/drawing/2014/main" id="{BE435027-0C44-9F99-0757-EAF3FEC543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7973" y="3678970"/>
                <a:ext cx="2052000" cy="0"/>
              </a:xfrm>
              <a:prstGeom prst="line">
                <a:avLst/>
              </a:prstGeom>
              <a:ln w="762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Овал 59">
                <a:extLst>
                  <a:ext uri="{FF2B5EF4-FFF2-40B4-BE49-F238E27FC236}">
                    <a16:creationId xmlns:a16="http://schemas.microsoft.com/office/drawing/2014/main" id="{E7F3061D-843C-7C64-1CBD-E04EA35C76B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264389">
                <a:off x="2566089" y="3597026"/>
                <a:ext cx="101298" cy="103237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Прямоугольник 60">
                <a:extLst>
                  <a:ext uri="{FF2B5EF4-FFF2-40B4-BE49-F238E27FC236}">
                    <a16:creationId xmlns:a16="http://schemas.microsoft.com/office/drawing/2014/main" id="{E80E7170-65F7-6E8B-6198-1D0835F943AE}"/>
                  </a:ext>
                </a:extLst>
              </p:cNvPr>
              <p:cNvSpPr/>
              <p:nvPr/>
            </p:nvSpPr>
            <p:spPr>
              <a:xfrm>
                <a:off x="551552" y="3896154"/>
                <a:ext cx="418583" cy="30947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В</a:t>
                </a:r>
              </a:p>
            </p:txBody>
          </p:sp>
        </p:grp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id="{36CC2259-5195-0A70-A907-55CB7DA7B1C4}"/>
                </a:ext>
              </a:extLst>
            </p:cNvPr>
            <p:cNvSpPr/>
            <p:nvPr/>
          </p:nvSpPr>
          <p:spPr>
            <a:xfrm>
              <a:off x="1676057" y="4016315"/>
              <a:ext cx="1168980" cy="573729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  <a:latin typeface="Bookman Old Style" panose="02050604050505020204" pitchFamily="18" charset="0"/>
                </a:rPr>
                <a:t>15</a:t>
              </a:r>
              <a:r>
                <a:rPr lang="ru-RU" sz="24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°</a:t>
              </a:r>
              <a:endParaRPr lang="ru-RU" sz="2400" dirty="0">
                <a:solidFill>
                  <a:srgbClr val="0070C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A7F2EA1D-56A8-650C-FA35-F6EC599BAC3E}"/>
                </a:ext>
              </a:extLst>
            </p:cNvPr>
            <p:cNvSpPr/>
            <p:nvPr/>
          </p:nvSpPr>
          <p:spPr>
            <a:xfrm>
              <a:off x="3131865" y="3976250"/>
              <a:ext cx="770406" cy="505107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3085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3086100" y="876298"/>
            <a:ext cx="8796337" cy="116073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Один из смежных углов прямой. Каким (острым, прямым или тупым) является другой угол?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58A243-EB5F-6E33-7FA4-62E8A339DFE0}"/>
              </a:ext>
            </a:extLst>
          </p:cNvPr>
          <p:cNvSpPr/>
          <p:nvPr/>
        </p:nvSpPr>
        <p:spPr>
          <a:xfrm>
            <a:off x="309561" y="87208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5.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E388CE4A-288D-853D-D599-C302CA649405}"/>
              </a:ext>
            </a:extLst>
          </p:cNvPr>
          <p:cNvSpPr/>
          <p:nvPr/>
        </p:nvSpPr>
        <p:spPr>
          <a:xfrm>
            <a:off x="3155370" y="2213185"/>
            <a:ext cx="8796337" cy="92170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Верно ли утверждение: если смежные углы равны, то они прямые?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1DF0230-312C-EAAA-AA9F-18ECA4CA28F8}"/>
              </a:ext>
            </a:extLst>
          </p:cNvPr>
          <p:cNvSpPr/>
          <p:nvPr/>
        </p:nvSpPr>
        <p:spPr>
          <a:xfrm>
            <a:off x="309561" y="224589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6.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9B61A60-C1E8-3520-D817-D36405171837}"/>
              </a:ext>
            </a:extLst>
          </p:cNvPr>
          <p:cNvSpPr/>
          <p:nvPr/>
        </p:nvSpPr>
        <p:spPr>
          <a:xfrm>
            <a:off x="3155370" y="3291908"/>
            <a:ext cx="8796337" cy="92170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На рисунке углы АОК и КОМ равны. Найдите угол ВОК, если </a:t>
            </a:r>
            <a:r>
              <a:rPr lang="ru-RU" sz="28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∠А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ОМ = 148</a:t>
            </a:r>
            <a:r>
              <a:rPr lang="ru-RU" sz="28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°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745D29A-C6B0-960F-1FA5-78D76BCAB6E1}"/>
              </a:ext>
            </a:extLst>
          </p:cNvPr>
          <p:cNvSpPr/>
          <p:nvPr/>
        </p:nvSpPr>
        <p:spPr>
          <a:xfrm>
            <a:off x="309561" y="3324614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7.</a:t>
            </a: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60ADB859-681C-F1EF-4772-E2641E6C574A}"/>
              </a:ext>
            </a:extLst>
          </p:cNvPr>
          <p:cNvGrpSpPr/>
          <p:nvPr/>
        </p:nvGrpSpPr>
        <p:grpSpPr>
          <a:xfrm>
            <a:off x="3086100" y="4550198"/>
            <a:ext cx="3506951" cy="1829184"/>
            <a:chOff x="4181139" y="4607348"/>
            <a:chExt cx="3506951" cy="1829184"/>
          </a:xfrm>
        </p:grpSpPr>
        <p:grpSp>
          <p:nvGrpSpPr>
            <p:cNvPr id="50" name="Группа 49">
              <a:extLst>
                <a:ext uri="{FF2B5EF4-FFF2-40B4-BE49-F238E27FC236}">
                  <a16:creationId xmlns:a16="http://schemas.microsoft.com/office/drawing/2014/main" id="{C2C2379C-3613-1258-404F-840B186F7848}"/>
                </a:ext>
              </a:extLst>
            </p:cNvPr>
            <p:cNvGrpSpPr/>
            <p:nvPr/>
          </p:nvGrpSpPr>
          <p:grpSpPr>
            <a:xfrm>
              <a:off x="4181139" y="4825909"/>
              <a:ext cx="3506951" cy="1610623"/>
              <a:chOff x="1188518" y="3105705"/>
              <a:chExt cx="4152350" cy="1985746"/>
            </a:xfrm>
          </p:grpSpPr>
          <p:grpSp>
            <p:nvGrpSpPr>
              <p:cNvPr id="51" name="Группа 50">
                <a:extLst>
                  <a:ext uri="{FF2B5EF4-FFF2-40B4-BE49-F238E27FC236}">
                    <a16:creationId xmlns:a16="http://schemas.microsoft.com/office/drawing/2014/main" id="{D295B200-18D0-2C29-7273-7FBBA133F506}"/>
                  </a:ext>
                </a:extLst>
              </p:cNvPr>
              <p:cNvGrpSpPr/>
              <p:nvPr/>
            </p:nvGrpSpPr>
            <p:grpSpPr>
              <a:xfrm>
                <a:off x="1188518" y="3105705"/>
                <a:ext cx="4152350" cy="1985746"/>
                <a:chOff x="517973" y="2219880"/>
                <a:chExt cx="4152350" cy="1985746"/>
              </a:xfrm>
            </p:grpSpPr>
            <p:cxnSp>
              <p:nvCxnSpPr>
                <p:cNvPr id="54" name="Прямая соединительная линия 53">
                  <a:extLst>
                    <a:ext uri="{FF2B5EF4-FFF2-40B4-BE49-F238E27FC236}">
                      <a16:creationId xmlns:a16="http://schemas.microsoft.com/office/drawing/2014/main" id="{93C55E50-E6B7-6C59-EE8F-CFC476B427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752471" y="2481191"/>
                  <a:ext cx="1856062" cy="1170073"/>
                </a:xfrm>
                <a:prstGeom prst="line">
                  <a:avLst/>
                </a:prstGeom>
                <a:ln w="7620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5" name="Группа 54">
                  <a:extLst>
                    <a:ext uri="{FF2B5EF4-FFF2-40B4-BE49-F238E27FC236}">
                      <a16:creationId xmlns:a16="http://schemas.microsoft.com/office/drawing/2014/main" id="{9B434E09-7786-6A25-65DC-3968A1464026}"/>
                    </a:ext>
                  </a:extLst>
                </p:cNvPr>
                <p:cNvGrpSpPr/>
                <p:nvPr/>
              </p:nvGrpSpPr>
              <p:grpSpPr>
                <a:xfrm>
                  <a:off x="2562121" y="3611559"/>
                  <a:ext cx="2108202" cy="103237"/>
                  <a:chOff x="1120391" y="5142267"/>
                  <a:chExt cx="2996899" cy="144000"/>
                </a:xfrm>
              </p:grpSpPr>
              <p:cxnSp>
                <p:nvCxnSpPr>
                  <p:cNvPr id="62" name="Прямая соединительная линия 61">
                    <a:extLst>
                      <a:ext uri="{FF2B5EF4-FFF2-40B4-BE49-F238E27FC236}">
                        <a16:creationId xmlns:a16="http://schemas.microsoft.com/office/drawing/2014/main" id="{FA4E8703-D354-E143-2A30-13425F09BB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65290" y="5226016"/>
                    <a:ext cx="2952000" cy="0"/>
                  </a:xfrm>
                  <a:prstGeom prst="line">
                    <a:avLst/>
                  </a:prstGeom>
                  <a:ln w="762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3" name="Овал 62">
                    <a:extLst>
                      <a:ext uri="{FF2B5EF4-FFF2-40B4-BE49-F238E27FC236}">
                        <a16:creationId xmlns:a16="http://schemas.microsoft.com/office/drawing/2014/main" id="{67917EAF-9641-5139-7C23-08CD318ED24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120391" y="5142267"/>
                    <a:ext cx="144000" cy="144000"/>
                  </a:xfrm>
                  <a:prstGeom prst="ellipse">
                    <a:avLst/>
                  </a:prstGeom>
                  <a:solidFill>
                    <a:srgbClr val="C000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56" name="Прямоугольник 55">
                  <a:extLst>
                    <a:ext uri="{FF2B5EF4-FFF2-40B4-BE49-F238E27FC236}">
                      <a16:creationId xmlns:a16="http://schemas.microsoft.com/office/drawing/2014/main" id="{30D501E9-12C9-D742-3415-1B210A31A54C}"/>
                    </a:ext>
                  </a:extLst>
                </p:cNvPr>
                <p:cNvSpPr/>
                <p:nvPr/>
              </p:nvSpPr>
              <p:spPr>
                <a:xfrm>
                  <a:off x="2399241" y="3741420"/>
                  <a:ext cx="418583" cy="309471"/>
                </a:xfrm>
                <a:prstGeom prst="rect">
                  <a:avLst/>
                </a:prstGeom>
                <a:noFill/>
                <a:ln>
                  <a:noFill/>
                </a:ln>
                <a:scene3d>
                  <a:camera prst="orthographicFront"/>
                  <a:lightRig rig="sof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600" b="1" i="1" dirty="0">
                      <a:solidFill>
                        <a:srgbClr val="C00000"/>
                      </a:solidFill>
                      <a:latin typeface="Bookman Old Style" panose="02050604050505020204" pitchFamily="18" charset="0"/>
                    </a:rPr>
                    <a:t>О</a:t>
                  </a:r>
                </a:p>
              </p:txBody>
            </p:sp>
            <p:sp>
              <p:nvSpPr>
                <p:cNvPr id="57" name="Прямоугольник 56">
                  <a:extLst>
                    <a:ext uri="{FF2B5EF4-FFF2-40B4-BE49-F238E27FC236}">
                      <a16:creationId xmlns:a16="http://schemas.microsoft.com/office/drawing/2014/main" id="{473EF026-156E-953E-1E80-22D1054AA748}"/>
                    </a:ext>
                  </a:extLst>
                </p:cNvPr>
                <p:cNvSpPr/>
                <p:nvPr/>
              </p:nvSpPr>
              <p:spPr>
                <a:xfrm>
                  <a:off x="4174090" y="3896155"/>
                  <a:ext cx="418583" cy="309471"/>
                </a:xfrm>
                <a:prstGeom prst="rect">
                  <a:avLst/>
                </a:prstGeom>
                <a:noFill/>
                <a:ln>
                  <a:noFill/>
                </a:ln>
                <a:scene3d>
                  <a:camera prst="orthographicFront"/>
                  <a:lightRig rig="sof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600" b="1" i="1" dirty="0">
                      <a:solidFill>
                        <a:srgbClr val="C00000"/>
                      </a:solidFill>
                      <a:latin typeface="Bookman Old Style" panose="02050604050505020204" pitchFamily="18" charset="0"/>
                    </a:rPr>
                    <a:t>А</a:t>
                  </a:r>
                </a:p>
              </p:txBody>
            </p:sp>
            <p:sp>
              <p:nvSpPr>
                <p:cNvPr id="58" name="Прямоугольник 57">
                  <a:extLst>
                    <a:ext uri="{FF2B5EF4-FFF2-40B4-BE49-F238E27FC236}">
                      <a16:creationId xmlns:a16="http://schemas.microsoft.com/office/drawing/2014/main" id="{06E8F51B-B8D0-7B50-DBC3-66FBA20284B8}"/>
                    </a:ext>
                  </a:extLst>
                </p:cNvPr>
                <p:cNvSpPr/>
                <p:nvPr/>
              </p:nvSpPr>
              <p:spPr>
                <a:xfrm>
                  <a:off x="1013112" y="2219880"/>
                  <a:ext cx="418583" cy="309472"/>
                </a:xfrm>
                <a:prstGeom prst="rect">
                  <a:avLst/>
                </a:prstGeom>
                <a:noFill/>
                <a:ln>
                  <a:noFill/>
                </a:ln>
                <a:scene3d>
                  <a:camera prst="orthographicFront"/>
                  <a:lightRig rig="sof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600" b="1" i="1" dirty="0">
                      <a:solidFill>
                        <a:srgbClr val="C00000"/>
                      </a:solidFill>
                      <a:latin typeface="Bookman Old Style" panose="02050604050505020204" pitchFamily="18" charset="0"/>
                    </a:rPr>
                    <a:t>М</a:t>
                  </a:r>
                </a:p>
              </p:txBody>
            </p:sp>
            <p:cxnSp>
              <p:nvCxnSpPr>
                <p:cNvPr id="59" name="Прямая соединительная линия 58">
                  <a:extLst>
                    <a:ext uri="{FF2B5EF4-FFF2-40B4-BE49-F238E27FC236}">
                      <a16:creationId xmlns:a16="http://schemas.microsoft.com/office/drawing/2014/main" id="{BE435027-0C44-9F99-0757-EAF3FEC543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17973" y="3678970"/>
                  <a:ext cx="2052000" cy="0"/>
                </a:xfrm>
                <a:prstGeom prst="line">
                  <a:avLst/>
                </a:prstGeom>
                <a:ln w="762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Овал 59">
                  <a:extLst>
                    <a:ext uri="{FF2B5EF4-FFF2-40B4-BE49-F238E27FC236}">
                      <a16:creationId xmlns:a16="http://schemas.microsoft.com/office/drawing/2014/main" id="{E7F3061D-843C-7C64-1CBD-E04EA35C76B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0264389">
                  <a:off x="2566089" y="3597026"/>
                  <a:ext cx="101298" cy="103237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1" name="Прямоугольник 60">
                  <a:extLst>
                    <a:ext uri="{FF2B5EF4-FFF2-40B4-BE49-F238E27FC236}">
                      <a16:creationId xmlns:a16="http://schemas.microsoft.com/office/drawing/2014/main" id="{E80E7170-65F7-6E8B-6198-1D0835F943AE}"/>
                    </a:ext>
                  </a:extLst>
                </p:cNvPr>
                <p:cNvSpPr/>
                <p:nvPr/>
              </p:nvSpPr>
              <p:spPr>
                <a:xfrm>
                  <a:off x="551552" y="3896154"/>
                  <a:ext cx="418583" cy="309471"/>
                </a:xfrm>
                <a:prstGeom prst="rect">
                  <a:avLst/>
                </a:prstGeom>
                <a:noFill/>
                <a:ln>
                  <a:noFill/>
                </a:ln>
                <a:scene3d>
                  <a:camera prst="orthographicFront"/>
                  <a:lightRig rig="sof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600" b="1" i="1" dirty="0">
                      <a:solidFill>
                        <a:srgbClr val="C00000"/>
                      </a:solidFill>
                      <a:latin typeface="Bookman Old Style" panose="02050604050505020204" pitchFamily="18" charset="0"/>
                    </a:rPr>
                    <a:t>В</a:t>
                  </a:r>
                </a:p>
              </p:txBody>
            </p:sp>
          </p:grpSp>
          <p:sp>
            <p:nvSpPr>
              <p:cNvPr id="52" name="Прямоугольник 51">
                <a:extLst>
                  <a:ext uri="{FF2B5EF4-FFF2-40B4-BE49-F238E27FC236}">
                    <a16:creationId xmlns:a16="http://schemas.microsoft.com/office/drawing/2014/main" id="{36CC2259-5195-0A70-A907-55CB7DA7B1C4}"/>
                  </a:ext>
                </a:extLst>
              </p:cNvPr>
              <p:cNvSpPr/>
              <p:nvPr/>
            </p:nvSpPr>
            <p:spPr>
              <a:xfrm>
                <a:off x="1676057" y="4016315"/>
                <a:ext cx="1168980" cy="573729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15</a:t>
                </a:r>
                <a:r>
                  <a:rPr lang="ru-RU" sz="24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°</a:t>
                </a:r>
                <a:endParaRPr lang="ru-RU" sz="2400" dirty="0">
                  <a:solidFill>
                    <a:srgbClr val="0070C0"/>
                  </a:solidFill>
                  <a:latin typeface="Bookman Old Style" panose="02050604050505020204" pitchFamily="18" charset="0"/>
                </a:endParaRPr>
              </a:p>
            </p:txBody>
          </p:sp>
        </p:grp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84BAF2FC-32A1-FCED-FFEC-01C1CBC36A50}"/>
                </a:ext>
              </a:extLst>
            </p:cNvPr>
            <p:cNvSpPr/>
            <p:nvPr/>
          </p:nvSpPr>
          <p:spPr>
            <a:xfrm>
              <a:off x="6296332" y="4607348"/>
              <a:ext cx="353523" cy="25101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К</a:t>
              </a:r>
            </a:p>
          </p:txBody>
        </p:sp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id="{3B4FD07F-0992-68B0-1550-8C686E7B0B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25118" y="4732853"/>
              <a:ext cx="961457" cy="1254689"/>
            </a:xfrm>
            <a:prstGeom prst="line">
              <a:avLst/>
            </a:prstGeom>
            <a:ln w="762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1695FA4-0008-CFCA-E862-3ED194CFF669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Закрепляю изученное</a:t>
            </a:r>
          </a:p>
        </p:txBody>
      </p:sp>
    </p:spTree>
    <p:extLst>
      <p:ext uri="{BB962C8B-B14F-4D97-AF65-F5344CB8AC3E}">
        <p14:creationId xmlns:p14="http://schemas.microsoft.com/office/powerpoint/2010/main" val="1837026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7518D8-246A-0F1C-F53C-878F898DD9F2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3086100" y="876298"/>
            <a:ext cx="8796337" cy="85725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Постройте две прямые АВ и С</a:t>
            </a:r>
            <a:r>
              <a:rPr lang="en-US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D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 так, чтобы они пересекались в точке О.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8329D53-F5A3-887D-3381-971E86F158C7}"/>
              </a:ext>
            </a:extLst>
          </p:cNvPr>
          <p:cNvSpPr/>
          <p:nvPr/>
        </p:nvSpPr>
        <p:spPr>
          <a:xfrm>
            <a:off x="1838325" y="5124448"/>
            <a:ext cx="10044112" cy="141652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Два угла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 называются </a:t>
            </a:r>
            <a:r>
              <a:rPr lang="ru-RU" sz="28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вертикальными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, если стороны одного угла являются продолжениями сторон другого угла. 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17F68FE-1785-AE85-6858-03A9F9B6B284}"/>
              </a:ext>
            </a:extLst>
          </p:cNvPr>
          <p:cNvSpPr/>
          <p:nvPr/>
        </p:nvSpPr>
        <p:spPr>
          <a:xfrm>
            <a:off x="309562" y="5120232"/>
            <a:ext cx="1269207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Опр.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58A243-EB5F-6E33-7FA4-62E8A339DFE0}"/>
              </a:ext>
            </a:extLst>
          </p:cNvPr>
          <p:cNvSpPr/>
          <p:nvPr/>
        </p:nvSpPr>
        <p:spPr>
          <a:xfrm>
            <a:off x="309561" y="87208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8.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CE08476-D71D-D4E1-175E-3E52A8F4C7E8}"/>
              </a:ext>
            </a:extLst>
          </p:cNvPr>
          <p:cNvGrpSpPr/>
          <p:nvPr/>
        </p:nvGrpSpPr>
        <p:grpSpPr>
          <a:xfrm>
            <a:off x="438150" y="1942057"/>
            <a:ext cx="4171950" cy="2651127"/>
            <a:chOff x="3114675" y="2054223"/>
            <a:chExt cx="4743076" cy="2918554"/>
          </a:xfrm>
        </p:grpSpPr>
        <p:cxnSp>
          <p:nvCxnSpPr>
            <p:cNvPr id="5" name="Прямая соединительная линия 4">
              <a:extLst>
                <a:ext uri="{FF2B5EF4-FFF2-40B4-BE49-F238E27FC236}">
                  <a16:creationId xmlns:a16="http://schemas.microsoft.com/office/drawing/2014/main" id="{5ADF7444-6425-1D14-B690-C88EC0E4A2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25498" y="3556248"/>
              <a:ext cx="1754104" cy="1416529"/>
            </a:xfrm>
            <a:prstGeom prst="line">
              <a:avLst/>
            </a:prstGeom>
            <a:ln w="762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6087E80B-1CD8-70E9-5356-3B06C0E18A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79603" y="2136216"/>
              <a:ext cx="1754104" cy="1416529"/>
            </a:xfrm>
            <a:prstGeom prst="line">
              <a:avLst/>
            </a:prstGeom>
            <a:ln w="762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82BF0082-7B02-07BA-0230-22A2453678C7}"/>
                </a:ext>
              </a:extLst>
            </p:cNvPr>
            <p:cNvGrpSpPr/>
            <p:nvPr/>
          </p:nvGrpSpPr>
          <p:grpSpPr>
            <a:xfrm>
              <a:off x="5119317" y="3507834"/>
              <a:ext cx="2738434" cy="116774"/>
              <a:chOff x="1120391" y="5142267"/>
              <a:chExt cx="2996899" cy="144000"/>
            </a:xfrm>
          </p:grpSpPr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BFBEBF02-11DD-5BF4-45CA-EE328CAB32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5290" y="5226016"/>
                <a:ext cx="2952000" cy="0"/>
              </a:xfrm>
              <a:prstGeom prst="line">
                <a:avLst/>
              </a:prstGeom>
              <a:ln w="762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Овал 19">
                <a:extLst>
                  <a:ext uri="{FF2B5EF4-FFF2-40B4-BE49-F238E27FC236}">
                    <a16:creationId xmlns:a16="http://schemas.microsoft.com/office/drawing/2014/main" id="{3E06ACD3-F143-5D4B-4A90-C2784DA2E0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0391" y="5142267"/>
                <a:ext cx="144000" cy="1440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99395A16-79E9-24C5-413E-A46CF59995F7}"/>
                </a:ext>
              </a:extLst>
            </p:cNvPr>
            <p:cNvSpPr/>
            <p:nvPr/>
          </p:nvSpPr>
          <p:spPr>
            <a:xfrm>
              <a:off x="4907745" y="3654722"/>
              <a:ext cx="543715" cy="35005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О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AF8899D2-E126-B867-B90E-198A5EF54E81}"/>
                </a:ext>
              </a:extLst>
            </p:cNvPr>
            <p:cNvSpPr/>
            <p:nvPr/>
          </p:nvSpPr>
          <p:spPr>
            <a:xfrm>
              <a:off x="7101821" y="3196997"/>
              <a:ext cx="543715" cy="35005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А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98114FCC-3942-6CD5-0ECF-78F82D752B71}"/>
                </a:ext>
              </a:extLst>
            </p:cNvPr>
            <p:cNvSpPr/>
            <p:nvPr/>
          </p:nvSpPr>
          <p:spPr>
            <a:xfrm>
              <a:off x="5965333" y="2054223"/>
              <a:ext cx="543715" cy="35005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С</a:t>
              </a:r>
            </a:p>
          </p:txBody>
        </p: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35945BE2-D148-205F-BD3B-4D089FA9B5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14675" y="3575748"/>
              <a:ext cx="2075586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3940608C-6566-EECE-D272-AB4371D2FDE2}"/>
                </a:ext>
              </a:extLst>
            </p:cNvPr>
            <p:cNvSpPr>
              <a:spLocks noChangeAspect="1"/>
            </p:cNvSpPr>
            <p:nvPr/>
          </p:nvSpPr>
          <p:spPr>
            <a:xfrm rot="20264389">
              <a:off x="5124471" y="3491395"/>
              <a:ext cx="131581" cy="11677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0B676D7E-E977-5EC0-DA6D-3EE81E80AE06}"/>
                </a:ext>
              </a:extLst>
            </p:cNvPr>
            <p:cNvSpPr/>
            <p:nvPr/>
          </p:nvSpPr>
          <p:spPr>
            <a:xfrm>
              <a:off x="3319461" y="3148032"/>
              <a:ext cx="543715" cy="35005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В</a:t>
              </a: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7A745D7E-F0F7-B302-A2B8-73B18698A5FC}"/>
                </a:ext>
              </a:extLst>
            </p:cNvPr>
            <p:cNvSpPr/>
            <p:nvPr/>
          </p:nvSpPr>
          <p:spPr>
            <a:xfrm>
              <a:off x="3863176" y="4562513"/>
              <a:ext cx="543715" cy="35005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D</a:t>
              </a:r>
              <a:endPara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</p:txBody>
        </p:sp>
      </p:grp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5D20644-3BEF-5579-DD0B-F1CA3CD1A311}"/>
              </a:ext>
            </a:extLst>
          </p:cNvPr>
          <p:cNvSpPr/>
          <p:nvPr/>
        </p:nvSpPr>
        <p:spPr>
          <a:xfrm>
            <a:off x="5260258" y="1880507"/>
            <a:ext cx="6564078" cy="51919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Сколько получилось углов?</a:t>
            </a:r>
            <a:endParaRPr lang="ru-RU" sz="24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F5FCBCA-A399-C004-F953-AF75EDE00965}"/>
              </a:ext>
            </a:extLst>
          </p:cNvPr>
          <p:cNvSpPr/>
          <p:nvPr/>
        </p:nvSpPr>
        <p:spPr>
          <a:xfrm>
            <a:off x="5260258" y="2399702"/>
            <a:ext cx="6564078" cy="5118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Назовите эти углы.</a:t>
            </a:r>
            <a:endParaRPr lang="ru-RU" sz="24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CAD352B-9A94-D27F-D26E-5749B458B884}"/>
              </a:ext>
            </a:extLst>
          </p:cNvPr>
          <p:cNvSpPr/>
          <p:nvPr/>
        </p:nvSpPr>
        <p:spPr>
          <a:xfrm>
            <a:off x="6140121" y="3028636"/>
            <a:ext cx="4804352" cy="41415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АОС,</a:t>
            </a:r>
            <a:r>
              <a:rPr lang="en-US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СОВ,</a:t>
            </a:r>
            <a:r>
              <a:rPr lang="en-US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ВО</a:t>
            </a:r>
            <a:r>
              <a:rPr lang="en-US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D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,</a:t>
            </a:r>
            <a:r>
              <a:rPr lang="en-US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en-US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D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О</a:t>
            </a:r>
            <a:r>
              <a:rPr lang="en-US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A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  <a:endParaRPr lang="ru-RU" sz="24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24CC876-C891-AA84-BF13-2BB91807298D}"/>
              </a:ext>
            </a:extLst>
          </p:cNvPr>
          <p:cNvSpPr/>
          <p:nvPr/>
        </p:nvSpPr>
        <p:spPr>
          <a:xfrm>
            <a:off x="5260258" y="4234787"/>
            <a:ext cx="6493592" cy="87930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АОС и</a:t>
            </a:r>
            <a:r>
              <a:rPr lang="en-US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ВО</a:t>
            </a:r>
            <a:r>
              <a:rPr lang="en-US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D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– вертикальные углы,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СОВ и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en-US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D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О</a:t>
            </a:r>
            <a:r>
              <a:rPr lang="en-US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A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– вертикальные углы.</a:t>
            </a:r>
            <a:endParaRPr lang="ru-RU" sz="24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51763A3-E951-8423-47F2-F2358DD6C4CF}"/>
              </a:ext>
            </a:extLst>
          </p:cNvPr>
          <p:cNvSpPr/>
          <p:nvPr/>
        </p:nvSpPr>
        <p:spPr>
          <a:xfrm>
            <a:off x="5260258" y="3526643"/>
            <a:ext cx="6564078" cy="69063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Что можно сказать о сторонах этих углов?</a:t>
            </a:r>
            <a:endParaRPr lang="ru-RU" sz="24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37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/>
      <p:bldP spid="21" grpId="0"/>
      <p:bldP spid="22" grpId="0" animBg="1"/>
      <p:bldP spid="23" grpId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7518D8-246A-0F1C-F53C-878F898DD9F2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CE08476-D71D-D4E1-175E-3E52A8F4C7E8}"/>
              </a:ext>
            </a:extLst>
          </p:cNvPr>
          <p:cNvGrpSpPr/>
          <p:nvPr/>
        </p:nvGrpSpPr>
        <p:grpSpPr>
          <a:xfrm>
            <a:off x="458540" y="1677191"/>
            <a:ext cx="3989635" cy="2230168"/>
            <a:chOff x="3114675" y="2136216"/>
            <a:chExt cx="4743076" cy="2836561"/>
          </a:xfrm>
        </p:grpSpPr>
        <p:cxnSp>
          <p:nvCxnSpPr>
            <p:cNvPr id="5" name="Прямая соединительная линия 4">
              <a:extLst>
                <a:ext uri="{FF2B5EF4-FFF2-40B4-BE49-F238E27FC236}">
                  <a16:creationId xmlns:a16="http://schemas.microsoft.com/office/drawing/2014/main" id="{5ADF7444-6425-1D14-B690-C88EC0E4A2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25498" y="3556248"/>
              <a:ext cx="1754104" cy="1416529"/>
            </a:xfrm>
            <a:prstGeom prst="line">
              <a:avLst/>
            </a:prstGeom>
            <a:ln w="762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6087E80B-1CD8-70E9-5356-3B06C0E18A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79603" y="2136216"/>
              <a:ext cx="1754104" cy="1416529"/>
            </a:xfrm>
            <a:prstGeom prst="line">
              <a:avLst/>
            </a:prstGeom>
            <a:ln w="762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82BF0082-7B02-07BA-0230-22A2453678C7}"/>
                </a:ext>
              </a:extLst>
            </p:cNvPr>
            <p:cNvGrpSpPr/>
            <p:nvPr/>
          </p:nvGrpSpPr>
          <p:grpSpPr>
            <a:xfrm>
              <a:off x="5119317" y="3507834"/>
              <a:ext cx="2738434" cy="116774"/>
              <a:chOff x="1120391" y="5142267"/>
              <a:chExt cx="2996899" cy="144000"/>
            </a:xfrm>
          </p:grpSpPr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BFBEBF02-11DD-5BF4-45CA-EE328CAB32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5290" y="5226016"/>
                <a:ext cx="2952000" cy="0"/>
              </a:xfrm>
              <a:prstGeom prst="line">
                <a:avLst/>
              </a:prstGeom>
              <a:ln w="762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Овал 19">
                <a:extLst>
                  <a:ext uri="{FF2B5EF4-FFF2-40B4-BE49-F238E27FC236}">
                    <a16:creationId xmlns:a16="http://schemas.microsoft.com/office/drawing/2014/main" id="{3E06ACD3-F143-5D4B-4A90-C2784DA2E0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0391" y="5142267"/>
                <a:ext cx="144000" cy="1440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99395A16-79E9-24C5-413E-A46CF59995F7}"/>
                </a:ext>
              </a:extLst>
            </p:cNvPr>
            <p:cNvSpPr/>
            <p:nvPr/>
          </p:nvSpPr>
          <p:spPr>
            <a:xfrm>
              <a:off x="4954939" y="3764176"/>
              <a:ext cx="543715" cy="35005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4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AF8899D2-E126-B867-B90E-198A5EF54E81}"/>
                </a:ext>
              </a:extLst>
            </p:cNvPr>
            <p:cNvSpPr/>
            <p:nvPr/>
          </p:nvSpPr>
          <p:spPr>
            <a:xfrm>
              <a:off x="5565958" y="3173499"/>
              <a:ext cx="543715" cy="35005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3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98114FCC-3942-6CD5-0ECF-78F82D752B71}"/>
                </a:ext>
              </a:extLst>
            </p:cNvPr>
            <p:cNvSpPr/>
            <p:nvPr/>
          </p:nvSpPr>
          <p:spPr>
            <a:xfrm>
              <a:off x="4707183" y="3027670"/>
              <a:ext cx="543715" cy="35005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2</a:t>
              </a:r>
            </a:p>
          </p:txBody>
        </p: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35945BE2-D148-205F-BD3B-4D089FA9B5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14675" y="3575748"/>
              <a:ext cx="2075586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3940608C-6566-EECE-D272-AB4371D2FDE2}"/>
                </a:ext>
              </a:extLst>
            </p:cNvPr>
            <p:cNvSpPr>
              <a:spLocks noChangeAspect="1"/>
            </p:cNvSpPr>
            <p:nvPr/>
          </p:nvSpPr>
          <p:spPr>
            <a:xfrm rot="20264389">
              <a:off x="5124471" y="3491395"/>
              <a:ext cx="131581" cy="11677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0B676D7E-E977-5EC0-DA6D-3EE81E80AE06}"/>
                </a:ext>
              </a:extLst>
            </p:cNvPr>
            <p:cNvSpPr/>
            <p:nvPr/>
          </p:nvSpPr>
          <p:spPr>
            <a:xfrm>
              <a:off x="4030692" y="3702285"/>
              <a:ext cx="543715" cy="35005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1</a:t>
              </a:r>
            </a:p>
          </p:txBody>
        </p:sp>
      </p:grp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F826BF8-7C59-0B5B-BD3D-5A6F3570A7D5}"/>
              </a:ext>
            </a:extLst>
          </p:cNvPr>
          <p:cNvSpPr/>
          <p:nvPr/>
        </p:nvSpPr>
        <p:spPr>
          <a:xfrm>
            <a:off x="6856859" y="1652526"/>
            <a:ext cx="5025577" cy="5471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Вертикальные углы равны.</a:t>
            </a:r>
            <a:endParaRPr lang="ru-RU" sz="2400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A890895D-2A5A-0792-2802-1E2860838611}"/>
              </a:ext>
            </a:extLst>
          </p:cNvPr>
          <p:cNvSpPr/>
          <p:nvPr/>
        </p:nvSpPr>
        <p:spPr>
          <a:xfrm>
            <a:off x="4955236" y="1668485"/>
            <a:ext cx="1706704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Теорема.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3A621074-9574-1277-9A65-FC815799C4BA}"/>
              </a:ext>
            </a:extLst>
          </p:cNvPr>
          <p:cNvSpPr/>
          <p:nvPr/>
        </p:nvSpPr>
        <p:spPr>
          <a:xfrm>
            <a:off x="309561" y="87208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9.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01B6C0E2-2DB2-B539-4983-13A31D380342}"/>
              </a:ext>
            </a:extLst>
          </p:cNvPr>
          <p:cNvSpPr/>
          <p:nvPr/>
        </p:nvSpPr>
        <p:spPr>
          <a:xfrm>
            <a:off x="889035" y="4568866"/>
            <a:ext cx="7031964" cy="45147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1) 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1 + 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2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= 180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° (смежные)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  <a:endParaRPr lang="ru-RU" sz="24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C6262180-4947-F754-19CF-4E4D44DCF908}"/>
              </a:ext>
            </a:extLst>
          </p:cNvPr>
          <p:cNvSpPr/>
          <p:nvPr/>
        </p:nvSpPr>
        <p:spPr>
          <a:xfrm>
            <a:off x="3086100" y="872081"/>
            <a:ext cx="8796337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Что можно утверждать о вертикальных углах?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1B6CE72D-5DB7-832A-4491-DCFE59E53A5E}"/>
              </a:ext>
            </a:extLst>
          </p:cNvPr>
          <p:cNvSpPr/>
          <p:nvPr/>
        </p:nvSpPr>
        <p:spPr>
          <a:xfrm>
            <a:off x="1049986" y="4027996"/>
            <a:ext cx="1706704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Док-во.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450BA71D-0684-ACE2-55B6-1C60EC7249C5}"/>
              </a:ext>
            </a:extLst>
          </p:cNvPr>
          <p:cNvSpPr/>
          <p:nvPr/>
        </p:nvSpPr>
        <p:spPr>
          <a:xfrm>
            <a:off x="887122" y="5065041"/>
            <a:ext cx="7031964" cy="45147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   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3 + 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2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= 180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° (смежные)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  <a:endParaRPr lang="ru-RU" sz="24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8801FD2-9FC6-259D-949E-29A1A479F647}"/>
              </a:ext>
            </a:extLst>
          </p:cNvPr>
          <p:cNvSpPr/>
          <p:nvPr/>
        </p:nvSpPr>
        <p:spPr>
          <a:xfrm>
            <a:off x="6166951" y="4789244"/>
            <a:ext cx="1810236" cy="45147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⇒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1 = 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3</a:t>
            </a: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3CF92D2C-0F6D-A324-9978-4429FC9EAFA9}"/>
              </a:ext>
            </a:extLst>
          </p:cNvPr>
          <p:cNvCxnSpPr>
            <a:cxnSpLocks/>
          </p:cNvCxnSpPr>
          <p:nvPr/>
        </p:nvCxnSpPr>
        <p:spPr>
          <a:xfrm flipH="1" flipV="1">
            <a:off x="6057900" y="4618368"/>
            <a:ext cx="0" cy="900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342DFB73-5AB2-7780-F7CD-5EE6A1129EF6}"/>
              </a:ext>
            </a:extLst>
          </p:cNvPr>
          <p:cNvSpPr/>
          <p:nvPr/>
        </p:nvSpPr>
        <p:spPr>
          <a:xfrm>
            <a:off x="889035" y="5666114"/>
            <a:ext cx="7031964" cy="45147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2) 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2 + 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3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= 180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° (смежные)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  <a:endParaRPr lang="ru-RU" sz="24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BDD031DB-4C66-5989-98F2-16CE6076F9B7}"/>
              </a:ext>
            </a:extLst>
          </p:cNvPr>
          <p:cNvSpPr/>
          <p:nvPr/>
        </p:nvSpPr>
        <p:spPr>
          <a:xfrm>
            <a:off x="887122" y="6162289"/>
            <a:ext cx="7031964" cy="45147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   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4 + 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3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= 180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° (смежные)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  <a:endParaRPr lang="ru-RU" sz="24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1052258F-D597-3C5D-4009-FBCD8E3DD8CE}"/>
              </a:ext>
            </a:extLst>
          </p:cNvPr>
          <p:cNvSpPr/>
          <p:nvPr/>
        </p:nvSpPr>
        <p:spPr>
          <a:xfrm>
            <a:off x="6166951" y="5886492"/>
            <a:ext cx="1810236" cy="45147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⇒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2 = 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4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118E5F63-96E1-F8D1-9A0C-B7C8B08B32D8}"/>
              </a:ext>
            </a:extLst>
          </p:cNvPr>
          <p:cNvCxnSpPr>
            <a:cxnSpLocks/>
          </p:cNvCxnSpPr>
          <p:nvPr/>
        </p:nvCxnSpPr>
        <p:spPr>
          <a:xfrm flipH="1" flipV="1">
            <a:off x="6057900" y="5784444"/>
            <a:ext cx="0" cy="900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277ED1AA-4612-3598-C38E-76B0EEEE13C5}"/>
              </a:ext>
            </a:extLst>
          </p:cNvPr>
          <p:cNvSpPr/>
          <p:nvPr/>
        </p:nvSpPr>
        <p:spPr>
          <a:xfrm>
            <a:off x="9304294" y="6176628"/>
            <a:ext cx="1810236" cy="45147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ч.т.д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.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9FE42B47-5F4D-BE8A-B654-04983F502BE3}"/>
              </a:ext>
            </a:extLst>
          </p:cNvPr>
          <p:cNvSpPr/>
          <p:nvPr/>
        </p:nvSpPr>
        <p:spPr>
          <a:xfrm>
            <a:off x="6208700" y="2290402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Дано: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1,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3 - вертикальные 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8749075A-BA61-809C-F884-82AC46664CBF}"/>
              </a:ext>
            </a:extLst>
          </p:cNvPr>
          <p:cNvSpPr/>
          <p:nvPr/>
        </p:nvSpPr>
        <p:spPr>
          <a:xfrm>
            <a:off x="7291451" y="2857074"/>
            <a:ext cx="459098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2,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4 - вертикальные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57C7FD22-D8F1-C255-85F7-3EF0453F4A02}"/>
              </a:ext>
            </a:extLst>
          </p:cNvPr>
          <p:cNvSpPr/>
          <p:nvPr/>
        </p:nvSpPr>
        <p:spPr>
          <a:xfrm>
            <a:off x="6212818" y="3414427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Док-</a:t>
            </a:r>
            <a:r>
              <a:rPr lang="ru-RU" sz="2400" b="1" dirty="0" err="1">
                <a:solidFill>
                  <a:schemeClr val="tx1"/>
                </a:solidFill>
                <a:latin typeface="Bookman Old Style" panose="02050604050505020204" pitchFamily="18" charset="0"/>
              </a:rPr>
              <a:t>ть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: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1 =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3,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2792F67E-6DFB-DB98-6438-E93010DB7414}"/>
              </a:ext>
            </a:extLst>
          </p:cNvPr>
          <p:cNvSpPr/>
          <p:nvPr/>
        </p:nvSpPr>
        <p:spPr>
          <a:xfrm>
            <a:off x="7551173" y="3981099"/>
            <a:ext cx="4335381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2 =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4.</a:t>
            </a:r>
          </a:p>
        </p:txBody>
      </p:sp>
    </p:spTree>
    <p:extLst>
      <p:ext uri="{BB962C8B-B14F-4D97-AF65-F5344CB8AC3E}">
        <p14:creationId xmlns:p14="http://schemas.microsoft.com/office/powerpoint/2010/main" val="192769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/>
      <p:bldP spid="30" grpId="0" animBg="1"/>
      <p:bldP spid="31" grpId="0"/>
      <p:bldP spid="32" grpId="0"/>
      <p:bldP spid="39" grpId="0"/>
      <p:bldP spid="40" grpId="0"/>
      <p:bldP spid="41" grpId="0"/>
      <p:bldP spid="43" grpId="0"/>
      <p:bldP spid="44" grpId="0"/>
      <p:bldP spid="45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CE08476-D71D-D4E1-175E-3E52A8F4C7E8}"/>
              </a:ext>
            </a:extLst>
          </p:cNvPr>
          <p:cNvGrpSpPr/>
          <p:nvPr/>
        </p:nvGrpSpPr>
        <p:grpSpPr>
          <a:xfrm>
            <a:off x="672182" y="4113153"/>
            <a:ext cx="3989635" cy="2230168"/>
            <a:chOff x="3114675" y="2136216"/>
            <a:chExt cx="4743076" cy="2836561"/>
          </a:xfrm>
        </p:grpSpPr>
        <p:cxnSp>
          <p:nvCxnSpPr>
            <p:cNvPr id="5" name="Прямая соединительная линия 4">
              <a:extLst>
                <a:ext uri="{FF2B5EF4-FFF2-40B4-BE49-F238E27FC236}">
                  <a16:creationId xmlns:a16="http://schemas.microsoft.com/office/drawing/2014/main" id="{5ADF7444-6425-1D14-B690-C88EC0E4A2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25498" y="3556248"/>
              <a:ext cx="1754104" cy="1416529"/>
            </a:xfrm>
            <a:prstGeom prst="line">
              <a:avLst/>
            </a:prstGeom>
            <a:ln w="762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6087E80B-1CD8-70E9-5356-3B06C0E18A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79603" y="2136216"/>
              <a:ext cx="1754104" cy="1416529"/>
            </a:xfrm>
            <a:prstGeom prst="line">
              <a:avLst/>
            </a:prstGeom>
            <a:ln w="762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82BF0082-7B02-07BA-0230-22A2453678C7}"/>
                </a:ext>
              </a:extLst>
            </p:cNvPr>
            <p:cNvGrpSpPr/>
            <p:nvPr/>
          </p:nvGrpSpPr>
          <p:grpSpPr>
            <a:xfrm>
              <a:off x="5119317" y="3507834"/>
              <a:ext cx="2738434" cy="116774"/>
              <a:chOff x="1120391" y="5142267"/>
              <a:chExt cx="2996899" cy="144000"/>
            </a:xfrm>
          </p:grpSpPr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BFBEBF02-11DD-5BF4-45CA-EE328CAB32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5290" y="5226016"/>
                <a:ext cx="2952000" cy="0"/>
              </a:xfrm>
              <a:prstGeom prst="line">
                <a:avLst/>
              </a:prstGeom>
              <a:ln w="762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Овал 19">
                <a:extLst>
                  <a:ext uri="{FF2B5EF4-FFF2-40B4-BE49-F238E27FC236}">
                    <a16:creationId xmlns:a16="http://schemas.microsoft.com/office/drawing/2014/main" id="{3E06ACD3-F143-5D4B-4A90-C2784DA2E0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0391" y="5142267"/>
                <a:ext cx="144000" cy="1440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35945BE2-D148-205F-BD3B-4D089FA9B5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14675" y="3575748"/>
              <a:ext cx="2075586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3940608C-6566-EECE-D272-AB4371D2FDE2}"/>
                </a:ext>
              </a:extLst>
            </p:cNvPr>
            <p:cNvSpPr>
              <a:spLocks noChangeAspect="1"/>
            </p:cNvSpPr>
            <p:nvPr/>
          </p:nvSpPr>
          <p:spPr>
            <a:xfrm rot="20264389">
              <a:off x="5124471" y="3491395"/>
              <a:ext cx="131581" cy="11677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3A621074-9574-1277-9A65-FC815799C4BA}"/>
              </a:ext>
            </a:extLst>
          </p:cNvPr>
          <p:cNvSpPr/>
          <p:nvPr/>
        </p:nvSpPr>
        <p:spPr>
          <a:xfrm>
            <a:off x="309561" y="87208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10.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C6262180-4947-F754-19CF-4E4D44DCF908}"/>
              </a:ext>
            </a:extLst>
          </p:cNvPr>
          <p:cNvSpPr/>
          <p:nvPr/>
        </p:nvSpPr>
        <p:spPr>
          <a:xfrm>
            <a:off x="3086100" y="872080"/>
            <a:ext cx="8796337" cy="87099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Найдите неразвёрнутые углы, образованные при пересечении двух прямых, если: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A55CE9B-663D-4DD6-9477-9F60FAB77CB2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Закрепляю изученное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08BB9A4-FFD3-B4CB-F9E9-8F0CBA9618C7}"/>
              </a:ext>
            </a:extLst>
          </p:cNvPr>
          <p:cNvSpPr/>
          <p:nvPr/>
        </p:nvSpPr>
        <p:spPr>
          <a:xfrm>
            <a:off x="3086099" y="2029100"/>
            <a:ext cx="8796337" cy="71574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а) сумма двух из них равна 114</a:t>
            </a:r>
            <a:r>
              <a:rPr lang="ru-RU" sz="28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°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;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ABDCE41-767D-FCF3-3192-C9BBD7C184D5}"/>
              </a:ext>
            </a:extLst>
          </p:cNvPr>
          <p:cNvSpPr/>
          <p:nvPr/>
        </p:nvSpPr>
        <p:spPr>
          <a:xfrm>
            <a:off x="3086099" y="2758450"/>
            <a:ext cx="8796337" cy="71574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б) сумма трёх углов равна 220</a:t>
            </a:r>
            <a:r>
              <a:rPr lang="ru-RU" sz="28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°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.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1296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3" id="{E43E5C8B-B4DC-4D9D-A2FB-D41A4F4658BD}" vid="{2E3364EC-D5F6-4B9B-9FCB-7749EEF19C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Проба - шаблон</Template>
  <TotalTime>2035</TotalTime>
  <Words>811</Words>
  <Application>Microsoft Office PowerPoint</Application>
  <PresentationFormat>Широкоэкранный</PresentationFormat>
  <Paragraphs>155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Bookman Old Style</vt:lpstr>
      <vt:lpstr>Calibri</vt:lpstr>
      <vt:lpstr>Calibri Light</vt:lpstr>
      <vt:lpstr>Cambria Math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Руслана Салтыкова</dc:creator>
  <cp:lastModifiedBy>Руслана Салтыкова</cp:lastModifiedBy>
  <cp:revision>266</cp:revision>
  <dcterms:created xsi:type="dcterms:W3CDTF">2022-07-13T16:17:29Z</dcterms:created>
  <dcterms:modified xsi:type="dcterms:W3CDTF">2022-09-26T01:16:39Z</dcterms:modified>
</cp:coreProperties>
</file>