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D0100-CFB3-4D50-9663-92D8615B8B25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785FF-9A49-4F0C-BD33-F4DE2B53A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66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85FF-9A49-4F0C-BD33-F4DE2B53A8B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670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441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266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176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4704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597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255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51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882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79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600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693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947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427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979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507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176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3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EC1C3DA-C23D-412F-B370-F9E833768EA2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B1FFD-0EE6-4A20-87E5-AD215B9E6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9004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Тест по роману </a:t>
            </a:r>
            <a:r>
              <a:rPr lang="ru-RU" b="1" dirty="0" err="1"/>
              <a:t>И.С.Тургенева</a:t>
            </a:r>
            <a:r>
              <a:rPr lang="ru-RU" b="1" dirty="0"/>
              <a:t> «Отцы и дети»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499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4256" y="538016"/>
            <a:ext cx="8946541" cy="4195481"/>
          </a:xfrm>
        </p:spPr>
        <p:txBody>
          <a:bodyPr>
            <a:noAutofit/>
          </a:bodyPr>
          <a:lstStyle/>
          <a:p>
            <a:r>
              <a:rPr lang="ru-RU" sz="2800" b="1" dirty="0"/>
              <a:t>9. Определите героя по портрету.</a:t>
            </a:r>
            <a:endParaRPr lang="ru-RU" sz="2800" dirty="0"/>
          </a:p>
          <a:p>
            <a:r>
              <a:rPr lang="ru-RU" sz="2800" dirty="0"/>
              <a:t>Она поразила его достоинством своей осанки. Обнаженные ее руки красиво лежали вдоль стройного стана, красиво падали с блестящих волос на покатые плечи легкие ветки фуксий; спокойно и умно, именно спокойно, а не задумчиво, глядели светлые глаза из-под немного нависшего белого лба, и губы улыбались едва заметною </a:t>
            </a:r>
            <a:r>
              <a:rPr lang="ru-RU" sz="2800" dirty="0" err="1"/>
              <a:t>улыбкою</a:t>
            </a:r>
            <a:r>
              <a:rPr lang="ru-RU" sz="2800" dirty="0"/>
              <a:t>. Какой-то ласковой и мягкой силой веяло от ее лица.</a:t>
            </a:r>
          </a:p>
          <a:p>
            <a:r>
              <a:rPr lang="ru-RU" sz="2800" dirty="0"/>
              <a:t>а) </a:t>
            </a:r>
            <a:r>
              <a:rPr lang="ru-RU" sz="2800" dirty="0" err="1"/>
              <a:t>Фенечка</a:t>
            </a:r>
            <a:r>
              <a:rPr lang="ru-RU" sz="2800" dirty="0"/>
              <a:t>        б) </a:t>
            </a:r>
            <a:r>
              <a:rPr lang="ru-RU" sz="2800" dirty="0" err="1"/>
              <a:t>Евдоксия</a:t>
            </a:r>
            <a:r>
              <a:rPr lang="ru-RU" sz="2800" dirty="0"/>
              <a:t> </a:t>
            </a:r>
            <a:r>
              <a:rPr lang="ru-RU" sz="2800" dirty="0" err="1"/>
              <a:t>Кукшина</a:t>
            </a:r>
            <a:r>
              <a:rPr lang="ru-RU" sz="2800" dirty="0"/>
              <a:t>      в) Катя Лаптева       г) Анна Сергеевна Одинцова </a:t>
            </a:r>
          </a:p>
        </p:txBody>
      </p:sp>
    </p:spTree>
    <p:extLst>
      <p:ext uri="{BB962C8B-B14F-4D97-AF65-F5344CB8AC3E}">
        <p14:creationId xmlns:p14="http://schemas.microsoft.com/office/powerpoint/2010/main" val="1493451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7085" y="538016"/>
            <a:ext cx="8946541" cy="4195481"/>
          </a:xfrm>
        </p:spPr>
        <p:txBody>
          <a:bodyPr>
            <a:noAutofit/>
          </a:bodyPr>
          <a:lstStyle/>
          <a:p>
            <a:r>
              <a:rPr lang="ru-RU" sz="3200" b="1" dirty="0"/>
              <a:t>10. Почему А. С. Одинцова не ответила взаимностью на чувство Базарова?</a:t>
            </a:r>
            <a:endParaRPr lang="ru-RU" sz="3200" dirty="0"/>
          </a:p>
          <a:p>
            <a:r>
              <a:rPr lang="ru-RU" sz="3200" dirty="0"/>
              <a:t>а) она не испытывала к Базарову чувства любви </a:t>
            </a:r>
          </a:p>
          <a:p>
            <a:r>
              <a:rPr lang="ru-RU" sz="3200" dirty="0"/>
              <a:t>б) она презирала Базарова, так как он был низкого происхождения</a:t>
            </a:r>
          </a:p>
          <a:p>
            <a:r>
              <a:rPr lang="ru-RU" sz="3200" dirty="0"/>
              <a:t>в) она испугалась любви Базарова и решила, что </a:t>
            </a:r>
            <a:r>
              <a:rPr lang="ru-RU" sz="3200" dirty="0" smtClean="0"/>
              <a:t>спокойствие </a:t>
            </a:r>
            <a:r>
              <a:rPr lang="ru-RU" sz="3200" dirty="0"/>
              <a:t>все-таки лучше всего на свете»</a:t>
            </a:r>
          </a:p>
          <a:p>
            <a:r>
              <a:rPr lang="ru-RU" sz="3200" dirty="0"/>
              <a:t>г) Базаров был всего лишь ей любопытен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50429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9790" y="387891"/>
            <a:ext cx="9678419" cy="6149387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dirty="0"/>
              <a:t>11. </a:t>
            </a:r>
            <a:r>
              <a:rPr lang="ru-RU" sz="3600" b="1" dirty="0" smtClean="0"/>
              <a:t>Как </a:t>
            </a:r>
            <a:r>
              <a:rPr lang="ru-RU" sz="3600" b="1" dirty="0"/>
              <a:t>автор объяснял неожиданную и нелепую смерть Евгения Базарова?</a:t>
            </a:r>
            <a:endParaRPr lang="ru-RU" sz="3600" dirty="0"/>
          </a:p>
          <a:p>
            <a:r>
              <a:rPr lang="ru-RU" sz="3600" dirty="0"/>
              <a:t>а) И. С. Тургенев считал, что такие люди, как Базаров, бесполезны</a:t>
            </a:r>
          </a:p>
          <a:p>
            <a:r>
              <a:rPr lang="ru-RU" sz="3600" dirty="0"/>
              <a:t>б) И. С. Тургенев считал, что такие люди, как Базаров, преждевременны, опережают время</a:t>
            </a:r>
          </a:p>
          <a:p>
            <a:r>
              <a:rPr lang="ru-RU" sz="3600" dirty="0"/>
              <a:t>в) И. С. Тургенев считал, что такие люди, как Базаров, не принесут ничего России, кроме вреда</a:t>
            </a:r>
          </a:p>
          <a:p>
            <a:r>
              <a:rPr lang="ru-RU" sz="3600" dirty="0"/>
              <a:t>г) И. С. Тургенев считал, что такие люди, как Базаров, уникальны, не типичны для России</a:t>
            </a:r>
          </a:p>
          <a:p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47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6142" y="415186"/>
            <a:ext cx="8946541" cy="4195481"/>
          </a:xfrm>
        </p:spPr>
        <p:txBody>
          <a:bodyPr>
            <a:noAutofit/>
          </a:bodyPr>
          <a:lstStyle/>
          <a:p>
            <a:r>
              <a:rPr lang="ru-RU" sz="3200" b="1" dirty="0"/>
              <a:t>12. Какова судьба Павла Петровича Кирсанова после дуэли и смерти Базарова?</a:t>
            </a:r>
            <a:endParaRPr lang="ru-RU" sz="3200" dirty="0"/>
          </a:p>
          <a:p>
            <a:r>
              <a:rPr lang="ru-RU" sz="3200" dirty="0"/>
              <a:t>а) продолжает по-прежнему жить в имении с братом</a:t>
            </a:r>
          </a:p>
          <a:p>
            <a:r>
              <a:rPr lang="ru-RU" sz="3200" dirty="0"/>
              <a:t>б) уезжает за границу</a:t>
            </a:r>
          </a:p>
          <a:p>
            <a:r>
              <a:rPr lang="ru-RU" sz="3200" dirty="0"/>
              <a:t>в) вернулся в Петербург я ведет светский образ жизни</a:t>
            </a:r>
          </a:p>
          <a:p>
            <a:r>
              <a:rPr lang="ru-RU" sz="3200" dirty="0"/>
              <a:t>г) занялся хозяйством и благоустройством имения и стал хорошим хозяином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87523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4275" y="0"/>
            <a:ext cx="10562230" cy="5835769"/>
          </a:xfrm>
        </p:spPr>
        <p:txBody>
          <a:bodyPr>
            <a:noAutofit/>
          </a:bodyPr>
          <a:lstStyle/>
          <a:p>
            <a:r>
              <a:rPr lang="ru-RU" sz="2800" b="1" dirty="0"/>
              <a:t>13. В романе И. С. Тургенева »Отцы и дети» важную роль для характеристики героя играет предметно-бытовая деталь. Найдите соответствие между предметно-бытовой деталью и героем романа.</a:t>
            </a:r>
            <a:endParaRPr lang="ru-RU" sz="2800" dirty="0"/>
          </a:p>
          <a:p>
            <a:r>
              <a:rPr lang="ru-RU" sz="2800" dirty="0"/>
              <a:t>а) серебряная пепельница в форме лаптя</a:t>
            </a:r>
          </a:p>
          <a:p>
            <a:r>
              <a:rPr lang="ru-RU" sz="2800" dirty="0"/>
              <a:t>б) томик стихов А. С. Пушкина</a:t>
            </a:r>
          </a:p>
          <a:p>
            <a:r>
              <a:rPr lang="ru-RU" sz="2800" dirty="0"/>
              <a:t>в) клетчатый балахон с кистями</a:t>
            </a:r>
          </a:p>
          <a:p>
            <a:r>
              <a:rPr lang="ru-RU" sz="2800" dirty="0"/>
              <a:t>г) вензель из волос в черной рамке и диплом под стеклом</a:t>
            </a:r>
          </a:p>
          <a:p>
            <a:r>
              <a:rPr lang="ru-RU" sz="2800" dirty="0"/>
              <a:t>А) Василий Иванович Базаров</a:t>
            </a:r>
          </a:p>
          <a:p>
            <a:r>
              <a:rPr lang="ru-RU" sz="2800" dirty="0"/>
              <a:t>Б) Павел Петрович Кирсанов</a:t>
            </a:r>
          </a:p>
          <a:p>
            <a:r>
              <a:rPr lang="ru-RU" sz="2800" dirty="0"/>
              <a:t>В) Николай Петрович Кирсанов</a:t>
            </a:r>
          </a:p>
          <a:p>
            <a:r>
              <a:rPr lang="ru-RU" sz="2800" dirty="0"/>
              <a:t>Г) Евгений Базаров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18105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4380" y="688142"/>
            <a:ext cx="8946541" cy="4195481"/>
          </a:xfrm>
        </p:spPr>
        <p:txBody>
          <a:bodyPr/>
          <a:lstStyle/>
          <a:p>
            <a:r>
              <a:rPr lang="ru-RU" sz="3200" b="1" dirty="0"/>
              <a:t>14. К какому литературному направлению относится творчество И. С. Тургенева?</a:t>
            </a:r>
            <a:endParaRPr lang="ru-RU" sz="3200" dirty="0"/>
          </a:p>
          <a:p>
            <a:r>
              <a:rPr lang="ru-RU" sz="3200" dirty="0"/>
              <a:t>а) классицизм          б) сентиментализм</a:t>
            </a:r>
          </a:p>
          <a:p>
            <a:r>
              <a:rPr lang="ru-RU" sz="3200" dirty="0"/>
              <a:t>в) романтизм           г) реализм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510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4381" y="660847"/>
            <a:ext cx="8946541" cy="4195481"/>
          </a:xfrm>
        </p:spPr>
        <p:txBody>
          <a:bodyPr/>
          <a:lstStyle/>
          <a:p>
            <a:r>
              <a:rPr lang="ru-RU" sz="3200" b="1" dirty="0"/>
              <a:t>15. Укажите, как называлось родовое имение И. С. Тургенева?</a:t>
            </a:r>
            <a:endParaRPr lang="ru-RU" sz="3200" dirty="0"/>
          </a:p>
          <a:p>
            <a:r>
              <a:rPr lang="ru-RU" sz="3200" dirty="0"/>
              <a:t>а) </a:t>
            </a:r>
            <a:r>
              <a:rPr lang="ru-RU" sz="3200" dirty="0" err="1"/>
              <a:t>Карабиха</a:t>
            </a:r>
            <a:endParaRPr lang="ru-RU" sz="3200" dirty="0"/>
          </a:p>
          <a:p>
            <a:r>
              <a:rPr lang="ru-RU" sz="3200" dirty="0"/>
              <a:t>б) Ясная поляна</a:t>
            </a:r>
          </a:p>
          <a:p>
            <a:r>
              <a:rPr lang="ru-RU" sz="3200" dirty="0"/>
              <a:t>в) Спасское-</a:t>
            </a:r>
            <a:r>
              <a:rPr lang="ru-RU" sz="3200" dirty="0" err="1"/>
              <a:t>Лутовиново</a:t>
            </a:r>
            <a:endParaRPr lang="ru-RU" sz="3200" dirty="0"/>
          </a:p>
          <a:p>
            <a:r>
              <a:rPr lang="ru-RU" sz="3200" dirty="0"/>
              <a:t>г) </a:t>
            </a:r>
            <a:r>
              <a:rPr lang="ru-RU" sz="3200" dirty="0" err="1"/>
              <a:t>Мураново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712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6267" y="387891"/>
            <a:ext cx="8946541" cy="4195481"/>
          </a:xfrm>
        </p:spPr>
        <p:txBody>
          <a:bodyPr/>
          <a:lstStyle/>
          <a:p>
            <a:r>
              <a:rPr lang="ru-RU" sz="3600" b="1" dirty="0"/>
              <a:t>16. По происхождению И. С. Тургенев был:</a:t>
            </a:r>
            <a:endParaRPr lang="ru-RU" sz="3600" dirty="0"/>
          </a:p>
          <a:p>
            <a:r>
              <a:rPr lang="ru-RU" sz="3600" dirty="0"/>
              <a:t>а) дворянином</a:t>
            </a:r>
          </a:p>
          <a:p>
            <a:r>
              <a:rPr lang="ru-RU" sz="3600" dirty="0"/>
              <a:t>б) мещанином</a:t>
            </a:r>
          </a:p>
          <a:p>
            <a:r>
              <a:rPr lang="ru-RU" sz="3600" dirty="0"/>
              <a:t>в) разночинцем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5301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4381" y="524369"/>
            <a:ext cx="8946541" cy="4195481"/>
          </a:xfrm>
        </p:spPr>
        <p:txBody>
          <a:bodyPr>
            <a:noAutofit/>
          </a:bodyPr>
          <a:lstStyle/>
          <a:p>
            <a:r>
              <a:rPr lang="ru-RU" sz="3200" b="1" dirty="0"/>
              <a:t>17. В основе романа «Отцы и дети» лежит конфликт:</a:t>
            </a:r>
            <a:endParaRPr lang="ru-RU" sz="3200" dirty="0"/>
          </a:p>
          <a:p>
            <a:r>
              <a:rPr lang="ru-RU" sz="3200" dirty="0"/>
              <a:t>а) отца и сына Кирсановых (конфликт поколений)</a:t>
            </a:r>
          </a:p>
          <a:p>
            <a:r>
              <a:rPr lang="ru-RU" sz="3200" dirty="0"/>
              <a:t>б) помещиков и крепостных крестьян (социальный конфликт)</a:t>
            </a:r>
          </a:p>
          <a:p>
            <a:r>
              <a:rPr lang="ru-RU" sz="3200" dirty="0"/>
              <a:t>в) разночинцев-демократов и либеральных дворян (идейный конфликт)</a:t>
            </a:r>
          </a:p>
          <a:p>
            <a:r>
              <a:rPr lang="ru-RU" sz="3200" dirty="0"/>
              <a:t>г) Базарова и Одинцовой (любовный конфликт)</a:t>
            </a:r>
          </a:p>
        </p:txBody>
      </p:sp>
    </p:spTree>
    <p:extLst>
      <p:ext uri="{BB962C8B-B14F-4D97-AF65-F5344CB8AC3E}">
        <p14:creationId xmlns:p14="http://schemas.microsoft.com/office/powerpoint/2010/main" val="1941748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1801" y="415187"/>
            <a:ext cx="8946541" cy="4195481"/>
          </a:xfrm>
        </p:spPr>
        <p:txBody>
          <a:bodyPr/>
          <a:lstStyle/>
          <a:p>
            <a:r>
              <a:rPr lang="ru-RU" sz="3200" b="1" dirty="0"/>
              <a:t>18. В каком году начинается действие романа «Отцы и дети»?</a:t>
            </a:r>
            <a:endParaRPr lang="ru-RU" sz="3200" dirty="0"/>
          </a:p>
          <a:p>
            <a:r>
              <a:rPr lang="ru-RU" sz="3200" dirty="0"/>
              <a:t>а) январь 1840 г.</a:t>
            </a:r>
          </a:p>
          <a:p>
            <a:r>
              <a:rPr lang="ru-RU" sz="3200" dirty="0"/>
              <a:t>б) март 1849 г.</a:t>
            </a:r>
          </a:p>
          <a:p>
            <a:r>
              <a:rPr lang="ru-RU" sz="3200" dirty="0"/>
              <a:t>в) май 1859 г.</a:t>
            </a:r>
          </a:p>
          <a:p>
            <a:r>
              <a:rPr lang="ru-RU" sz="3200" dirty="0"/>
              <a:t>г) сентябрь 1861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3720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582" y="586854"/>
            <a:ext cx="9026271" cy="5661545"/>
          </a:xfrm>
        </p:spPr>
        <p:txBody>
          <a:bodyPr>
            <a:normAutofit/>
          </a:bodyPr>
          <a:lstStyle/>
          <a:p>
            <a:r>
              <a:rPr lang="ru-RU" sz="3200" b="1" dirty="0"/>
              <a:t>1. Кому был посвящён роман </a:t>
            </a:r>
            <a:r>
              <a:rPr lang="ru-RU" sz="3200" b="1" dirty="0" err="1"/>
              <a:t>И.С.Тургенева</a:t>
            </a:r>
            <a:r>
              <a:rPr lang="ru-RU" sz="3200" b="1" dirty="0"/>
              <a:t> «Отцы и дети»?</a:t>
            </a:r>
            <a:endParaRPr lang="ru-RU" sz="3200" dirty="0"/>
          </a:p>
          <a:p>
            <a:r>
              <a:rPr lang="ru-RU" sz="3200" dirty="0"/>
              <a:t>      а) </a:t>
            </a:r>
            <a:r>
              <a:rPr lang="ru-RU" sz="3200" dirty="0" err="1"/>
              <a:t>Н.Г.Чернышевскому</a:t>
            </a:r>
            <a:endParaRPr lang="ru-RU" sz="3200" dirty="0"/>
          </a:p>
          <a:p>
            <a:r>
              <a:rPr lang="ru-RU" sz="3200" dirty="0"/>
              <a:t>      б) </a:t>
            </a:r>
            <a:r>
              <a:rPr lang="ru-RU" sz="3200" dirty="0" err="1"/>
              <a:t>Н.А.Некрасову</a:t>
            </a:r>
            <a:endParaRPr lang="ru-RU" sz="3200" dirty="0"/>
          </a:p>
          <a:p>
            <a:r>
              <a:rPr lang="ru-RU" sz="3200" dirty="0"/>
              <a:t>      в) </a:t>
            </a:r>
            <a:r>
              <a:rPr lang="ru-RU" sz="3200" dirty="0" err="1"/>
              <a:t>Н.А.Добролюбову</a:t>
            </a:r>
            <a:endParaRPr lang="ru-RU" sz="3200" dirty="0"/>
          </a:p>
          <a:p>
            <a:r>
              <a:rPr lang="ru-RU" sz="3200" dirty="0"/>
              <a:t>      г) </a:t>
            </a:r>
            <a:r>
              <a:rPr lang="ru-RU" sz="3200" dirty="0" err="1"/>
              <a:t>В.Г.Белинскому</a:t>
            </a:r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932618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569" y="368490"/>
            <a:ext cx="10781731" cy="6359856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/>
              <a:t>Задания с развернутым ответом</a:t>
            </a:r>
            <a:endParaRPr lang="ru-RU" sz="2800" dirty="0"/>
          </a:p>
          <a:p>
            <a:r>
              <a:rPr lang="ru-RU" sz="2800" dirty="0"/>
              <a:t>1) Расскажите о Н.П. Кирсанове.</a:t>
            </a:r>
          </a:p>
          <a:p>
            <a:r>
              <a:rPr lang="ru-RU" sz="2800" dirty="0" smtClean="0"/>
              <a:t>2</a:t>
            </a:r>
            <a:r>
              <a:rPr lang="ru-RU" sz="2800" dirty="0"/>
              <a:t>) Расскажите историю Павла Петровича. Почему её рассказывает Аркадий и с какой целью?</a:t>
            </a:r>
          </a:p>
          <a:p>
            <a:r>
              <a:rPr lang="ru-RU" sz="2800" dirty="0"/>
              <a:t>3) Дуэль в романе. Что послужило причиной? Каково поведение каждого дуэлянта?</a:t>
            </a:r>
          </a:p>
          <a:p>
            <a:r>
              <a:rPr lang="ru-RU" sz="2800" dirty="0"/>
              <a:t>4) Как говорит Базаров о своем происхождении? Что мы узнаем о его жизненном пути?</a:t>
            </a:r>
          </a:p>
          <a:p>
            <a:r>
              <a:rPr lang="ru-RU" sz="2800" dirty="0"/>
              <a:t>5) Что привлекает Базарова в Одинцовой?</a:t>
            </a:r>
          </a:p>
          <a:p>
            <a:r>
              <a:rPr lang="ru-RU" sz="2800" dirty="0"/>
              <a:t>6) Расскажите об Одинцовой.</a:t>
            </a:r>
          </a:p>
          <a:p>
            <a:r>
              <a:rPr lang="ru-RU" sz="2800" dirty="0"/>
              <a:t>7) Как ведет себя Базаров во время пребывания в Марьине?</a:t>
            </a:r>
          </a:p>
          <a:p>
            <a:r>
              <a:rPr lang="ru-RU" sz="2800" dirty="0"/>
              <a:t>8) Как Базаров отзывается об искусстве?</a:t>
            </a:r>
          </a:p>
          <a:p>
            <a:r>
              <a:rPr lang="ru-RU" sz="2800" dirty="0"/>
              <a:t>9) Что отрицает Базаров – нигилист? 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528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7778" y="619903"/>
            <a:ext cx="8946541" cy="4195481"/>
          </a:xfrm>
        </p:spPr>
        <p:txBody>
          <a:bodyPr>
            <a:noAutofit/>
          </a:bodyPr>
          <a:lstStyle/>
          <a:p>
            <a:r>
              <a:rPr lang="ru-RU" sz="3200" b="1" dirty="0"/>
              <a:t>2. Несостоятельность взглядов Базарова раскрывается:</a:t>
            </a:r>
            <a:endParaRPr lang="ru-RU" sz="3200" dirty="0"/>
          </a:p>
          <a:p>
            <a:r>
              <a:rPr lang="ru-RU" sz="3200" dirty="0"/>
              <a:t>а) в идейных спорах Базарова и П. П. Кирсанова</a:t>
            </a:r>
          </a:p>
          <a:p>
            <a:r>
              <a:rPr lang="ru-RU" sz="3200" dirty="0"/>
              <a:t>б) в любовном конфликте с Одинцовой</a:t>
            </a:r>
          </a:p>
          <a:p>
            <a:r>
              <a:rPr lang="ru-RU" sz="3200" dirty="0"/>
              <a:t> в) в диалогах с Аркадием Кирсановым</a:t>
            </a:r>
          </a:p>
          <a:p>
            <a:r>
              <a:rPr lang="ru-RU" sz="3200" dirty="0"/>
              <a:t>г) в отношениях с Ситниковым и </a:t>
            </a:r>
            <a:r>
              <a:rPr lang="ru-RU" sz="3200" dirty="0" err="1"/>
              <a:t>Кукшиной</a:t>
            </a:r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89383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8972" y="797324"/>
            <a:ext cx="8946541" cy="4195481"/>
          </a:xfrm>
        </p:spPr>
        <p:txBody>
          <a:bodyPr/>
          <a:lstStyle/>
          <a:p>
            <a:r>
              <a:rPr lang="ru-RU" sz="3200" b="1" dirty="0"/>
              <a:t>3. К какому сословию принадлежал Базаров?</a:t>
            </a:r>
            <a:endParaRPr lang="ru-RU" sz="3200" dirty="0"/>
          </a:p>
          <a:p>
            <a:r>
              <a:rPr lang="ru-RU" sz="3200" dirty="0"/>
              <a:t>а) дворянство     </a:t>
            </a:r>
            <a:endParaRPr lang="ru-RU" sz="3200" dirty="0" smtClean="0"/>
          </a:p>
          <a:p>
            <a:r>
              <a:rPr lang="ru-RU" sz="3200" dirty="0" smtClean="0"/>
              <a:t>б</a:t>
            </a:r>
            <a:r>
              <a:rPr lang="ru-RU" sz="3200" dirty="0"/>
              <a:t>) мещанство         </a:t>
            </a:r>
            <a:endParaRPr lang="ru-RU" sz="3200" dirty="0" smtClean="0"/>
          </a:p>
          <a:p>
            <a:r>
              <a:rPr lang="ru-RU" sz="3200" dirty="0" smtClean="0"/>
              <a:t>в</a:t>
            </a:r>
            <a:r>
              <a:rPr lang="ru-RU" sz="3200" dirty="0"/>
              <a:t>) разночинцы        </a:t>
            </a:r>
            <a:endParaRPr lang="ru-RU" sz="3200" dirty="0" smtClean="0"/>
          </a:p>
          <a:p>
            <a:r>
              <a:rPr lang="ru-RU" sz="3200" dirty="0" smtClean="0"/>
              <a:t>г</a:t>
            </a:r>
            <a:r>
              <a:rPr lang="ru-RU" sz="3200" dirty="0"/>
              <a:t>) крестьянство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238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6267" y="701790"/>
            <a:ext cx="8946541" cy="4195481"/>
          </a:xfrm>
        </p:spPr>
        <p:txBody>
          <a:bodyPr>
            <a:normAutofit/>
          </a:bodyPr>
          <a:lstStyle/>
          <a:p>
            <a:r>
              <a:rPr lang="ru-RU" sz="3200" b="1" dirty="0"/>
              <a:t>4. Чем закончилась дуэль Базарова и Павла Петровича Кирсанова?</a:t>
            </a:r>
            <a:endParaRPr lang="ru-RU" sz="3200" dirty="0"/>
          </a:p>
          <a:p>
            <a:r>
              <a:rPr lang="ru-RU" sz="3200" dirty="0"/>
              <a:t>а) смертью Базарова     б) смертью Кирсанова          в) Кирсанов был ранен</a:t>
            </a:r>
          </a:p>
          <a:p>
            <a:r>
              <a:rPr lang="ru-RU" sz="3200" dirty="0"/>
              <a:t>г) герои отказались от подобного способа решения споров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22706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5198" y="797324"/>
            <a:ext cx="8946541" cy="4195481"/>
          </a:xfrm>
        </p:spPr>
        <p:txBody>
          <a:bodyPr>
            <a:noAutofit/>
          </a:bodyPr>
          <a:lstStyle/>
          <a:p>
            <a:r>
              <a:rPr lang="ru-RU" sz="3200" b="1" dirty="0"/>
              <a:t>5. И. С. Тургенева заслуженно называют «мастером русского пейзажа. Каков характер пейзажа в финальной сцене (у могилы Базарова)?</a:t>
            </a:r>
            <a:endParaRPr lang="ru-RU" sz="3200" dirty="0"/>
          </a:p>
          <a:p>
            <a:r>
              <a:rPr lang="ru-RU" sz="3200" dirty="0"/>
              <a:t>а) романтический                      б) социальный</a:t>
            </a:r>
          </a:p>
          <a:p>
            <a:r>
              <a:rPr lang="ru-RU" sz="3200" dirty="0"/>
              <a:t>в) психологический                   г) философский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98234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1551" y="892858"/>
            <a:ext cx="8946541" cy="4195481"/>
          </a:xfrm>
        </p:spPr>
        <p:txBody>
          <a:bodyPr>
            <a:normAutofit/>
          </a:bodyPr>
          <a:lstStyle/>
          <a:p>
            <a:r>
              <a:rPr lang="ru-RU" sz="3200" b="1" dirty="0"/>
              <a:t>6. Укажите, какой тип КОМПОЗИЦИИ использовал автор в романе «Отцы и дети».</a:t>
            </a:r>
            <a:endParaRPr lang="ru-RU" sz="3200" dirty="0"/>
          </a:p>
          <a:p>
            <a:r>
              <a:rPr lang="ru-RU" sz="3200" dirty="0"/>
              <a:t>а) кольцевая или циклическая</a:t>
            </a:r>
          </a:p>
          <a:p>
            <a:r>
              <a:rPr lang="ru-RU" sz="3200" dirty="0"/>
              <a:t>б) последовательная</a:t>
            </a:r>
          </a:p>
          <a:p>
            <a:r>
              <a:rPr lang="ru-RU" sz="3200" dirty="0"/>
              <a:t>в) параллельная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4778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5324" y="701790"/>
            <a:ext cx="8946541" cy="4195481"/>
          </a:xfrm>
        </p:spPr>
        <p:txBody>
          <a:bodyPr>
            <a:noAutofit/>
          </a:bodyPr>
          <a:lstStyle/>
          <a:p>
            <a:r>
              <a:rPr lang="ru-RU" sz="3200" b="1" dirty="0"/>
              <a:t>7. Что понимает под «нигилизмом» И. С. Тургенев?</a:t>
            </a:r>
            <a:endParaRPr lang="ru-RU" sz="3200" dirty="0"/>
          </a:p>
          <a:p>
            <a:r>
              <a:rPr lang="ru-RU" sz="3200" dirty="0"/>
              <a:t>а) полное отрицание знаний, накопленных человечеством</a:t>
            </a:r>
          </a:p>
          <a:p>
            <a:r>
              <a:rPr lang="ru-RU" sz="3200" dirty="0"/>
              <a:t>б) революционно-демократическое мировоззрение</a:t>
            </a:r>
          </a:p>
          <a:p>
            <a:r>
              <a:rPr lang="ru-RU" sz="3200" dirty="0"/>
              <a:t> в) отрицание политической системы, государственного строя</a:t>
            </a:r>
          </a:p>
          <a:p>
            <a:r>
              <a:rPr lang="ru-RU" sz="3200" dirty="0"/>
              <a:t>г) естественнонаучные теории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73946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0858" y="538016"/>
            <a:ext cx="8946541" cy="4195481"/>
          </a:xfrm>
        </p:spPr>
        <p:txBody>
          <a:bodyPr/>
          <a:lstStyle/>
          <a:p>
            <a:r>
              <a:rPr lang="ru-RU" sz="3200" b="1" dirty="0"/>
              <a:t>8. Какой герой романа И. С. Тургенева </a:t>
            </a:r>
            <a:r>
              <a:rPr lang="ru-RU" sz="3200" b="1" dirty="0" smtClean="0"/>
              <a:t>«Отцы </a:t>
            </a:r>
            <a:r>
              <a:rPr lang="ru-RU" sz="3200" b="1" dirty="0"/>
              <a:t>и дети» является по сути выразителем точки зрения автора?</a:t>
            </a:r>
            <a:endParaRPr lang="ru-RU" sz="3200" dirty="0"/>
          </a:p>
          <a:p>
            <a:r>
              <a:rPr lang="ru-RU" sz="3200" dirty="0"/>
              <a:t>а) Павел Петрович Кирсанов</a:t>
            </a:r>
          </a:p>
          <a:p>
            <a:r>
              <a:rPr lang="ru-RU" sz="3200" dirty="0"/>
              <a:t>б) Евгений Базаров</a:t>
            </a:r>
          </a:p>
          <a:p>
            <a:r>
              <a:rPr lang="ru-RU" sz="3200" dirty="0"/>
              <a:t>в) Николай Петрович Кирсанов</a:t>
            </a:r>
          </a:p>
          <a:p>
            <a:r>
              <a:rPr lang="ru-RU" sz="3200" dirty="0"/>
              <a:t>г) Анна Сергеевна Одинцова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30956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25</TotalTime>
  <Words>918</Words>
  <Application>Microsoft Office PowerPoint</Application>
  <PresentationFormat>Широкоэкранный</PresentationFormat>
  <Paragraphs>97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Century Gothic</vt:lpstr>
      <vt:lpstr>Wingdings 3</vt:lpstr>
      <vt:lpstr>Ион</vt:lpstr>
      <vt:lpstr>Тест по роману И.С.Тургенева «Отцы и дети»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по роману И.С.Тургенева «Отцы и дети» </dc:title>
  <dc:creator>user</dc:creator>
  <cp:lastModifiedBy>user</cp:lastModifiedBy>
  <cp:revision>3</cp:revision>
  <dcterms:created xsi:type="dcterms:W3CDTF">2022-09-26T01:37:47Z</dcterms:created>
  <dcterms:modified xsi:type="dcterms:W3CDTF">2022-09-26T02:02:56Z</dcterms:modified>
</cp:coreProperties>
</file>