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y="5143500" cx="9144000"/>
  <p:notesSz cx="6858000" cy="9144000"/>
  <p:embeddedFontLst>
    <p:embeddedFont>
      <p:font typeface="Roboto Slab"/>
      <p:regular r:id="rId31"/>
      <p:bold r:id="rId32"/>
    </p:embeddedFont>
    <p:embeddedFont>
      <p:font typeface="Roboto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57E66EF-4F35-4CAC-BACA-7C777BF4EDEC}">
  <a:tblStyle styleId="{457E66EF-4F35-4CAC-BACA-7C777BF4EDE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obotoSlab-regular.fntdata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Roboto-regular.fntdata"/><Relationship Id="rId10" Type="http://schemas.openxmlformats.org/officeDocument/2006/relationships/slide" Target="slides/slide4.xml"/><Relationship Id="rId32" Type="http://schemas.openxmlformats.org/officeDocument/2006/relationships/font" Target="fonts/RobotoSlab-bold.fntdata"/><Relationship Id="rId13" Type="http://schemas.openxmlformats.org/officeDocument/2006/relationships/slide" Target="slides/slide7.xml"/><Relationship Id="rId35" Type="http://schemas.openxmlformats.org/officeDocument/2006/relationships/font" Target="fonts/Roboto-italic.fntdata"/><Relationship Id="rId12" Type="http://schemas.openxmlformats.org/officeDocument/2006/relationships/slide" Target="slides/slide6.xml"/><Relationship Id="rId34" Type="http://schemas.openxmlformats.org/officeDocument/2006/relationships/font" Target="fonts/Roboto-bold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36" Type="http://schemas.openxmlformats.org/officeDocument/2006/relationships/font" Target="fonts/Roboto-bold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0e2530b4ba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0e2530b4ba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1642d92e8e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1642d92e8e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11642d92e8e_1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11642d92e8e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1642d92e8e_1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11642d92e8e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196bacee29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1196bacee29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19e32b33c1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119e32b33c1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19e32b33c1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119e32b33c1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196bacee29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196bacee29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1d62b951c0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11d62b951c0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1d62b951c0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11d62b951c0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1ef304aa5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11ef304aa5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0e2530b4ba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10e2530b4ba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11ef304aa5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11ef304aa5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11ef304aa56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11ef304aa56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1ef304aa56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11ef304aa56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11ef304aa56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11ef304aa56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11ef304aa56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11ef304aa56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151338b157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151338b157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0e2530b4ba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0e2530b4ba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0e2530b4ba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0e2530b4ba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151338b15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151338b15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151338b157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151338b157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1642d92e8e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1642d92e8e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1642d92e8e_1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1642d92e8e_1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1"/>
          <p:cNvSpPr txBox="1"/>
          <p:nvPr>
            <p:ph hasCustomPrompt="1"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" name="Google Shape;22;p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p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" name="Google Shape;36;p7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Google Shape;4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Google Shape;45;p9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6" name="Google Shape;46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rina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jpg"/><Relationship Id="rId4" Type="http://schemas.openxmlformats.org/officeDocument/2006/relationships/image" Target="../media/image8.jpg"/><Relationship Id="rId5" Type="http://schemas.openxmlformats.org/officeDocument/2006/relationships/image" Target="../media/image4.jpg"/><Relationship Id="rId6" Type="http://schemas.openxmlformats.org/officeDocument/2006/relationships/image" Target="../media/image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jpg"/><Relationship Id="rId4" Type="http://schemas.openxmlformats.org/officeDocument/2006/relationships/image" Target="../media/image1.png"/><Relationship Id="rId5" Type="http://schemas.openxmlformats.org/officeDocument/2006/relationships/image" Target="../media/image7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ru.wikipedia.org/wiki/%D0%90%D0%BD%D0%B3%D0%BB%D0%B8%D0%B9%D1%81%D0%BA%D0%B8%D0%B9_%D1%8F%D0%B7%D1%8B%D0%BA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ctrTitle"/>
          </p:nvPr>
        </p:nvSpPr>
        <p:spPr>
          <a:xfrm>
            <a:off x="1746900" y="1428350"/>
            <a:ext cx="5783400" cy="20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Бизнес-идея  НОУ  </a:t>
            </a: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Гимназия продленного дня “Эрудит”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64" name="Google Shape;6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60600" y="0"/>
            <a:ext cx="1983399" cy="1983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2"/>
          <p:cNvSpPr txBox="1"/>
          <p:nvPr>
            <p:ph type="title"/>
          </p:nvPr>
        </p:nvSpPr>
        <p:spPr>
          <a:xfrm>
            <a:off x="387900" y="458025"/>
            <a:ext cx="8368200" cy="4255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-400050" lvl="0" marL="457200" rtl="0" algn="just">
              <a:spcBef>
                <a:spcPts val="0"/>
              </a:spcBef>
              <a:spcAft>
                <a:spcPts val="0"/>
              </a:spcAft>
              <a:buSzPct val="100000"/>
              <a:buFont typeface="Times New Roman"/>
              <a:buAutoNum type="arabicPeriod"/>
            </a:pPr>
            <a:r>
              <a:rPr b="1" lang="ru">
                <a:latin typeface="Times New Roman"/>
                <a:ea typeface="Times New Roman"/>
                <a:cs typeface="Times New Roman"/>
                <a:sym typeface="Times New Roman"/>
              </a:rPr>
              <a:t>Целевая аудитория: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Взрослые 30-45 лет (со средним и высоким доходом), младшие школьники.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0050" lvl="0" marL="457200" rtl="0" algn="just">
              <a:spcBef>
                <a:spcPts val="0"/>
              </a:spcBef>
              <a:spcAft>
                <a:spcPts val="0"/>
              </a:spcAft>
              <a:buSzPct val="100000"/>
              <a:buFont typeface="Times New Roman"/>
              <a:buAutoNum type="arabicPeriod"/>
            </a:pPr>
            <a:r>
              <a:rPr b="1" lang="ru">
                <a:latin typeface="Times New Roman"/>
                <a:ea typeface="Times New Roman"/>
                <a:cs typeface="Times New Roman"/>
                <a:sym typeface="Times New Roman"/>
              </a:rPr>
              <a:t>Портрет потенциального потребителя: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1. </a:t>
            </a: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Анна, 35 лет, 2-е детей. Работает медсестрой в больнице. Она и ее муж работают до 17:00 поэтому нет возможности следить за детьми после школы. Для нее играет роль качество образования ребенка. 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17" name="Google Shape;11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>
            <p:ph type="title"/>
          </p:nvPr>
        </p:nvSpPr>
        <p:spPr>
          <a:xfrm>
            <a:off x="387900" y="1701975"/>
            <a:ext cx="8368200" cy="48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2. Михаил, 40 лет, 1 ребенок. Работает бизнесменом в крупной компании. Его доход составляет 80 тыс. Его жена - домохозяйка, хочет открыть бизнес, поэтому, у нее нет времени заниматься с ребенком. 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3" name="Google Shape;123;p23"/>
          <p:cNvSpPr txBox="1"/>
          <p:nvPr/>
        </p:nvSpPr>
        <p:spPr>
          <a:xfrm>
            <a:off x="387900" y="2283450"/>
            <a:ext cx="84558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Марина, 45 лет, 2-е детей. Имеет свой бизнес, занимается им с утра до вечера. Доход 90-120 тыс.</a:t>
            </a:r>
            <a:r>
              <a:rPr lang="ru" sz="2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2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/>
          <p:nvPr>
            <p:ph type="title"/>
          </p:nvPr>
        </p:nvSpPr>
        <p:spPr>
          <a:xfrm>
            <a:off x="387900" y="0"/>
            <a:ext cx="8368200" cy="8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Поставщики продукции, необходимой для оказания услуги: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29" name="Google Shape;129;p24"/>
          <p:cNvGraphicFramePr/>
          <p:nvPr/>
        </p:nvGraphicFramePr>
        <p:xfrm>
          <a:off x="172300" y="780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{457E66EF-4F35-4CAC-BACA-7C777BF4EDEC}</a:tableStyleId>
              </a:tblPr>
              <a:tblGrid>
                <a:gridCol w="2933125"/>
                <a:gridCol w="2685650"/>
                <a:gridCol w="3180600"/>
              </a:tblGrid>
              <a:tr h="655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Наименование необходимой продукции</a:t>
                      </a:r>
                      <a:endParaRPr sz="16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Поставщик</a:t>
                      </a:r>
                      <a:endParaRPr sz="16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Юридический адрес </a:t>
                      </a:r>
                      <a:endParaRPr sz="16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</a:tr>
              <a:tr h="129517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Школьная мебель (лавочки, стулья, учебные парты, доски магнитные  и меловые, столы, шкафы, учительские столы и стулья)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ООО “Шарм-Дизайн”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Россия, Московская обл., г. Москва, ул. Складочная 15, ст. 2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1071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Спортивный инвентарь (гимн. скамейки, мячи, скакалки, обручи, сетка, танцевальные станки)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ООО “ТД Скале”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Россия, Московская обл., г. Москва, ул. 7 Парковая 24.</a:t>
                      </a:r>
                      <a:endParaRPr sz="1500"/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9517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Продукты питания (мясопродукция, рыбопродукция, бакалея, молочная продукция, крупы и макаронные изделия)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ООО “ПримПродукт”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Россия, Приморский край, г. Владивосток, ул.4 Пригородная 5, оф. 706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5"/>
          <p:cNvSpPr txBox="1"/>
          <p:nvPr>
            <p:ph type="title"/>
          </p:nvPr>
        </p:nvSpPr>
        <p:spPr>
          <a:xfrm>
            <a:off x="387900" y="0"/>
            <a:ext cx="8368200" cy="95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Поставщики продукции, необходимой для оказания услуги: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35" name="Google Shape;135;p25"/>
          <p:cNvGraphicFramePr/>
          <p:nvPr/>
        </p:nvGraphicFramePr>
        <p:xfrm>
          <a:off x="172300" y="89849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{457E66EF-4F35-4CAC-BACA-7C777BF4EDEC}</a:tableStyleId>
              </a:tblPr>
              <a:tblGrid>
                <a:gridCol w="2933125"/>
                <a:gridCol w="2685650"/>
                <a:gridCol w="3180600"/>
              </a:tblGrid>
              <a:tr h="6623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Наименование необходимой продукции</a:t>
                      </a:r>
                      <a:endParaRPr sz="16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Поставщик</a:t>
                      </a:r>
                      <a:endParaRPr sz="16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Юридический адрес </a:t>
                      </a:r>
                      <a:endParaRPr sz="16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</a:tr>
              <a:tr h="85807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Школьная форма 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Швейное предприятие “Кокетка”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Россия, Свердловская обл., г. Первоуральск, пр. Ильича 29А, корп. 9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32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Оборудование для робототехники (столы, наборы)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ООО “ТД Скале”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Россия, Московская обл., г. Москва, ул. 7 Парковая 24.</a:t>
                      </a:r>
                      <a:endParaRPr sz="15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839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Оборудование для классов информатики (компьютеры, клавиатуры, мыши, проекторы, экран, колонки, принтеры)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ООО “ВнешРегионТорг”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Россия, г. Екатеринбург, ул. Основинская 8, оф. 36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96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Школьные учебники 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Корпорация “Российский учебник”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Россия, Московская обл., г. Москва, ул. Краснопролетарская 16, стр. 3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"/>
          <p:cNvSpPr txBox="1"/>
          <p:nvPr>
            <p:ph type="title"/>
          </p:nvPr>
        </p:nvSpPr>
        <p:spPr>
          <a:xfrm>
            <a:off x="139825" y="0"/>
            <a:ext cx="8539200" cy="56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Маркетинговая политика бизнеса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41" name="Google Shape;141;p26"/>
          <p:cNvGraphicFramePr/>
          <p:nvPr/>
        </p:nvGraphicFramePr>
        <p:xfrm>
          <a:off x="139825" y="56933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{457E66EF-4F35-4CAC-BACA-7C777BF4EDEC}</a:tableStyleId>
              </a:tblPr>
              <a:tblGrid>
                <a:gridCol w="5450300"/>
                <a:gridCol w="3425575"/>
              </a:tblGrid>
              <a:tr h="5029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1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Наименование</a:t>
                      </a:r>
                      <a:endParaRPr sz="21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1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Стоимость</a:t>
                      </a:r>
                      <a:endParaRPr sz="21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</a:tr>
              <a:tr h="479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Создание визиток и баннеров (2 шт)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 тыс + 15 тыс за 1 баннер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79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Разработка сайта (стандарт) 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300 тыс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792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Контекстная реклама (50 тыс за Яндекс и Google) а также обслуживание каждый месяц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 тыс + 10 тыс в месяц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79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Создание video production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 тыс за 1 видео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672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Размещение рекламных баннеров (2 шт) на улице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 тыс 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79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highlight>
                            <a:schemeClr val="dk1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Итого:</a:t>
                      </a:r>
                      <a:endParaRPr sz="2000">
                        <a:highlight>
                          <a:schemeClr val="dk1"/>
                        </a:highlight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highlight>
                            <a:schemeClr val="dk1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500 тыс. руб</a:t>
                      </a:r>
                      <a:endParaRPr sz="2000">
                        <a:highlight>
                          <a:schemeClr val="dk1"/>
                        </a:highlight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7"/>
          <p:cNvSpPr txBox="1"/>
          <p:nvPr>
            <p:ph type="title"/>
          </p:nvPr>
        </p:nvSpPr>
        <p:spPr>
          <a:xfrm>
            <a:off x="139825" y="0"/>
            <a:ext cx="8962500" cy="69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Маркетинговая политика бизнеса (стимулирование сбыта)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47" name="Google Shape;147;p27"/>
          <p:cNvGraphicFramePr/>
          <p:nvPr/>
        </p:nvGraphicFramePr>
        <p:xfrm>
          <a:off x="215050" y="79971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{457E66EF-4F35-4CAC-BACA-7C777BF4EDEC}</a:tableStyleId>
              </a:tblPr>
              <a:tblGrid>
                <a:gridCol w="5722900"/>
                <a:gridCol w="2933625"/>
              </a:tblGrid>
              <a:tr h="3919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9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Наименование</a:t>
                      </a:r>
                      <a:endParaRPr sz="19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9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Размер скидки</a:t>
                      </a:r>
                      <a:endParaRPr sz="19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</a:tr>
              <a:tr h="530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Скидка для многодетных семей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15%</a:t>
                      </a:r>
                      <a:endParaRPr sz="16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530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Скидка на 2-4 ребенка, обучающегося в гимназии*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15-25%</a:t>
                      </a:r>
                      <a:endParaRPr sz="16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86247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Скидка для детей-призеров и победителей всероссийской олимпиады школьников 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5% и 10% соответственно</a:t>
                      </a:r>
                      <a:endParaRPr sz="16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862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Скидка, если в семье есть ребенок или родитель-инвалид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20%</a:t>
                      </a:r>
                      <a:endParaRPr sz="16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48" name="Google Shape;148;p27"/>
          <p:cNvSpPr txBox="1"/>
          <p:nvPr>
            <p:ph type="title"/>
          </p:nvPr>
        </p:nvSpPr>
        <p:spPr>
          <a:xfrm>
            <a:off x="319700" y="4223950"/>
            <a:ext cx="8551800" cy="49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latin typeface="Times New Roman"/>
                <a:ea typeface="Times New Roman"/>
                <a:cs typeface="Times New Roman"/>
                <a:sym typeface="Times New Roman"/>
              </a:rPr>
              <a:t>* скидка начисляется в зависимости от количества детей, обучающихся в гимназии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8"/>
          <p:cNvSpPr txBox="1"/>
          <p:nvPr>
            <p:ph type="title"/>
          </p:nvPr>
        </p:nvSpPr>
        <p:spPr>
          <a:xfrm>
            <a:off x="387900" y="0"/>
            <a:ext cx="8368200" cy="78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Ассортимент оказываемых услуг: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54" name="Google Shape;15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55" name="Google Shape;155;p28"/>
          <p:cNvGraphicFramePr/>
          <p:nvPr/>
        </p:nvGraphicFramePr>
        <p:xfrm>
          <a:off x="172300" y="89849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{457E66EF-4F35-4CAC-BACA-7C777BF4EDEC}</a:tableStyleId>
              </a:tblPr>
              <a:tblGrid>
                <a:gridCol w="3971800"/>
                <a:gridCol w="2792600"/>
                <a:gridCol w="2034975"/>
              </a:tblGrid>
              <a:tr h="5444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Наименование услуги</a:t>
                      </a:r>
                      <a:endParaRPr sz="18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Период</a:t>
                      </a:r>
                      <a:endParaRPr sz="18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Стоимость услуги</a:t>
                      </a:r>
                      <a:endParaRPr sz="18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</a:tr>
              <a:tr h="52605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Обучение в НОУ “Гимназия продленного дня Эрудит”*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 месяцев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 тыс. руб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96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Занятие в хореографическом отделении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месяц/3 раза в неделю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 тыс.руб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27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Занятие в музыкальном отделении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месяц/3 раза в неделю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 тыс.руб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72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Занятие в художественном отделении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месяц/3 раза в неделю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 тыс.руб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72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Занятие по робототехнике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месяц/2 раза в неделю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 тыс.руб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56" name="Google Shape;156;p28"/>
          <p:cNvSpPr txBox="1"/>
          <p:nvPr/>
        </p:nvSpPr>
        <p:spPr>
          <a:xfrm>
            <a:off x="521850" y="4545700"/>
            <a:ext cx="7833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*питание входит в стоимость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625" y="1050212"/>
            <a:ext cx="3140625" cy="2086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68524" y="1045887"/>
            <a:ext cx="3140626" cy="209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92200" y="2388800"/>
            <a:ext cx="2793024" cy="2094775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9"/>
          <p:cNvSpPr txBox="1"/>
          <p:nvPr/>
        </p:nvSpPr>
        <p:spPr>
          <a:xfrm>
            <a:off x="6046175" y="3093625"/>
            <a:ext cx="2576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>
                <a:solidFill>
                  <a:schemeClr val="dk1"/>
                </a:solidFill>
                <a:highlight>
                  <a:schemeClr val="dk2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хореографическое отделение</a:t>
            </a:r>
            <a:endParaRPr sz="1300">
              <a:solidFill>
                <a:schemeClr val="dk1"/>
              </a:solidFill>
              <a:highlight>
                <a:schemeClr val="dk2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5" name="Google Shape;165;p29"/>
          <p:cNvSpPr txBox="1"/>
          <p:nvPr/>
        </p:nvSpPr>
        <p:spPr>
          <a:xfrm>
            <a:off x="3200513" y="4590675"/>
            <a:ext cx="2576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>
                <a:solidFill>
                  <a:schemeClr val="dk1"/>
                </a:solidFill>
                <a:highlight>
                  <a:schemeClr val="dk2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художественное отделение</a:t>
            </a:r>
            <a:endParaRPr sz="1300">
              <a:solidFill>
                <a:schemeClr val="dk1"/>
              </a:solidFill>
              <a:highlight>
                <a:schemeClr val="dk2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6" name="Google Shape;166;p29"/>
          <p:cNvSpPr txBox="1"/>
          <p:nvPr/>
        </p:nvSpPr>
        <p:spPr>
          <a:xfrm>
            <a:off x="315688" y="3140650"/>
            <a:ext cx="2576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>
                <a:solidFill>
                  <a:schemeClr val="dk1"/>
                </a:solidFill>
                <a:highlight>
                  <a:schemeClr val="dk2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музыкальное отделение</a:t>
            </a:r>
            <a:endParaRPr sz="1300">
              <a:solidFill>
                <a:schemeClr val="dk1"/>
              </a:solidFill>
              <a:highlight>
                <a:schemeClr val="dk2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7" name="Google Shape;167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9"/>
          <p:cNvSpPr txBox="1"/>
          <p:nvPr>
            <p:ph type="title"/>
          </p:nvPr>
        </p:nvSpPr>
        <p:spPr>
          <a:xfrm>
            <a:off x="139825" y="0"/>
            <a:ext cx="8539200" cy="56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Отделения гимназии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0"/>
          <p:cNvSpPr txBox="1"/>
          <p:nvPr>
            <p:ph type="title"/>
          </p:nvPr>
        </p:nvSpPr>
        <p:spPr>
          <a:xfrm>
            <a:off x="139825" y="0"/>
            <a:ext cx="8539200" cy="56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Кружок робототехники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74" name="Google Shape;17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9650" y="1055525"/>
            <a:ext cx="3814475" cy="2141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26875" y="2376725"/>
            <a:ext cx="3614640" cy="214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139825" y="0"/>
            <a:ext cx="8539200" cy="56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Режим работы организации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82" name="Google Shape;18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31"/>
          <p:cNvSpPr txBox="1"/>
          <p:nvPr/>
        </p:nvSpPr>
        <p:spPr>
          <a:xfrm>
            <a:off x="2367000" y="828950"/>
            <a:ext cx="25368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ПН</a:t>
            </a:r>
            <a:br>
              <a:rPr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ВТ</a:t>
            </a:r>
            <a:br>
              <a:rPr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СР</a:t>
            </a:r>
            <a:br>
              <a:rPr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</a:t>
            </a:r>
            <a:br>
              <a:rPr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ПТ</a:t>
            </a:r>
            <a:endParaRPr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СБ</a:t>
            </a:r>
            <a:br>
              <a:rPr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</a:t>
            </a:r>
            <a:endParaRPr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84" name="Google Shape;184;p31"/>
          <p:cNvCxnSpPr/>
          <p:nvPr/>
        </p:nvCxnSpPr>
        <p:spPr>
          <a:xfrm>
            <a:off x="3335775" y="918850"/>
            <a:ext cx="20100" cy="2097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5" name="Google Shape;185;p31"/>
          <p:cNvCxnSpPr/>
          <p:nvPr/>
        </p:nvCxnSpPr>
        <p:spPr>
          <a:xfrm>
            <a:off x="3335775" y="3288450"/>
            <a:ext cx="9900" cy="786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6" name="Google Shape;186;p31"/>
          <p:cNvSpPr txBox="1"/>
          <p:nvPr/>
        </p:nvSpPr>
        <p:spPr>
          <a:xfrm>
            <a:off x="3885100" y="1628950"/>
            <a:ext cx="21873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8:00-18:00</a:t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7" name="Google Shape;187;p31"/>
          <p:cNvSpPr txBox="1"/>
          <p:nvPr/>
        </p:nvSpPr>
        <p:spPr>
          <a:xfrm>
            <a:off x="3885100" y="3288450"/>
            <a:ext cx="26367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ВЫХОДНОЙ</a:t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>
            <p:ph type="title"/>
          </p:nvPr>
        </p:nvSpPr>
        <p:spPr>
          <a:xfrm>
            <a:off x="480750" y="460750"/>
            <a:ext cx="8222100" cy="434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>
                <a:latin typeface="Times New Roman"/>
                <a:ea typeface="Times New Roman"/>
                <a:cs typeface="Times New Roman"/>
                <a:sym typeface="Times New Roman"/>
              </a:rPr>
              <a:t>Цель проекта - </a:t>
            </a:r>
            <a:r>
              <a:rPr lang="ru" sz="2800">
                <a:latin typeface="Times New Roman"/>
                <a:ea typeface="Times New Roman"/>
                <a:cs typeface="Times New Roman"/>
                <a:sym typeface="Times New Roman"/>
              </a:rPr>
              <a:t>открытие негосударственного образовательного учреждения (НОУ), предоставляющего услуги по начальному общему образованию, с возможностью продленки, в городе с населением более 110 тыс. человек.</a:t>
            </a:r>
            <a:r>
              <a:rPr lang="ru" sz="28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>
                <a:latin typeface="Times New Roman"/>
                <a:ea typeface="Times New Roman"/>
                <a:cs typeface="Times New Roman"/>
                <a:sym typeface="Times New Roman"/>
              </a:rPr>
              <a:t>Участники проекта: Кашникова Надежда, 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>
                <a:latin typeface="Times New Roman"/>
                <a:ea typeface="Times New Roman"/>
                <a:cs typeface="Times New Roman"/>
                <a:sym typeface="Times New Roman"/>
              </a:rPr>
              <a:t>Павлова Алина 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2"/>
          <p:cNvSpPr txBox="1"/>
          <p:nvPr>
            <p:ph type="title"/>
          </p:nvPr>
        </p:nvSpPr>
        <p:spPr>
          <a:xfrm>
            <a:off x="139825" y="0"/>
            <a:ext cx="8539200" cy="56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Штатное расписание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93" name="Google Shape;19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94" name="Google Shape;194;p32"/>
          <p:cNvGraphicFramePr/>
          <p:nvPr/>
        </p:nvGraphicFramePr>
        <p:xfrm>
          <a:off x="277675" y="56943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{457E66EF-4F35-4CAC-BACA-7C777BF4EDEC}</a:tableStyleId>
              </a:tblPr>
              <a:tblGrid>
                <a:gridCol w="4434150"/>
                <a:gridCol w="1958975"/>
                <a:gridCol w="2146075"/>
              </a:tblGrid>
              <a:tr h="6372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Должность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Количество работников</a:t>
                      </a:r>
                      <a:r>
                        <a:rPr lang="ru"/>
                        <a:t> </a:t>
                      </a:r>
                      <a:endParaRPr/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Размер ЗП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Директор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 тыс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Заместитель директора по воспитательной работе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60 тыс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Заместитель директора по научной работе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60 тыс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Учитель физической культуры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 тыс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Учитель начальных классов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 тыс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Учитель английского языка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 тыс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Преподаватель в художественное отделение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 тыс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Преподаватель в музыкальное отделение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 тыс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Преподаватель в танцевальное отделение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 тыс руб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3"/>
          <p:cNvSpPr txBox="1"/>
          <p:nvPr>
            <p:ph type="title"/>
          </p:nvPr>
        </p:nvSpPr>
        <p:spPr>
          <a:xfrm>
            <a:off x="139825" y="0"/>
            <a:ext cx="8539200" cy="56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Штатное расписание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00" name="Google Shape;20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01" name="Google Shape;201;p33"/>
          <p:cNvGraphicFramePr/>
          <p:nvPr/>
        </p:nvGraphicFramePr>
        <p:xfrm>
          <a:off x="277675" y="56943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{457E66EF-4F35-4CAC-BACA-7C777BF4EDEC}</a:tableStyleId>
              </a:tblPr>
              <a:tblGrid>
                <a:gridCol w="4488600"/>
                <a:gridCol w="1983025"/>
                <a:gridCol w="2172425"/>
              </a:tblGrid>
              <a:tr h="3991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Должность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Количество работников</a:t>
                      </a:r>
                      <a:r>
                        <a:rPr lang="ru"/>
                        <a:t> </a:t>
                      </a:r>
                      <a:endParaRPr/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Размер ЗП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Педагог-психолог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 тыс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Медработник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 тыс руб 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Секретарь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 тыс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Охрана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 тыс руб 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Повар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 тыс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Уборщик служебных помещений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 тыс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14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Гардеробщик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 тыс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4"/>
          <p:cNvSpPr txBox="1"/>
          <p:nvPr>
            <p:ph type="title"/>
          </p:nvPr>
        </p:nvSpPr>
        <p:spPr>
          <a:xfrm>
            <a:off x="139825" y="0"/>
            <a:ext cx="8539200" cy="56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Основные затраты на открытие бизнеса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07" name="Google Shape;20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08" name="Google Shape;208;p34"/>
          <p:cNvGraphicFramePr/>
          <p:nvPr/>
        </p:nvGraphicFramePr>
        <p:xfrm>
          <a:off x="234675" y="76384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{457E66EF-4F35-4CAC-BACA-7C777BF4EDEC}</a:tableStyleId>
              </a:tblPr>
              <a:tblGrid>
                <a:gridCol w="5439775"/>
                <a:gridCol w="3149350"/>
              </a:tblGrid>
              <a:tr h="4109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Наименование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Стоимость 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</a:tr>
              <a:tr h="41097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Ремонт 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3 000 000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6932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Мебель (парты, стулья, столы для учителей и другое) 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000 000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52907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Учебное оборудование, а также спортивный инвентарь, оборудование для отделений и робототехники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3 000 000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Компьютеры и оргтехника 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500 000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952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Оборудование для кухни, медкабинета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500 000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952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Аренда помещения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400 000 руб 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952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плата госпошлины</a:t>
                      </a:r>
                      <a:endParaRPr sz="1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4000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952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Маркетинговая политика бизнеса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500 000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952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Итого: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rgbClr val="212529"/>
                          </a:solidFill>
                          <a:highlight>
                            <a:schemeClr val="dk1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10 904 000 руб</a:t>
                      </a:r>
                      <a:endParaRPr>
                        <a:solidFill>
                          <a:srgbClr val="212529"/>
                        </a:solidFill>
                        <a:highlight>
                          <a:schemeClr val="dk1"/>
                        </a:highlight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/>
          <p:nvPr>
            <p:ph type="title"/>
          </p:nvPr>
        </p:nvSpPr>
        <p:spPr>
          <a:xfrm>
            <a:off x="139825" y="0"/>
            <a:ext cx="8539200" cy="56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Ежемесячные расходы по ведению бизнеса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14" name="Google Shape;214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15" name="Google Shape;215;p35"/>
          <p:cNvGraphicFramePr/>
          <p:nvPr/>
        </p:nvGraphicFramePr>
        <p:xfrm>
          <a:off x="234725" y="8412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{457E66EF-4F35-4CAC-BACA-7C777BF4EDEC}</a:tableStyleId>
              </a:tblPr>
              <a:tblGrid>
                <a:gridCol w="5694375"/>
                <a:gridCol w="2884775"/>
              </a:tblGrid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Наименование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Стоимость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Зарплата педагогов и сотрудников 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430 000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609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Зарплата остального персонала (секретарь, уборщицы, охранники, медсестра и другие)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201 000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Питание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200 000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5641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Коммунальные услуги, средства связи, интернет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150 000 руб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5641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Итого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rgbClr val="212529"/>
                          </a:solidFill>
                          <a:highlight>
                            <a:schemeClr val="dk1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981 000 руб</a:t>
                      </a:r>
                      <a:endParaRPr>
                        <a:solidFill>
                          <a:srgbClr val="212529"/>
                        </a:solidFill>
                        <a:highlight>
                          <a:schemeClr val="dk1"/>
                        </a:highlight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6"/>
          <p:cNvSpPr txBox="1"/>
          <p:nvPr>
            <p:ph type="title"/>
          </p:nvPr>
        </p:nvSpPr>
        <p:spPr>
          <a:xfrm>
            <a:off x="139825" y="0"/>
            <a:ext cx="8539200" cy="56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Определение предпринимательских рисков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21" name="Google Shape;22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6"/>
          <p:cNvSpPr txBox="1"/>
          <p:nvPr/>
        </p:nvSpPr>
        <p:spPr>
          <a:xfrm>
            <a:off x="374575" y="838925"/>
            <a:ext cx="8069700" cy="22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AutoNum type="arabicPeriod"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Ошибки в ценовой политике.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AutoNum type="arabicPeriod"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Существенное повышение арендной платы со стороны администрации.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AutoNum type="arabicPeriod"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Кредитные риски.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AutoNum type="arabicPeriod"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Риск неквалифицированного подбора персонала.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1363" y="886887"/>
            <a:ext cx="5201274" cy="3251276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5"/>
          <p:cNvSpPr txBox="1"/>
          <p:nvPr/>
        </p:nvSpPr>
        <p:spPr>
          <a:xfrm>
            <a:off x="2625600" y="4138175"/>
            <a:ext cx="38928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Адрес: г. Артем, ул. Фрунзе 56 к1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7" name="Google Shape;7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/>
          <p:nvPr>
            <p:ph type="title"/>
          </p:nvPr>
        </p:nvSpPr>
        <p:spPr>
          <a:xfrm>
            <a:off x="387900" y="251625"/>
            <a:ext cx="8368200" cy="455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sz="2650">
                <a:latin typeface="Times New Roman"/>
                <a:ea typeface="Times New Roman"/>
                <a:cs typeface="Times New Roman"/>
                <a:sym typeface="Times New Roman"/>
              </a:rPr>
              <a:t>Прямые конкуренты:</a:t>
            </a:r>
            <a:endParaRPr sz="26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0047" lvl="0" marL="457200" rtl="0" algn="just">
              <a:spcBef>
                <a:spcPts val="0"/>
              </a:spcBef>
              <a:spcAft>
                <a:spcPts val="0"/>
              </a:spcAft>
              <a:buSzPct val="100000"/>
              <a:buFont typeface="Times New Roman"/>
              <a:buAutoNum type="arabicPeriod"/>
            </a:pPr>
            <a:r>
              <a:rPr lang="ru" sz="2650">
                <a:latin typeface="Times New Roman"/>
                <a:ea typeface="Times New Roman"/>
                <a:cs typeface="Times New Roman"/>
                <a:sym typeface="Times New Roman"/>
              </a:rPr>
              <a:t>МБОУ “Гимназия №2, г. Артем”. ул. Михайловская 1-а. Приморский край, 692778</a:t>
            </a:r>
            <a:endParaRPr sz="26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sz="2650">
                <a:latin typeface="Times New Roman"/>
                <a:ea typeface="Times New Roman"/>
                <a:cs typeface="Times New Roman"/>
                <a:sym typeface="Times New Roman"/>
              </a:rPr>
              <a:t>Косвенные конкуренты: </a:t>
            </a:r>
            <a:endParaRPr sz="26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0047" lvl="0" marL="457200" rtl="0" algn="just">
              <a:spcBef>
                <a:spcPts val="0"/>
              </a:spcBef>
              <a:spcAft>
                <a:spcPts val="0"/>
              </a:spcAft>
              <a:buSzPct val="100000"/>
              <a:buFont typeface="Times New Roman"/>
              <a:buAutoNum type="arabicPeriod"/>
            </a:pPr>
            <a:r>
              <a:rPr lang="ru" sz="2650">
                <a:latin typeface="Times New Roman"/>
                <a:ea typeface="Times New Roman"/>
                <a:cs typeface="Times New Roman"/>
                <a:sym typeface="Times New Roman"/>
              </a:rPr>
              <a:t>“Лингва-плюс”, г. Артем, пл. Ленина д. 15 (ДКУ). Приморский край, 692760</a:t>
            </a:r>
            <a:endParaRPr sz="26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0047" lvl="0" marL="457200" rtl="0" algn="just"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ru" sz="2650">
                <a:latin typeface="Times New Roman"/>
                <a:ea typeface="Times New Roman"/>
                <a:cs typeface="Times New Roman"/>
                <a:sym typeface="Times New Roman"/>
              </a:rPr>
              <a:t>“Продленка для ребенка”, г. Артем, </a:t>
            </a:r>
            <a:r>
              <a:rPr lang="ru" sz="2650">
                <a:latin typeface="Times New Roman"/>
                <a:ea typeface="Times New Roman"/>
                <a:cs typeface="Times New Roman"/>
                <a:sym typeface="Times New Roman"/>
              </a:rPr>
              <a:t>ул. Кооперативная, 6,  Академический лицей  филиала ВГУЭС  в г. Артеме, </a:t>
            </a:r>
            <a:r>
              <a:rPr lang="ru" sz="2650">
                <a:latin typeface="Times New Roman"/>
                <a:ea typeface="Times New Roman"/>
                <a:cs typeface="Times New Roman"/>
                <a:sym typeface="Times New Roman"/>
              </a:rPr>
              <a:t>692760.</a:t>
            </a:r>
            <a:endParaRPr sz="26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3" name="Google Shape;8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Google Shape;88;p17"/>
          <p:cNvGraphicFramePr/>
          <p:nvPr/>
        </p:nvGraphicFramePr>
        <p:xfrm>
          <a:off x="671275" y="40188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{457E66EF-4F35-4CAC-BACA-7C777BF4EDEC}</a:tableStyleId>
              </a:tblPr>
              <a:tblGrid>
                <a:gridCol w="3856325"/>
                <a:gridCol w="3856325"/>
              </a:tblGrid>
              <a:tr h="4829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Сильные стороны конкурентов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Слабые </a:t>
                      </a: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стороны конкурентов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57115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Сплоченные коллективы организаций (нет “текучки” кадров)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Отсутствие комнат релаксации для детей (в перерывах между доп. занятиями в худ., танц., муз. отделении)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57115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Наличие сертификатов о дополнительном образовании для детей за счет государства (бесплатные кружки)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Высокая стоимость обучения не гарантирующая качественное образование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57115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0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Возможность выпускников поступать в высшее учебное заведение вне конкурса</a:t>
                      </a:r>
                      <a:endParaRPr sz="2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387900" y="458025"/>
            <a:ext cx="8368200" cy="302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Конкурентные преимущества: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19100" lvl="0" marL="457200" rtl="0" algn="just">
              <a:spcBef>
                <a:spcPts val="0"/>
              </a:spcBef>
              <a:spcAft>
                <a:spcPts val="0"/>
              </a:spcAft>
              <a:buSzPts val="3000"/>
              <a:buFont typeface="Times New Roman"/>
              <a:buAutoNum type="arabicPeriod"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Учреждение полного дня.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19100" lvl="0" marL="457200" rtl="0" algn="just">
              <a:spcBef>
                <a:spcPts val="0"/>
              </a:spcBef>
              <a:spcAft>
                <a:spcPts val="0"/>
              </a:spcAft>
              <a:buSzPts val="3000"/>
              <a:buFont typeface="Times New Roman"/>
              <a:buAutoNum type="arabicPeriod"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Обеспечение детей всем необходимым для занятий.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19100" lvl="0" marL="457200" rtl="0" algn="just">
              <a:spcBef>
                <a:spcPts val="0"/>
              </a:spcBef>
              <a:spcAft>
                <a:spcPts val="0"/>
              </a:spcAft>
              <a:buSzPts val="3000"/>
              <a:buFont typeface="Times New Roman"/>
              <a:buAutoNum type="arabicPeriod"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Полная финансовая подотчетность о потраченных финансах.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4" name="Google Shape;9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5475" y="0"/>
            <a:ext cx="968526" cy="968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387900" y="518050"/>
            <a:ext cx="8368200" cy="880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333">
                <a:latin typeface="Times New Roman"/>
                <a:ea typeface="Times New Roman"/>
                <a:cs typeface="Times New Roman"/>
                <a:sym typeface="Times New Roman"/>
              </a:rPr>
              <a:t>Таблица SWOT</a:t>
            </a:r>
            <a:endParaRPr sz="3333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33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aphicFrame>
        <p:nvGraphicFramePr>
          <p:cNvPr id="100" name="Google Shape;100;p19"/>
          <p:cNvGraphicFramePr/>
          <p:nvPr/>
        </p:nvGraphicFramePr>
        <p:xfrm>
          <a:off x="467775" y="46851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{457E66EF-4F35-4CAC-BACA-7C777BF4EDEC}</a:tableStyleId>
              </a:tblPr>
              <a:tblGrid>
                <a:gridCol w="1159475"/>
                <a:gridCol w="3251575"/>
                <a:gridCol w="3686400"/>
              </a:tblGrid>
              <a:tr h="6011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Примерные варианты факторов SWOT-таблице</a:t>
                      </a:r>
                      <a:endParaRPr sz="9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Сильные стороны</a:t>
                      </a:r>
                      <a:endParaRPr sz="18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Слабые стороны</a:t>
                      </a:r>
                      <a:endParaRPr sz="18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400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возможности</a:t>
                      </a:r>
                      <a:endParaRPr sz="18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угрозы</a:t>
                      </a:r>
                      <a:endParaRPr sz="18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13411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внешняя среда</a:t>
                      </a:r>
                      <a:endParaRPr sz="18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-323850" lvl="0" marL="45720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AutoNum type="arabicPeriod"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Новые технологии.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323850" lvl="0" marL="45720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AutoNum type="arabicPeriod"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Хорошие связи с общественностью.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323850" lvl="0" marL="45720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AutoNum type="arabicPeriod"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Возможность привлечения инвесторов.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3238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AutoNum type="arabicPeriod"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Нет государственной поддержки.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3238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AutoNum type="arabicPeriod"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Экономический спад.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3238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AutoNum type="arabicPeriod"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Изменение законодательного регулирования в сфере образования.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00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преимущества</a:t>
                      </a:r>
                      <a:endParaRPr sz="18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недостатки</a:t>
                      </a:r>
                      <a:endParaRPr sz="18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</a:tr>
              <a:tr h="1803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внутренняя среда</a:t>
                      </a:r>
                      <a:endParaRPr sz="18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-3238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AutoNum type="arabicPeriod"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Сплоченный коллектив.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3238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AutoNum type="arabicPeriod"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Работа по инновационным программам дополнительного и начального общего образования.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3238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AutoNum type="arabicPeriod"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Высокая квалификация сотрудников.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3238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AutoNum type="arabicPeriod"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Слишком узкая номенклатура реализуемых услуг.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3238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AutoNum type="arabicPeriod"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Низкая платежеспособность.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3238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AutoNum type="arabicPeriod"/>
                      </a:pPr>
                      <a:r>
                        <a:rPr lang="ru" sz="15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Мало оборотных средств.</a:t>
                      </a:r>
                      <a:endParaRPr sz="1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387900" y="458025"/>
            <a:ext cx="8368200" cy="247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Организационно правовая форма собственности - </a:t>
            </a:r>
            <a:r>
              <a:rPr b="1" lang="ru">
                <a:latin typeface="Times New Roman"/>
                <a:ea typeface="Times New Roman"/>
                <a:cs typeface="Times New Roman"/>
                <a:sym typeface="Times New Roman"/>
              </a:rPr>
              <a:t>некоммерческая организация</a:t>
            </a: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b="1" lang="ru">
                <a:latin typeface="Times New Roman"/>
                <a:ea typeface="Times New Roman"/>
                <a:cs typeface="Times New Roman"/>
                <a:sym typeface="Times New Roman"/>
              </a:rPr>
              <a:t>НКО</a:t>
            </a: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"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англ.</a:t>
            </a: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 nonprofit organization).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Объем первоначальных инвестиций - 20 млн. руб.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Квитанция об оплате госпошлины - 4000 руб.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21"/>
          <p:cNvPicPr preferRelativeResize="0"/>
          <p:nvPr/>
        </p:nvPicPr>
        <p:blipFill rotWithShape="1">
          <a:blip r:embed="rId3">
            <a:alphaModFix/>
          </a:blip>
          <a:srcRect b="0" l="6768" r="9974" t="3744"/>
          <a:stretch/>
        </p:blipFill>
        <p:spPr>
          <a:xfrm>
            <a:off x="3848150" y="96213"/>
            <a:ext cx="4770400" cy="4951075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1"/>
          <p:cNvSpPr txBox="1"/>
          <p:nvPr/>
        </p:nvSpPr>
        <p:spPr>
          <a:xfrm>
            <a:off x="229425" y="148025"/>
            <a:ext cx="35301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План арендуемого помещения (1922,3 кв.м)</a:t>
            </a:r>
            <a:endParaRPr sz="2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Стоимость аренды: 400 тыс. руб. в мес.</a:t>
            </a:r>
            <a:endParaRPr sz="2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