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20" r:id="rId3"/>
    <p:sldMasterId id="2147483732" r:id="rId4"/>
    <p:sldMasterId id="2147483756" r:id="rId5"/>
  </p:sldMasterIdLst>
  <p:notesMasterIdLst>
    <p:notesMasterId r:id="rId27"/>
  </p:notesMasterIdLst>
  <p:sldIdLst>
    <p:sldId id="272" r:id="rId6"/>
    <p:sldId id="290" r:id="rId7"/>
    <p:sldId id="273" r:id="rId8"/>
    <p:sldId id="274" r:id="rId9"/>
    <p:sldId id="275" r:id="rId10"/>
    <p:sldId id="276" r:id="rId11"/>
    <p:sldId id="277" r:id="rId12"/>
    <p:sldId id="279" r:id="rId13"/>
    <p:sldId id="280" r:id="rId14"/>
    <p:sldId id="281" r:id="rId15"/>
    <p:sldId id="282" r:id="rId16"/>
    <p:sldId id="287" r:id="rId17"/>
    <p:sldId id="286" r:id="rId18"/>
    <p:sldId id="284" r:id="rId19"/>
    <p:sldId id="285" r:id="rId20"/>
    <p:sldId id="283" r:id="rId21"/>
    <p:sldId id="288" r:id="rId22"/>
    <p:sldId id="256" r:id="rId23"/>
    <p:sldId id="289" r:id="rId24"/>
    <p:sldId id="267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41900-C0F0-4890-8B9D-40F8F8915DC5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41520-6018-4182-B792-2041DE14F3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7402FF-2F3F-4C5E-A697-2FA914600093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38175"/>
            <a:ext cx="8588375" cy="9906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6600"/>
                </a:solidFill>
                <a:latin typeface="Times New Roman" pitchFamily="18" charset="0"/>
              </a:rPr>
              <a:t>	Пивной алкоголизм у 					             несовершеннолетних :</a:t>
            </a:r>
            <a:endParaRPr lang="ru-RU" sz="4000" b="1" i="1" dirty="0">
              <a:solidFill>
                <a:srgbClr val="FF6600"/>
              </a:solidFill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73238"/>
            <a:ext cx="8299450" cy="4648200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ru-RU" sz="2900" b="1" i="1">
                <a:solidFill>
                  <a:schemeClr val="hlink"/>
                </a:solidFill>
                <a:latin typeface="Times New Roman" pitchFamily="18" charset="0"/>
              </a:rPr>
              <a:t>Формируется быстро в сжатые сроки</a:t>
            </a:r>
          </a:p>
          <a:p>
            <a:pPr>
              <a:lnSpc>
                <a:spcPct val="125000"/>
              </a:lnSpc>
            </a:pPr>
            <a:r>
              <a:rPr lang="ru-RU" sz="2900" b="1" i="1">
                <a:solidFill>
                  <a:schemeClr val="hlink"/>
                </a:solidFill>
                <a:latin typeface="Times New Roman" pitchFamily="18" charset="0"/>
              </a:rPr>
              <a:t>Подростки более чувствительны к пиву</a:t>
            </a:r>
          </a:p>
          <a:p>
            <a:pPr>
              <a:lnSpc>
                <a:spcPct val="125000"/>
              </a:lnSpc>
            </a:pPr>
            <a:r>
              <a:rPr lang="ru-RU" sz="2900" b="1" i="1">
                <a:solidFill>
                  <a:schemeClr val="hlink"/>
                </a:solidFill>
                <a:latin typeface="Times New Roman" pitchFamily="18" charset="0"/>
              </a:rPr>
              <a:t>Меньшие дозы могут вызвать тяжелые отравления 50- 100 гр. доза отравления</a:t>
            </a:r>
          </a:p>
          <a:p>
            <a:pPr>
              <a:lnSpc>
                <a:spcPct val="125000"/>
              </a:lnSpc>
            </a:pPr>
            <a:r>
              <a:rPr lang="ru-RU" sz="2900" b="1" i="1">
                <a:solidFill>
                  <a:schemeClr val="hlink"/>
                </a:solidFill>
                <a:latin typeface="Times New Roman" pitchFamily="18" charset="0"/>
              </a:rPr>
              <a:t>Быстро нарастает толерантность (переносимость к пиву), возрастают дозы и ритм приема алкоголя.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7704138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Последствия </a:t>
            </a:r>
          </a:p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злоупотребления пива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7975" y="3429000"/>
            <a:ext cx="3182938" cy="2411413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61938" y="685800"/>
            <a:ext cx="864235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>
              <a:buFontTx/>
              <a:buChar char="•"/>
            </a:pPr>
            <a:r>
              <a:rPr lang="ru-RU" sz="3200" b="1">
                <a:latin typeface="Times New Roman" pitchFamily="18" charset="0"/>
              </a:rPr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Происходят дистрофические изменения</a:t>
            </a:r>
          </a:p>
          <a:p>
            <a:pPr eaLnBrk="0" hangingPunct="0">
              <a:buFontTx/>
              <a:buChar char="•"/>
            </a:pPr>
            <a:r>
              <a:rPr lang="ru-RU" sz="3200" b="1">
                <a:latin typeface="Times New Roman" pitchFamily="18" charset="0"/>
              </a:rPr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Снижается функция обезвреживания</a:t>
            </a:r>
          </a:p>
          <a:p>
            <a:pPr eaLnBrk="0" hangingPunct="0">
              <a:buFontTx/>
              <a:buChar char="•"/>
            </a:pPr>
            <a:r>
              <a:rPr lang="ru-RU" sz="3200" b="1">
                <a:latin typeface="Times New Roman" pitchFamily="18" charset="0"/>
              </a:rPr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Скапливаются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вредные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продукты обмена</a:t>
            </a:r>
          </a:p>
          <a:p>
            <a:pPr eaLnBrk="0" hangingPunct="0">
              <a:buFontTx/>
              <a:buChar char="•"/>
            </a:pPr>
            <a:r>
              <a:rPr lang="ru-RU" sz="3200" b="1">
                <a:latin typeface="Times New Roman" pitchFamily="18" charset="0"/>
              </a:rPr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Происходит интоксикация всего организма</a:t>
            </a:r>
            <a:r>
              <a:rPr lang="ru-RU" sz="32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61938" y="228600"/>
            <a:ext cx="8620125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Увеличивается количество циркулирующей жидкости</a:t>
            </a:r>
            <a:endParaRPr lang="ru-RU" sz="3600" b="1">
              <a:latin typeface="Times New Roman" pitchFamily="18" charset="0"/>
            </a:endParaRPr>
          </a:p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>
                <a:latin typeface="Times New Roman" pitchFamily="18" charset="0"/>
              </a:rPr>
              <a:t>П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овышенная нагрузка на сердце</a:t>
            </a:r>
            <a:endParaRPr lang="ru-RU" sz="3600" b="1">
              <a:latin typeface="Times New Roman" pitchFamily="18" charset="0"/>
            </a:endParaRPr>
          </a:p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>
                <a:latin typeface="Times New Roman" pitchFamily="18" charset="0"/>
              </a:rPr>
              <a:t>К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ардиомиопатия </a:t>
            </a:r>
            <a:endParaRPr lang="ru-RU" sz="3600" b="1">
              <a:latin typeface="Times New Roman" pitchFamily="18" charset="0"/>
            </a:endParaRPr>
          </a:p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>
                <a:latin typeface="Times New Roman" pitchFamily="18" charset="0"/>
              </a:rPr>
              <a:t>Г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ипертрофия желудочков</a:t>
            </a:r>
            <a:endParaRPr lang="ru-RU" sz="3600" b="1">
              <a:latin typeface="Times New Roman" pitchFamily="18" charset="0"/>
            </a:endParaRPr>
          </a:p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>
                <a:latin typeface="Times New Roman" pitchFamily="18" charset="0"/>
              </a:rPr>
              <a:t>Р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азвивается «бычье» сердце</a:t>
            </a:r>
            <a:endParaRPr lang="ru-RU" sz="3200" b="1">
              <a:latin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7975" y="3821113"/>
            <a:ext cx="3376613" cy="253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68313" y="404813"/>
            <a:ext cx="7993062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Поражение клеток головного мозга</a:t>
            </a:r>
            <a:endParaRPr lang="ru-RU" sz="3600" b="1" dirty="0">
              <a:latin typeface="Times New Roman" pitchFamily="18" charset="0"/>
            </a:endParaRPr>
          </a:p>
          <a:p>
            <a:pPr indent="-228600">
              <a:buFontTx/>
              <a:buChar char="•"/>
              <a:tabLst>
                <a:tab pos="647700" algn="l"/>
              </a:tabLst>
            </a:pPr>
            <a:r>
              <a:rPr lang="ru-RU" sz="3600" b="1" dirty="0">
                <a:latin typeface="Times New Roman" pitchFamily="18" charset="0"/>
              </a:rPr>
              <a:t>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арушение интеллекта</a:t>
            </a:r>
          </a:p>
          <a:p>
            <a:pPr indent="-228600" eaLnBrk="0" hangingPunct="0">
              <a:buFontTx/>
              <a:buChar char="•"/>
              <a:tabLst>
                <a:tab pos="647700" algn="l"/>
              </a:tabLst>
            </a:pPr>
            <a:r>
              <a:rPr lang="ru-RU" sz="3600" b="1" dirty="0">
                <a:latin typeface="Times New Roman" pitchFamily="18" charset="0"/>
              </a:rPr>
              <a:t>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яжелые изменения психики</a:t>
            </a:r>
          </a:p>
          <a:p>
            <a:pPr indent="-228600" eaLnBrk="0" hangingPunct="0">
              <a:tabLst>
                <a:tab pos="647700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6175" y="2644774"/>
            <a:ext cx="3998913" cy="3141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23850" y="685800"/>
            <a:ext cx="8250238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>
              <a:buFontTx/>
              <a:buChar char="•"/>
            </a:pPr>
            <a:r>
              <a:rPr lang="ru-RU" sz="3600" b="1">
                <a:latin typeface="Times New Roman" pitchFamily="18" charset="0"/>
              </a:rPr>
              <a:t>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Нарушение функции мочевыделительной системы</a:t>
            </a:r>
          </a:p>
          <a:p>
            <a:pPr eaLnBrk="0" hangingPunct="0">
              <a:buFontTx/>
              <a:buChar char="•"/>
            </a:pPr>
            <a:r>
              <a:rPr lang="ru-RU" sz="3600" b="1">
                <a:latin typeface="Times New Roman" pitchFamily="18" charset="0"/>
              </a:rPr>
              <a:t> О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бразование камней в почках</a:t>
            </a:r>
          </a:p>
          <a:p>
            <a:pPr eaLnBrk="0" hangingPunct="0"/>
            <a:r>
              <a:rPr lang="ru-RU" sz="1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36888"/>
            <a:ext cx="4686319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66800" y="762000"/>
            <a:ext cx="8077200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 indent="-228600" eaLnBrk="0" hangingPunct="0">
              <a:tabLst>
                <a:tab pos="647700" algn="l"/>
              </a:tabLst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-228600" eaLnBrk="0" hangingPunct="0">
              <a:tabLst>
                <a:tab pos="647700" algn="l"/>
              </a:tabLst>
            </a:pPr>
            <a:endParaRPr lang="ru-RU" sz="2400" b="1">
              <a:latin typeface="Times New Roman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68313" y="333375"/>
            <a:ext cx="8208962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Желудок растягивается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sz="2800" b="1" dirty="0">
                <a:latin typeface="Times New Roman" pitchFamily="18" charset="0"/>
              </a:rPr>
              <a:t>С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лизистая оболочка истончается, изъязвляется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sz="2800" b="1" dirty="0">
                <a:latin typeface="Times New Roman" pitchFamily="18" charset="0"/>
              </a:rPr>
              <a:t>П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иво задерживается в желудке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sz="2800" b="1" dirty="0">
                <a:latin typeface="Times New Roman" pitchFamily="18" charset="0"/>
              </a:rPr>
              <a:t>П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оявляются боли, икота, отрыжка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sz="2800" b="1" dirty="0">
                <a:latin typeface="Times New Roman" pitchFamily="18" charset="0"/>
              </a:rPr>
              <a:t>Р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азвивается пивной желудок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1913" y="3643314"/>
            <a:ext cx="367030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utoUpdateAnimBg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0825" y="1142984"/>
            <a:ext cx="8893175" cy="224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08" tIns="45704" rIns="91408" bIns="45704">
            <a:spAutoFit/>
          </a:bodyPr>
          <a:lstStyle/>
          <a:p>
            <a:pPr>
              <a:tabLst>
                <a:tab pos="647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Гормональные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нарушения:</a:t>
            </a:r>
          </a:p>
          <a:p>
            <a:pPr eaLnBrk="0" hangingPunct="0">
              <a:tabLst>
                <a:tab pos="647700" algn="l"/>
              </a:tabLst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мужчин: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гинекомастия ожирение по женскому 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типу;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6477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потенции; </a:t>
            </a:r>
          </a:p>
          <a:p>
            <a:pPr eaLnBrk="0" hangingPunct="0">
              <a:tabLst>
                <a:tab pos="647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уменьшение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подвижности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сперматозоидов (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вплоть до бесплодия  и импотенции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9863" y="3722688"/>
            <a:ext cx="3678237" cy="2881312"/>
          </a:xfrm>
          <a:prstGeom prst="rect">
            <a:avLst/>
          </a:prstGeom>
          <a:noFill/>
        </p:spPr>
      </p:pic>
      <p:pic>
        <p:nvPicPr>
          <p:cNvPr id="4" name="Picture 2" descr="C:\Users\Женя\Desktop\работа\пивной алкоголизм\3_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05200"/>
            <a:ext cx="3500462" cy="317567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07194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tabLst>
                <a:tab pos="647700" algn="l"/>
              </a:tabLs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женщин: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излишняя полнота;</a:t>
            </a:r>
          </a:p>
          <a:p>
            <a:pPr eaLnBrk="0" hangingPunct="0">
              <a:tabLst>
                <a:tab pos="64770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нарушение менструального  цикла;</a:t>
            </a:r>
          </a:p>
          <a:p>
            <a:pPr eaLnBrk="0" hangingPunct="0">
              <a:tabLst>
                <a:tab pos="64770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нарушение   репродуктивной функции.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Женя\Desktop\работа\пивной алкоголизм\1_1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500174"/>
            <a:ext cx="3790587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43042" y="500042"/>
            <a:ext cx="6103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47700" algn="l"/>
              </a:tabLst>
            </a:pP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3600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фитоэстрогены</a:t>
            </a: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Женя\Desktop\работа\пивной алкоголизм\5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52"/>
            <a:ext cx="5080001" cy="635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7000924" cy="100013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ЗАЧАТИЯ В НЕТРЕЗВОМ СОСТОЯНИИ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28596" y="285728"/>
            <a:ext cx="828680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Дневник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нерожденного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ребенка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октября.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началась моя жизнь, хотя мои родители об этом пока не знают. Я девочка, у меня будут русые волосы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глаза. Все уже определено, даже то, что я буду любить цветы.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 октября.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Некоторые считают, что я еще не человек. Но я настоящий человек, так же как маленькая крошка хлеба все же настоящий хлеб. Моя мама есть, и я тоже есть.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23 октября.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уже умею открывать рот. Подумать только, через год я научусь смеяться, а потом и говорить. Я знаю, что моим первым словом будет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мама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25 октября.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начало биться мое сердце.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ноября.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каждый день понемножку расту. Мои руки и ноги начинают принимать форму.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 ноября.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меня формируются пальчики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смешно, какие они маленькие. Я смогу гладить ими мамины волосы.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 ноября.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Только сегодня доктор сказал моей маме, что я живу здесь, под ее сердцем. Как она, наверное, счастлива!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23 ноября.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Мои мама и папа, должно быть, думают, как меня назвать.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 декабря.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меня растут волосы, они гладкие, русые и блестящие.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 декабря.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уже немного вижу. Когда мама принесет меня в мир, он будет полон солнечного света и цветов.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24 декабря.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Интересно, слышит ли мама тихий стук моего сердца? Оно бьется так ровно. У тебя будет здоровая маленькая дочка, мама!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28 декабря.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моя мама меня убила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в начало 2">
            <a:hlinkClick r:id="rId2" action="ppaction://hlinksldjump" highlightClick="1"/>
          </p:cNvPr>
          <p:cNvSpPr/>
          <p:nvPr/>
        </p:nvSpPr>
        <p:spPr>
          <a:xfrm>
            <a:off x="8286776" y="6500834"/>
            <a:ext cx="714380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30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30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300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818396"/>
            <a:ext cx="742955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 Слабоалкогольный напиток  </a:t>
            </a:r>
            <a:br>
              <a:rPr lang="ru-RU" sz="3600" dirty="0" smtClean="0"/>
            </a:br>
            <a:r>
              <a:rPr lang="ru-RU" sz="3600" dirty="0" smtClean="0"/>
              <a:t>2. Нравится вкус</a:t>
            </a:r>
            <a:br>
              <a:rPr lang="ru-RU" sz="3600" dirty="0" smtClean="0"/>
            </a:br>
            <a:r>
              <a:rPr lang="ru-RU" sz="3600" dirty="0" smtClean="0"/>
              <a:t>3. Совершенно безвредно </a:t>
            </a:r>
            <a:br>
              <a:rPr lang="ru-RU" sz="3600" dirty="0" smtClean="0"/>
            </a:br>
            <a:r>
              <a:rPr lang="ru-RU" sz="3600" dirty="0" smtClean="0"/>
              <a:t>4. Чтобы выглядеть взрослым</a:t>
            </a:r>
            <a:br>
              <a:rPr lang="ru-RU" sz="3600" dirty="0" smtClean="0"/>
            </a:br>
            <a:r>
              <a:rPr lang="ru-RU" sz="3600" dirty="0" smtClean="0"/>
              <a:t>5. За компанию (поддержать разговор)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428604"/>
            <a:ext cx="87062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Причины употребления пиво: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Женя\Desktop\работа\пивной алкоголизм\untitled 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57562"/>
            <a:ext cx="4286250" cy="3219450"/>
          </a:xfrm>
          <a:prstGeom prst="rect">
            <a:avLst/>
          </a:prstGeom>
          <a:noFill/>
          <a:ln w="19050" cmpd="thickThin">
            <a:solidFill>
              <a:srgbClr val="C00000"/>
            </a:solidFill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428604"/>
            <a:ext cx="70723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пьянства есть такие поводы: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Поминки, праздник, встреча, проводы.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Крестины, свадьбы и развод.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Мороз, охота, Новый год,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Выздоровленье, новоселье,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Печаль, раскаянье, веселье,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Успех, награда, новый чин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просто пьянство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без причин!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C:\Users\Женя\Desktop\работа\пивной алкоголизм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06971"/>
            <a:ext cx="3071834" cy="3046235"/>
          </a:xfrm>
          <a:prstGeom prst="rect">
            <a:avLst/>
          </a:prstGeom>
          <a:noFill/>
          <a:ln cmpd="sng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142984"/>
            <a:ext cx="72152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Занятие произвело на меня сильное </a:t>
            </a:r>
            <a:r>
              <a:rPr lang="ru-RU" sz="2800" dirty="0" err="1" smtClean="0"/>
              <a:t>впечатление___</a:t>
            </a:r>
            <a:r>
              <a:rPr lang="ru-RU" sz="2800" dirty="0" smtClean="0"/>
              <a:t> никакого </a:t>
            </a:r>
            <a:r>
              <a:rPr lang="ru-RU" sz="2800" dirty="0" err="1" smtClean="0"/>
              <a:t>впечатления____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2. Во время просмотра презентации я испытал(а) чувство….</a:t>
            </a:r>
            <a:br>
              <a:rPr lang="ru-RU" sz="2800" dirty="0" smtClean="0"/>
            </a:br>
            <a:r>
              <a:rPr lang="ru-RU" sz="2800" dirty="0" smtClean="0"/>
              <a:t>3. Меня ………..заинтересовала эта тема и я хотел(а) бы…</a:t>
            </a:r>
            <a:br>
              <a:rPr lang="ru-RU" sz="2800" dirty="0" smtClean="0"/>
            </a:br>
            <a:r>
              <a:rPr lang="ru-RU" sz="2800" dirty="0" smtClean="0"/>
              <a:t>4. Нужны ли подобные занятия, как вы считаете? 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34366"/>
            <a:ext cx="8183880" cy="76580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Самыми пивными странами  являются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00240"/>
            <a:ext cx="4357718" cy="3768725"/>
          </a:xfrm>
        </p:spPr>
        <p:txBody>
          <a:bodyPr>
            <a:noAutofit/>
          </a:bodyPr>
          <a:lstStyle/>
          <a:p>
            <a:pPr>
              <a:buFontTx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Чехия – 75%</a:t>
            </a:r>
          </a:p>
          <a:p>
            <a:pPr>
              <a:buFontTx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Великобритания - 65%</a:t>
            </a:r>
          </a:p>
          <a:p>
            <a:pPr>
              <a:buFontTx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 – 60%</a:t>
            </a:r>
          </a:p>
          <a:p>
            <a:pPr>
              <a:buFontTx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Бельгия – 55%</a:t>
            </a:r>
          </a:p>
          <a:p>
            <a:pPr>
              <a:buFontTx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Зеландия – 45%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2" descr="C:\Documents and Settings\Admin\Рабочий стол\мое\pi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648279"/>
            <a:ext cx="3500462" cy="470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858148" y="6572272"/>
            <a:ext cx="785818" cy="2142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>
          <a:xfrm>
            <a:off x="0" y="474653"/>
            <a:ext cx="8820150" cy="159702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chemeClr val="accent2"/>
                </a:solidFill>
              </a:rPr>
              <a:t>	</a:t>
            </a:r>
            <a:r>
              <a:rPr lang="ru-RU" sz="2400" dirty="0" smtClean="0">
                <a:solidFill>
                  <a:schemeClr val="accent2"/>
                </a:solidFill>
              </a:rPr>
              <a:t>Судя по уровню производимого и реализуемого в торговле пива, Россия в настоящее время вошла в число стран, население которых занимает «передовые» позиции по употреблению этого изделия.</a:t>
            </a:r>
          </a:p>
        </p:txBody>
      </p:sp>
      <p:pic>
        <p:nvPicPr>
          <p:cNvPr id="4099" name="Picture 4" descr="82895999_bd4e083e66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928813"/>
            <a:ext cx="2573338" cy="2538412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</p:spPr>
      </p:pic>
      <p:pic>
        <p:nvPicPr>
          <p:cNvPr id="4100" name="Picture 5" descr="C:\Documents and Settings\Admin\Рабочий стол\мое\big_1195974347_20071125-100505_38_783_3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4286250"/>
            <a:ext cx="2786063" cy="21717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</p:spPr>
      </p:pic>
      <p:pic>
        <p:nvPicPr>
          <p:cNvPr id="4101" name="Picture 5" descr="C:\Documents and Settings\Admin\Рабочий стол\мое\2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13" y="3000375"/>
            <a:ext cx="2643187" cy="2312988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-357188"/>
            <a:ext cx="7772400" cy="147002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u="sng" dirty="0" smtClean="0">
                <a:solidFill>
                  <a:schemeClr val="accent2"/>
                </a:solidFill>
              </a:rPr>
              <a:t>Рост потребления пива в России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625" y="857232"/>
            <a:ext cx="4786313" cy="1609725"/>
          </a:xfrm>
        </p:spPr>
        <p:txBody>
          <a:bodyPr>
            <a:normAutofit fontScale="92500" lnSpcReduction="10000"/>
          </a:bodyPr>
          <a:lstStyle/>
          <a:p>
            <a:pPr algn="l"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Г.Онищенко: «Не СПИД, не туберкулез погубят Россию, а пивной алкоголизм среди молодежи. Сейчас мы имеем 10-ки тысяч алкоголиков среди молодого поколения».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4" name="Picture 4" descr="9964376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285878"/>
            <a:ext cx="3267075" cy="25717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</p:pic>
      <p:pic>
        <p:nvPicPr>
          <p:cNvPr id="5125" name="Picture 4" descr="C:\Documents and Settings\Admin\Рабочий стол\мое\1186233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500306"/>
            <a:ext cx="3214710" cy="235743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</p:pic>
      <p:pic>
        <p:nvPicPr>
          <p:cNvPr id="5126" name="Picture 5" descr="C:\Documents and Settings\Admin\Рабочий стол\мое\длоитдо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44" y="3197240"/>
            <a:ext cx="3167062" cy="23749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42910" y="3571876"/>
            <a:ext cx="81439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Борьба 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подростковым алкоголизмом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ТОЛЬКО ЦИФРЫ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данным Минздрава каждый гражданин России (включая младенцев) употребляет 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год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литров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алкоголя.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8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литров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предел,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который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угрожает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генофонду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России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(данные Минздрава)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2,5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миллионов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алкоголиков.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алкоголиков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приходится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женщины.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период 1990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2009 годы число детей алкоголиков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увеличилось 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24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раза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7" grpId="0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>
          <a:xfrm>
            <a:off x="4500563" y="260350"/>
            <a:ext cx="4643437" cy="61928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Из четырёх тысяч опрошенных человек в возрасте от 7 до 20 лет: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первоклассников, употребляющих алкогольные напитки, оказалось 48%, что в 12 раз превосходит    показатели 10-12-летней давности.</a:t>
            </a:r>
            <a:endParaRPr lang="ru-RU" sz="2400" u="sng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7" name="Picture 4" descr="0_83b9_cf55e91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00063"/>
            <a:ext cx="4175125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Documents and Settings\Admin\Рабочий стол\мое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1128" y="3641745"/>
            <a:ext cx="35099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u="sng" smtClean="0">
                <a:solidFill>
                  <a:schemeClr val="accent2"/>
                </a:solidFill>
              </a:rPr>
              <a:t>Реклама пива умалчивает о вреде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143000"/>
            <a:ext cx="4572000" cy="5214958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1.	Пиво вызывает целый спектр глазных болезней (катаракта и макулопатия).</a:t>
            </a:r>
          </a:p>
          <a:p>
            <a:pPr marL="457200" indent="-457200" eaLnBrk="1" hangingPunct="1"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2. Содержание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кобальта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 сердечной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мышце увеличивается в 10 раз, что ведет к ишемической болезни сердца и инфаркту.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3.	Канцерогенные вещества повышают  риск развития рака толстой кишки и рака груди.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4.	Пиво содержит огромное количество сивушных масел.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5.	Смещается гормональное равновесие в сторону женских гормонов.</a:t>
            </a:r>
          </a:p>
          <a:p>
            <a:pPr>
              <a:buFontTx/>
              <a:buNone/>
              <a:defRPr/>
            </a:pPr>
            <a:endParaRPr lang="ru-RU" sz="2000" dirty="0" smtClean="0"/>
          </a:p>
        </p:txBody>
      </p:sp>
      <p:pic>
        <p:nvPicPr>
          <p:cNvPr id="7172" name="Picture 4" descr="img_5473230_29_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857232"/>
            <a:ext cx="3509963" cy="2933700"/>
          </a:xfrm>
          <a:prstGeom prst="rect">
            <a:avLst/>
          </a:prstGeom>
          <a:noFill/>
          <a:ln w="15875" cmpd="sng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мое\big_alkogol_zdorov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929066"/>
            <a:ext cx="3714750" cy="2674938"/>
          </a:xfrm>
          <a:prstGeom prst="rect">
            <a:avLst/>
          </a:prstGeom>
          <a:noFill/>
          <a:ln w="15875" cmpd="sng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285750"/>
            <a:ext cx="3786184" cy="4000506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Пивом каждый день оглупляется вся наша нация.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	В 1950-1960 гг. интеллект советского школьника был самым высоким в мире. Сейчас  (по мировым показателям) – на 100-ом месте.</a:t>
            </a:r>
          </a:p>
        </p:txBody>
      </p:sp>
      <p:pic>
        <p:nvPicPr>
          <p:cNvPr id="11267" name="Picture 2" descr="C:\Documents and Settings\Admin\Рабочий стол\мое\1229192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623964"/>
            <a:ext cx="3214710" cy="2662556"/>
          </a:xfrm>
          <a:prstGeom prst="rect">
            <a:avLst/>
          </a:prstGeom>
          <a:noFill/>
          <a:ln w="9525" cmpd="sng"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мое\be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04810"/>
            <a:ext cx="4052887" cy="2738438"/>
          </a:xfrm>
          <a:prstGeom prst="rect">
            <a:avLst/>
          </a:prstGeom>
          <a:noFill/>
          <a:ln w="9525" cmpd="sng"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</p:spPr>
      </p:pic>
      <p:pic>
        <p:nvPicPr>
          <p:cNvPr id="7" name="Picture 6" descr="C:\Users\Женя\Desktop\работа\пивной алкоголизм\untitled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214686"/>
            <a:ext cx="2286000" cy="3467100"/>
          </a:xfrm>
          <a:prstGeom prst="rect">
            <a:avLst/>
          </a:prstGeom>
          <a:noFill/>
          <a:ln cmpd="sng"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939922"/>
            <a:ext cx="8501093" cy="1131888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Если человек хотя бы один раз в две недели выпивает кружку пива,  фужер вина или рюмку водки, у него на две недели нарушается работа гипоталамуса. </a:t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	В течение этого времени он в интеллектуальном отношении находится ниже обезьян.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1" name="Picture 2" descr="C:\Documents and Settings\Admin\Рабочий стол\мое\тдлит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167082"/>
            <a:ext cx="3929063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 descr="C:\Documents and Settings\Admin\Рабочий стол\мое\тьжлт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167082"/>
            <a:ext cx="4159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526</Words>
  <PresentationFormat>Экран (4:3)</PresentationFormat>
  <Paragraphs>91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Бумажная</vt:lpstr>
      <vt:lpstr>Аспект</vt:lpstr>
      <vt:lpstr>Модульная</vt:lpstr>
      <vt:lpstr>Открытая</vt:lpstr>
      <vt:lpstr>Справедливость</vt:lpstr>
      <vt:lpstr>Слайд 1</vt:lpstr>
      <vt:lpstr>Слайд 2</vt:lpstr>
      <vt:lpstr>Самыми пивными странами  являются</vt:lpstr>
      <vt:lpstr>Слайд 4</vt:lpstr>
      <vt:lpstr>Рост потребления пива в России</vt:lpstr>
      <vt:lpstr>Слайд 6</vt:lpstr>
      <vt:lpstr>Реклама пива умалчивает о вреде</vt:lpstr>
      <vt:lpstr>Слайд 8</vt:lpstr>
      <vt:lpstr> Если человек хотя бы один раз в две недели выпивает кружку пива,  фужер вина или рюмку водки, у него на две недели нарушается работа гипоталамуса.   В течение этого времени он в интеллектуальном отношении находится ниже обезьян.</vt:lpstr>
      <vt:lpstr> Пивной алкоголизм у                   несовершеннолетних :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Женя</cp:lastModifiedBy>
  <cp:revision>49</cp:revision>
  <dcterms:created xsi:type="dcterms:W3CDTF">2010-11-19T12:50:26Z</dcterms:created>
  <dcterms:modified xsi:type="dcterms:W3CDTF">2010-11-24T15:32:45Z</dcterms:modified>
</cp:coreProperties>
</file>