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6" r:id="rId4"/>
    <p:sldId id="277" r:id="rId5"/>
    <p:sldId id="278" r:id="rId6"/>
    <p:sldId id="279" r:id="rId7"/>
    <p:sldId id="260" r:id="rId8"/>
    <p:sldId id="280" r:id="rId9"/>
    <p:sldId id="281" r:id="rId10"/>
    <p:sldId id="282" r:id="rId11"/>
    <p:sldId id="262" r:id="rId12"/>
    <p:sldId id="263" r:id="rId13"/>
    <p:sldId id="283" r:id="rId14"/>
    <p:sldId id="284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F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32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Заголовок 1025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t>Click to edit Master title style</a:t>
            </a:r>
          </a:p>
        </p:txBody>
      </p:sp>
      <p:sp>
        <p:nvSpPr>
          <p:cNvPr id="1027" name="Замещающий текст 1026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Замещающая дата 1027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932DE5F4-8BAF-4784-B610-8FFC8DD674E7}" type="datetimeFigureOut">
              <a:rPr lang="ru-RU" smtClean="0"/>
            </a:fld>
            <a:endParaRPr lang="ru-RU"/>
          </a:p>
        </p:txBody>
      </p:sp>
      <p:sp>
        <p:nvSpPr>
          <p:cNvPr id="1029" name="Замещающий нижний колонтитул 1028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Замещающий номер слайда 1029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FAB831CB-A5B9-445A-ADB1-E98151BDEF79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7595" y="1671955"/>
            <a:ext cx="7399655" cy="2858770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7200" b="1" dirty="0" smtClean="0">
                <a:ln/>
                <a:solidFill>
                  <a:schemeClr val="accent4"/>
                </a:solidFill>
                <a:effectLst/>
              </a:rPr>
              <a:t>Амфотерные соединения</a:t>
            </a:r>
            <a:endParaRPr lang="ru-RU" sz="7200" b="1" dirty="0" smtClean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605" y="260350"/>
            <a:ext cx="323469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ru-RU" sz="4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12/09/2022</a:t>
            </a:r>
            <a:endParaRPr lang="en-US" altLang="ru-RU" sz="4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75724"/>
            <a:ext cx="9144000" cy="924475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Физические свойства амфотерных гидроксидов</a:t>
            </a:r>
            <a:br>
              <a:rPr lang="ru-RU" sz="3600" b="1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Амфотерные гидроксиды </a:t>
            </a:r>
            <a:r>
              <a:rPr lang="ru-RU" sz="3600" dirty="0" smtClean="0"/>
              <a:t>– это нерастворимые в воде твердые вещества, как правило, белого цвета</a:t>
            </a: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11707"/>
            <a:ext cx="7467600" cy="59776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/>
              <a:t>Получение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   </a:t>
            </a:r>
            <a:endParaRPr lang="ru-RU" sz="32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35460" y="1661756"/>
            <a:ext cx="8313004" cy="3662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Общим способом получения амфотерных гидроксидов является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</a:rPr>
              <a:t>осаждение разбавленной щёлочью из растворов солей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 соответствующего амфотерного элемента,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например: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effectLst/>
              <a:latin typeface="+mn-lt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ZnSO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4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+2NaOH⟶Zn(OH)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2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↓+Na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2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SO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4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altLang="ru-RU" sz="2000" b="1" i="0" u="none" strike="noStrike" cap="none" normalizeH="0" baseline="0" dirty="0" smtClean="0">
              <a:ln>
                <a:noFill/>
              </a:ln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В ряде случаев при осаждении образуется не гидроксид, а гидрат оксида соответствующего элемента (например, гидраты оксидов железа(III), хрома(III), олова(II) и др.).</a:t>
            </a: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 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effectLst/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Химические свойства </a:t>
            </a:r>
            <a:br>
              <a:rPr lang="ru-RU" sz="3600" b="1" dirty="0" smtClean="0"/>
            </a:br>
            <a:r>
              <a:rPr lang="ru-RU" sz="3600" b="1" dirty="0" smtClean="0"/>
              <a:t>амфотерных гидроксидов</a:t>
            </a:r>
            <a:endParaRPr lang="ru-RU" sz="3600" b="1" dirty="0"/>
          </a:p>
        </p:txBody>
      </p:sp>
      <p:sp>
        <p:nvSpPr>
          <p:cNvPr id="6" name="Text Box 5"/>
          <p:cNvSpPr txBox="1">
            <a:spLocks noGrp="1" noChangeArrowheads="1"/>
          </p:cNvSpPr>
          <p:nvPr>
            <p:ph idx="1"/>
          </p:nvPr>
        </p:nvSpPr>
        <p:spPr bwMode="auto">
          <a:xfrm>
            <a:off x="428596" y="2633667"/>
            <a:ext cx="839155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ru-RU" sz="3200" dirty="0" smtClean="0"/>
              <a:t>    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604554"/>
            <a:ext cx="774494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2800" b="1" dirty="0" smtClean="0"/>
          </a:p>
          <a:p>
            <a:pPr>
              <a:spcBef>
                <a:spcPct val="50000"/>
              </a:spcBef>
            </a:pPr>
            <a:r>
              <a:rPr lang="ru-RU" sz="3200" b="1" dirty="0" smtClean="0"/>
              <a:t>1.  Взаимодействие с раствором кислоты:</a:t>
            </a:r>
            <a:endParaRPr lang="ru-RU" sz="3200" b="1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71472" y="2605291"/>
            <a:ext cx="8061296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 dirty="0" smtClean="0"/>
          </a:p>
          <a:p>
            <a:pPr algn="ctr">
              <a:spcBef>
                <a:spcPct val="50000"/>
              </a:spcBef>
            </a:pPr>
            <a:r>
              <a:rPr lang="en-US" sz="3600" dirty="0" smtClean="0"/>
              <a:t>Al(OH)</a:t>
            </a:r>
            <a:r>
              <a:rPr lang="en-US" sz="2800" dirty="0" smtClean="0"/>
              <a:t>3</a:t>
            </a:r>
            <a:r>
              <a:rPr lang="en-US" sz="3600" dirty="0" smtClean="0"/>
              <a:t>+3HCl=AlCl</a:t>
            </a:r>
            <a:r>
              <a:rPr lang="en-US" sz="2800" dirty="0" smtClean="0"/>
              <a:t>3</a:t>
            </a:r>
            <a:r>
              <a:rPr lang="en-US" sz="3600" dirty="0" smtClean="0"/>
              <a:t>+3H</a:t>
            </a:r>
            <a:r>
              <a:rPr lang="en-US" sz="2800" dirty="0" smtClean="0"/>
              <a:t>2</a:t>
            </a:r>
            <a:r>
              <a:rPr lang="en-US" sz="3600" dirty="0" smtClean="0"/>
              <a:t>O</a:t>
            </a:r>
            <a:endParaRPr lang="ru-RU" sz="3600" dirty="0" smtClean="0"/>
          </a:p>
          <a:p>
            <a:pPr algn="ctr">
              <a:spcBef>
                <a:spcPct val="50000"/>
              </a:spcBef>
            </a:pPr>
            <a:r>
              <a:rPr lang="ru-RU" sz="3600" dirty="0"/>
              <a:t>о</a:t>
            </a:r>
            <a:r>
              <a:rPr lang="ru-RU" sz="3600" dirty="0" smtClean="0"/>
              <a:t>бразуется </a:t>
            </a:r>
            <a:r>
              <a:rPr lang="ru-RU" sz="3600" dirty="0" smtClean="0">
                <a:solidFill>
                  <a:srgbClr val="C00000"/>
                </a:solidFill>
              </a:rPr>
              <a:t>соль</a:t>
            </a:r>
            <a:r>
              <a:rPr lang="ru-RU" sz="3600" dirty="0" smtClean="0"/>
              <a:t> и </a:t>
            </a:r>
            <a:r>
              <a:rPr lang="ru-RU" sz="3600" dirty="0" smtClean="0">
                <a:solidFill>
                  <a:srgbClr val="C00000"/>
                </a:solidFill>
              </a:rPr>
              <a:t>вода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38955" y="3317553"/>
            <a:ext cx="7993063" cy="11695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2800" b="1" dirty="0"/>
          </a:p>
          <a:p>
            <a:pPr>
              <a:spcBef>
                <a:spcPct val="50000"/>
              </a:spcBef>
            </a:pPr>
            <a:r>
              <a:rPr lang="ru-RU" sz="2800" b="1" dirty="0"/>
              <a:t>3</a:t>
            </a:r>
            <a:r>
              <a:rPr lang="ru-RU" sz="2800" b="1" dirty="0" smtClean="0"/>
              <a:t>. Взаимодействие  </a:t>
            </a:r>
            <a:r>
              <a:rPr lang="ru-RU" sz="2800" b="1" dirty="0"/>
              <a:t>с избытком раствора щелочи:</a:t>
            </a:r>
            <a:endParaRPr lang="ru-RU" sz="2800" b="1" dirty="0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53959" y="4544547"/>
            <a:ext cx="8137525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 smtClean="0"/>
              <a:t>Al(OH)3+KOH=K[Al(OH)4</a:t>
            </a:r>
            <a:r>
              <a:rPr lang="en-US" sz="3600" b="1" dirty="0"/>
              <a:t>]</a:t>
            </a:r>
            <a:endParaRPr lang="ru-RU" sz="3600" b="1" dirty="0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23806" y="5229200"/>
            <a:ext cx="8208962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Полученный </a:t>
            </a:r>
            <a:r>
              <a:rPr lang="ru-RU" sz="2400" b="1" dirty="0" smtClean="0"/>
              <a:t>  </a:t>
            </a:r>
            <a:r>
              <a:rPr lang="ru-RU" sz="2400" b="1" dirty="0" err="1" smtClean="0">
                <a:solidFill>
                  <a:srgbClr val="C00000"/>
                </a:solidFill>
              </a:rPr>
              <a:t>тетрагидроксоалюминат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калия </a:t>
            </a:r>
            <a:r>
              <a:rPr lang="en-US" sz="3200" b="1" dirty="0">
                <a:solidFill>
                  <a:srgbClr val="C00000"/>
                </a:solidFill>
              </a:rPr>
              <a:t>K[Al(OH)</a:t>
            </a:r>
            <a:r>
              <a:rPr lang="en-US" sz="2000" b="1" dirty="0">
                <a:solidFill>
                  <a:srgbClr val="C00000"/>
                </a:solidFill>
              </a:rPr>
              <a:t>4</a:t>
            </a:r>
            <a:r>
              <a:rPr lang="en-US" sz="3200" b="1" dirty="0">
                <a:solidFill>
                  <a:srgbClr val="C00000"/>
                </a:solidFill>
              </a:rPr>
              <a:t>]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               				</a:t>
            </a:r>
            <a:r>
              <a:rPr lang="ru-RU" sz="4000" b="1" dirty="0" smtClean="0">
                <a:solidFill>
                  <a:srgbClr val="C00000"/>
                </a:solidFill>
              </a:rPr>
              <a:t>– </a:t>
            </a:r>
            <a:r>
              <a:rPr lang="ru-RU" sz="2400" b="1" dirty="0" smtClean="0">
                <a:solidFill>
                  <a:srgbClr val="C00000"/>
                </a:solidFill>
              </a:rPr>
              <a:t> комплексное </a:t>
            </a:r>
            <a:r>
              <a:rPr lang="ru-RU" sz="2400" b="1" dirty="0">
                <a:solidFill>
                  <a:srgbClr val="C00000"/>
                </a:solidFill>
              </a:rPr>
              <a:t>соединение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116" y="383428"/>
            <a:ext cx="77867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Химические свойства </a:t>
            </a:r>
            <a:r>
              <a:rPr lang="ru-RU" sz="4000" b="1" dirty="0" err="1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амфотерных</a:t>
            </a: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 </a:t>
            </a:r>
            <a:r>
              <a:rPr lang="ru-RU" sz="4000" b="1" dirty="0" err="1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гидроксидов</a:t>
            </a:r>
            <a:endParaRPr lang="ru-RU" sz="4000" b="1" dirty="0">
              <a:solidFill>
                <a:schemeClr val="tx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38955" y="1716645"/>
            <a:ext cx="8462992" cy="17851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2</a:t>
            </a:r>
            <a:r>
              <a:rPr lang="ru-RU" sz="2800" b="1" dirty="0" smtClean="0"/>
              <a:t>.Взаимодействие со </a:t>
            </a:r>
            <a:r>
              <a:rPr lang="ru-RU" sz="2800" b="1" dirty="0"/>
              <a:t>щелочью </a:t>
            </a:r>
            <a:r>
              <a:rPr lang="ru-RU" sz="2800" b="1" dirty="0" smtClean="0"/>
              <a:t> приводит к образованию </a:t>
            </a:r>
            <a:r>
              <a:rPr lang="ru-RU" sz="2800" b="1" dirty="0" smtClean="0">
                <a:solidFill>
                  <a:srgbClr val="C00000"/>
                </a:solidFill>
              </a:rPr>
              <a:t>соли  </a:t>
            </a:r>
            <a:r>
              <a:rPr lang="ru-RU" sz="2800" b="1" dirty="0" smtClean="0"/>
              <a:t>алюмината  </a:t>
            </a:r>
            <a:r>
              <a:rPr lang="ru-RU" sz="2800" b="1" dirty="0"/>
              <a:t>калия </a:t>
            </a:r>
            <a:r>
              <a:rPr lang="ru-RU" sz="2800" b="1" dirty="0">
                <a:solidFill>
                  <a:srgbClr val="C00000"/>
                </a:solidFill>
              </a:rPr>
              <a:t>и </a:t>
            </a:r>
            <a:r>
              <a:rPr lang="ru-RU" sz="2800" b="1" dirty="0" smtClean="0">
                <a:solidFill>
                  <a:srgbClr val="C00000"/>
                </a:solidFill>
              </a:rPr>
              <a:t>воды.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3600" b="1" dirty="0" smtClean="0"/>
              <a:t>Al(OH)3+2KOH=K2AlO2+2H2O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274638"/>
            <a:ext cx="8867328" cy="387444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Комплексные соли анионного типа </a:t>
            </a:r>
            <a:br>
              <a:rPr lang="ru-RU" sz="3600" dirty="0" smtClean="0"/>
            </a:br>
            <a:r>
              <a:rPr lang="ru-RU" sz="3600" dirty="0" smtClean="0">
                <a:solidFill>
                  <a:srgbClr val="C00000"/>
                </a:solidFill>
              </a:rPr>
              <a:t>устойчивы</a:t>
            </a:r>
            <a:r>
              <a:rPr lang="ru-RU" sz="3600" dirty="0" smtClean="0"/>
              <a:t> в щелочной среде, </a:t>
            </a:r>
            <a:br>
              <a:rPr lang="ru-RU" sz="3600" dirty="0" smtClean="0"/>
            </a:br>
            <a:r>
              <a:rPr lang="ru-RU" sz="3600" dirty="0" smtClean="0"/>
              <a:t>но </a:t>
            </a:r>
            <a:r>
              <a:rPr lang="ru-RU" sz="3600" dirty="0" smtClean="0">
                <a:solidFill>
                  <a:srgbClr val="C00000"/>
                </a:solidFill>
              </a:rPr>
              <a:t>разрушаются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при подкислении растворов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876"/>
            <a:ext cx="8643998" cy="25542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sz="4000" b="1" dirty="0" smtClean="0">
                <a:solidFill>
                  <a:srgbClr val="C00000"/>
                </a:solidFill>
              </a:rPr>
              <a:t>Na[Al(OH)</a:t>
            </a:r>
            <a:r>
              <a:rPr lang="pt-BR" sz="4000" b="1" baseline="-25000" dirty="0" smtClean="0">
                <a:solidFill>
                  <a:srgbClr val="C00000"/>
                </a:solidFill>
              </a:rPr>
              <a:t>4</a:t>
            </a:r>
            <a:r>
              <a:rPr lang="pt-BR" sz="4000" b="1" dirty="0" smtClean="0">
                <a:solidFill>
                  <a:srgbClr val="C00000"/>
                </a:solidFill>
              </a:rPr>
              <a:t>]+4HCl=NaCl+AlCl</a:t>
            </a:r>
            <a:r>
              <a:rPr lang="pt-BR" sz="4000" b="1" baseline="-25000" dirty="0" smtClean="0">
                <a:solidFill>
                  <a:srgbClr val="C00000"/>
                </a:solidFill>
              </a:rPr>
              <a:t>3</a:t>
            </a:r>
            <a:r>
              <a:rPr lang="pt-BR" sz="4000" b="1" dirty="0" smtClean="0">
                <a:solidFill>
                  <a:srgbClr val="C00000"/>
                </a:solidFill>
              </a:rPr>
              <a:t>+4H</a:t>
            </a:r>
            <a:r>
              <a:rPr lang="pt-BR" sz="4000" b="1" baseline="-25000" dirty="0" smtClean="0">
                <a:solidFill>
                  <a:srgbClr val="C00000"/>
                </a:solidFill>
              </a:rPr>
              <a:t>2</a:t>
            </a:r>
            <a:r>
              <a:rPr lang="pt-BR" sz="4000" b="1" dirty="0" smtClean="0">
                <a:solidFill>
                  <a:srgbClr val="C00000"/>
                </a:solidFill>
              </a:rPr>
              <a:t>O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43000" y="2924944"/>
            <a:ext cx="8229600" cy="1800200"/>
          </a:xfrm>
        </p:spPr>
        <p:txBody>
          <a:bodyPr>
            <a:normAutofit/>
          </a:bodyPr>
          <a:lstStyle/>
          <a:p>
            <a:r>
              <a:rPr lang="ru-RU" dirty="0" smtClean="0"/>
              <a:t>4. Амфотерные гидроксиды, как и нерастворимые основания, при нагревании разлагаются:</a:t>
            </a:r>
            <a:endParaRPr lang="ru-RU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762508" y="5229200"/>
            <a:ext cx="747313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2Al(OH )</a:t>
            </a:r>
            <a:r>
              <a:rPr kumimoji="0" lang="ru-RU" sz="48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3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 = Al</a:t>
            </a:r>
            <a:r>
              <a:rPr kumimoji="0" lang="ru-RU" sz="4800" b="1" i="0" u="none" strike="noStrike" cap="none" normalizeH="0" baseline="-2500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2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O</a:t>
            </a:r>
            <a:r>
              <a:rPr kumimoji="0" lang="ru-RU" sz="48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3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 + 3H</a:t>
            </a:r>
            <a:r>
              <a:rPr kumimoji="0" lang="ru-RU" sz="48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2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O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908720"/>
            <a:ext cx="73360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tx1">
                    <a:lumMod val="95000"/>
                  </a:schemeClr>
                </a:solidFill>
              </a:rPr>
              <a:t>Химические свойства </a:t>
            </a:r>
            <a:endParaRPr lang="ru-RU" sz="3600" b="1" dirty="0" smtClean="0">
              <a:solidFill>
                <a:schemeClr val="tx1">
                  <a:lumMod val="9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tx1">
                    <a:lumMod val="95000"/>
                  </a:schemeClr>
                </a:solidFill>
              </a:rPr>
              <a:t>амфотерных </a:t>
            </a:r>
            <a:r>
              <a:rPr lang="ru-RU" sz="3600" b="1" dirty="0">
                <a:solidFill>
                  <a:schemeClr val="tx1">
                    <a:lumMod val="95000"/>
                  </a:schemeClr>
                </a:solidFill>
              </a:rPr>
              <a:t>гидроксидов</a:t>
            </a:r>
            <a:endParaRPr lang="ru-RU" sz="3600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23850" y="404813"/>
            <a:ext cx="8280598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/>
              <a:t>Амфотерные соединения- </a:t>
            </a:r>
            <a:endParaRPr lang="ru-RU" sz="3200" dirty="0" smtClean="0"/>
          </a:p>
          <a:p>
            <a:pPr>
              <a:spcBef>
                <a:spcPct val="50000"/>
              </a:spcBef>
            </a:pPr>
            <a:r>
              <a:rPr lang="ru-RU" sz="3200" dirty="0"/>
              <a:t>	</a:t>
            </a:r>
            <a:r>
              <a:rPr lang="ru-RU" sz="3200" dirty="0" smtClean="0"/>
              <a:t>		это вещества </a:t>
            </a:r>
            <a:r>
              <a:rPr lang="ru-RU" sz="3200" dirty="0"/>
              <a:t>- </a:t>
            </a:r>
            <a:r>
              <a:rPr lang="ru-RU" sz="3200" b="1" dirty="0">
                <a:solidFill>
                  <a:srgbClr val="C00000"/>
                </a:solidFill>
              </a:rPr>
              <a:t>«хамелеоны».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60363" y="1705576"/>
            <a:ext cx="8065144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При </a:t>
            </a:r>
            <a:r>
              <a:rPr lang="ru-RU" sz="2400" b="1" dirty="0">
                <a:solidFill>
                  <a:srgbClr val="C00000"/>
                </a:solidFill>
              </a:rPr>
              <a:t>добавлении </a:t>
            </a:r>
            <a:r>
              <a:rPr lang="ru-RU" sz="2400" dirty="0"/>
              <a:t>к таким веществам </a:t>
            </a:r>
            <a:r>
              <a:rPr lang="ru-RU" sz="2400" b="1" dirty="0">
                <a:solidFill>
                  <a:srgbClr val="C00000"/>
                </a:solidFill>
              </a:rPr>
              <a:t>кислоты,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				</a:t>
            </a:r>
            <a:r>
              <a:rPr lang="ru-RU" sz="2400" dirty="0" smtClean="0"/>
              <a:t>проявляют </a:t>
            </a:r>
            <a:r>
              <a:rPr lang="ru-RU" sz="2400" b="1" dirty="0">
                <a:solidFill>
                  <a:srgbClr val="C00000"/>
                </a:solidFill>
              </a:rPr>
              <a:t>основные свойства,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23850" y="3542228"/>
            <a:ext cx="882015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/>
              <a:t>а </a:t>
            </a:r>
            <a:r>
              <a:rPr lang="ru-RU" sz="2400" b="1" dirty="0">
                <a:solidFill>
                  <a:srgbClr val="C00000"/>
                </a:solidFill>
              </a:rPr>
              <a:t>при добавлении </a:t>
            </a:r>
            <a:r>
              <a:rPr lang="ru-RU" sz="2400" dirty="0"/>
              <a:t>к ним </a:t>
            </a:r>
            <a:r>
              <a:rPr lang="ru-RU" sz="2400" b="1" dirty="0">
                <a:solidFill>
                  <a:srgbClr val="C00000"/>
                </a:solidFill>
              </a:rPr>
              <a:t>щелочи –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				</a:t>
            </a:r>
            <a:r>
              <a:rPr lang="ru-RU" sz="2400" b="1" dirty="0" smtClean="0"/>
              <a:t>проявляют</a:t>
            </a:r>
            <a:r>
              <a:rPr lang="ru-RU" sz="2400" b="1" dirty="0" smtClean="0">
                <a:solidFill>
                  <a:srgbClr val="C00000"/>
                </a:solidFill>
              </a:rPr>
              <a:t> кислотные </a:t>
            </a:r>
            <a:r>
              <a:rPr lang="ru-RU" sz="2400" b="1" dirty="0">
                <a:solidFill>
                  <a:srgbClr val="C00000"/>
                </a:solidFill>
              </a:rPr>
              <a:t>свойства.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88925" y="5085184"/>
            <a:ext cx="8208019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/>
              <a:t>Такая </a:t>
            </a:r>
            <a:r>
              <a:rPr lang="ru-RU" sz="2400" b="1" dirty="0">
                <a:solidFill>
                  <a:srgbClr val="C00000"/>
                </a:solidFill>
              </a:rPr>
              <a:t>кислотно-основная двойственность </a:t>
            </a:r>
            <a:br>
              <a:rPr lang="ru-RU" sz="2400" dirty="0"/>
            </a:br>
            <a:r>
              <a:rPr lang="ru-RU" sz="2400" dirty="0"/>
              <a:t>химических свойств получила </a:t>
            </a:r>
            <a:r>
              <a:rPr lang="ru-RU" sz="2400" dirty="0" smtClean="0"/>
              <a:t>название </a:t>
            </a:r>
            <a:r>
              <a:rPr lang="ru-RU" sz="2400" b="1" dirty="0" smtClean="0">
                <a:solidFill>
                  <a:srgbClr val="C00000"/>
                </a:solidFill>
              </a:rPr>
              <a:t>АМФОТЕРНОСТЬ.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467600" cy="796950"/>
          </a:xfrm>
        </p:spPr>
        <p:txBody>
          <a:bodyPr>
            <a:normAutofit/>
          </a:bodyPr>
          <a:lstStyle/>
          <a:p>
            <a:r>
              <a:rPr lang="ru-RU" b="1" dirty="0" smtClean="0"/>
              <a:t>Амфотерность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7467600" cy="5277200"/>
          </a:xfrm>
        </p:spPr>
        <p:txBody>
          <a:bodyPr>
            <a:normAutofit lnSpcReduction="10000"/>
          </a:bodyPr>
          <a:lstStyle/>
          <a:p>
            <a:r>
              <a:rPr lang="ru-RU" sz="3200" b="1" dirty="0" smtClean="0"/>
              <a:t>способность соединений проявлять либо кислотные либо основные свойства, в зависимости от того с чем они реагируют.</a:t>
            </a:r>
            <a:endParaRPr lang="ru-RU" sz="3200" b="1" dirty="0" smtClean="0"/>
          </a:p>
          <a:p>
            <a:pPr marL="0" indent="0">
              <a:buNone/>
            </a:pPr>
            <a:endParaRPr lang="ru-RU" sz="3200" b="1" dirty="0" smtClean="0"/>
          </a:p>
          <a:p>
            <a:r>
              <a:rPr lang="ru-RU" sz="3200" dirty="0"/>
              <a:t>Амфотерный характер носят оксиды и гидроксиды большинства переходных элементов и многих элементов побочных подгрупп.</a:t>
            </a:r>
            <a:br>
              <a:rPr lang="ru-RU" sz="3200" dirty="0"/>
            </a:b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err="1" smtClean="0"/>
              <a:t>Амфотерные</a:t>
            </a:r>
            <a:r>
              <a:rPr lang="ru-RU" sz="4000" b="1" dirty="0" smtClean="0"/>
              <a:t> элементы 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07361"/>
            <a:ext cx="8712967" cy="4051437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Элементы, проявляющие в соединениях металлические и неметаллические свойства, называют </a:t>
            </a:r>
            <a:r>
              <a:rPr lang="ru-RU" sz="3200" b="1" dirty="0" err="1" smtClean="0"/>
              <a:t>амфотерными</a:t>
            </a:r>
            <a:r>
              <a:rPr lang="ru-RU" sz="3200" b="1" dirty="0" smtClean="0"/>
              <a:t>, к ним относятся элементы А-групп Периодической системы - </a:t>
            </a:r>
            <a:r>
              <a:rPr lang="ru-RU" sz="3200" b="1" dirty="0" err="1" smtClean="0">
                <a:solidFill>
                  <a:srgbClr val="C00000"/>
                </a:solidFill>
              </a:rPr>
              <a:t>Be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Al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Ga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Ge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Sn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Pb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Sb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Bi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Po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/>
              <a:t>и др., а также большинство элементов </a:t>
            </a:r>
            <a:r>
              <a:rPr lang="ru-RU" sz="3200" b="1" dirty="0" err="1" smtClean="0"/>
              <a:t>Б-групп</a:t>
            </a:r>
            <a:r>
              <a:rPr lang="ru-RU" sz="3200" b="1" dirty="0" smtClean="0"/>
              <a:t> - </a:t>
            </a:r>
            <a:r>
              <a:rPr lang="ru-RU" sz="3200" b="1" dirty="0" err="1" smtClean="0">
                <a:solidFill>
                  <a:srgbClr val="C00000"/>
                </a:solidFill>
              </a:rPr>
              <a:t>Cr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Mn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Fe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Zn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Cd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Au</a:t>
            </a:r>
            <a:r>
              <a:rPr lang="ru-RU" sz="3200" b="1" dirty="0" smtClean="0"/>
              <a:t> и др. </a:t>
            </a:r>
            <a:br>
              <a:rPr lang="ru-RU" sz="3200" b="1" dirty="0" smtClean="0"/>
            </a:br>
            <a:endParaRPr lang="ru-RU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err="1" smtClean="0"/>
              <a:t>Амфотерные</a:t>
            </a:r>
            <a:r>
              <a:rPr lang="ru-RU" sz="4000" b="1" dirty="0" smtClean="0"/>
              <a:t> соединения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060848"/>
            <a:ext cx="8496943" cy="379795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К </a:t>
            </a:r>
            <a:r>
              <a:rPr lang="ru-RU" sz="3200" b="1" dirty="0" smtClean="0">
                <a:solidFill>
                  <a:srgbClr val="C00000"/>
                </a:solidFill>
              </a:rPr>
              <a:t>амфотерным </a:t>
            </a:r>
            <a:r>
              <a:rPr lang="ru-RU" sz="3200" b="1" dirty="0" smtClean="0"/>
              <a:t>соединениям </a:t>
            </a:r>
            <a:r>
              <a:rPr lang="ru-RU" sz="3200" b="1" dirty="0" err="1" smtClean="0"/>
              <a:t>относят</a:t>
            </a:r>
            <a:r>
              <a:rPr lang="ru-RU" sz="3200" b="1" dirty="0" err="1" smtClean="0">
                <a:solidFill>
                  <a:srgbClr val="C00000"/>
                </a:solidFill>
              </a:rPr>
              <a:t>оксиды</a:t>
            </a:r>
            <a:r>
              <a:rPr lang="ru-RU" sz="3200" b="1" dirty="0" smtClean="0">
                <a:solidFill>
                  <a:srgbClr val="C00000"/>
                </a:solidFill>
              </a:rPr>
              <a:t> и гидроксиды </a:t>
            </a:r>
            <a:r>
              <a:rPr lang="ru-RU" sz="3200" b="1" dirty="0" smtClean="0"/>
              <a:t>некоторых </a:t>
            </a:r>
            <a:r>
              <a:rPr lang="ru-RU" sz="3200" b="1" dirty="0" smtClean="0">
                <a:solidFill>
                  <a:srgbClr val="C00000"/>
                </a:solidFill>
              </a:rPr>
              <a:t>металлов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ru-RU" sz="3200" b="1" dirty="0" smtClean="0"/>
              <a:t>(в них металл чаще всего имеет степень окисления </a:t>
            </a:r>
            <a:r>
              <a:rPr lang="ru-RU" sz="3200" b="1" dirty="0" smtClean="0">
                <a:solidFill>
                  <a:srgbClr val="C00000"/>
                </a:solidFill>
              </a:rPr>
              <a:t>+3</a:t>
            </a:r>
            <a:r>
              <a:rPr lang="ru-RU" sz="3200" b="1" dirty="0" smtClean="0"/>
              <a:t>, чуть реже </a:t>
            </a:r>
            <a:r>
              <a:rPr lang="ru-RU" sz="3200" b="1" dirty="0" smtClean="0">
                <a:solidFill>
                  <a:srgbClr val="C00000"/>
                </a:solidFill>
              </a:rPr>
              <a:t>+2</a:t>
            </a:r>
            <a:r>
              <a:rPr lang="ru-RU" sz="3200" b="1" dirty="0" smtClean="0"/>
              <a:t>).</a:t>
            </a:r>
            <a:endParaRPr lang="ru-RU" sz="3200" b="1" dirty="0" smtClean="0"/>
          </a:p>
          <a:p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714375"/>
            <a:ext cx="8643938" cy="541178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    	</a:t>
            </a:r>
            <a:r>
              <a:rPr lang="ru-RU" sz="4800" b="1" dirty="0" smtClean="0">
                <a:solidFill>
                  <a:srgbClr val="C00000"/>
                </a:solidFill>
              </a:rPr>
              <a:t>Амфотерные</a:t>
            </a:r>
            <a:r>
              <a:rPr lang="ru-RU" sz="4800" dirty="0" smtClean="0">
                <a:solidFill>
                  <a:srgbClr val="C00000"/>
                </a:solidFill>
              </a:rPr>
              <a:t> </a:t>
            </a:r>
            <a:r>
              <a:rPr lang="ru-RU" sz="4800" dirty="0" smtClean="0"/>
              <a:t>соединения проявляют одновременно и </a:t>
            </a:r>
            <a:r>
              <a:rPr lang="ru-RU" sz="4800" dirty="0" smtClean="0">
                <a:solidFill>
                  <a:srgbClr val="C00000"/>
                </a:solidFill>
              </a:rPr>
              <a:t>основные</a:t>
            </a:r>
            <a:r>
              <a:rPr lang="ru-RU" sz="4800" dirty="0" smtClean="0"/>
              <a:t>, и </a:t>
            </a:r>
            <a:r>
              <a:rPr lang="ru-RU" sz="4800" dirty="0" smtClean="0">
                <a:solidFill>
                  <a:srgbClr val="C00000"/>
                </a:solidFill>
              </a:rPr>
              <a:t>кислотные</a:t>
            </a:r>
            <a:r>
              <a:rPr lang="ru-RU" sz="4800" dirty="0" smtClean="0"/>
              <a:t> свойства</a:t>
            </a:r>
            <a:endParaRPr lang="ru-RU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Амфотерные</a:t>
            </a:r>
            <a:r>
              <a:rPr lang="ru-RU" sz="4400" b="1" dirty="0"/>
              <a:t> </a:t>
            </a:r>
            <a:r>
              <a:rPr lang="ru-RU" sz="4400" b="1" dirty="0" smtClean="0"/>
              <a:t>оксиды </a:t>
            </a:r>
            <a:endParaRPr lang="ru-RU" sz="4400" b="1" dirty="0"/>
          </a:p>
        </p:txBody>
      </p:sp>
      <p:graphicFrame>
        <p:nvGraphicFramePr>
          <p:cNvPr id="5" name="Содержимое 4"/>
          <p:cNvGraphicFramePr/>
          <p:nvPr/>
        </p:nvGraphicFramePr>
        <p:xfrm>
          <a:off x="1043608" y="1844824"/>
          <a:ext cx="7188914" cy="46177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572146"/>
                <a:gridCol w="3616768"/>
              </a:tblGrid>
              <a:tr h="115443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/>
                        <a:t>BeO</a:t>
                      </a:r>
                      <a:r>
                        <a:rPr lang="en-US" sz="2400" b="0" dirty="0"/>
                        <a:t> - </a:t>
                      </a:r>
                      <a:r>
                        <a:rPr lang="ru-RU" sz="2400" b="0" dirty="0"/>
                        <a:t>оксид бериллия</a:t>
                      </a:r>
                      <a:endParaRPr lang="ru-RU" sz="2400" b="0" dirty="0"/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Cr2O3</a:t>
                      </a:r>
                      <a:r>
                        <a:rPr lang="en-US" sz="2400" b="0" baseline="0" dirty="0" smtClean="0"/>
                        <a:t> - </a:t>
                      </a:r>
                      <a:r>
                        <a:rPr lang="ru-RU" sz="2400" b="0" dirty="0" smtClean="0"/>
                        <a:t>оксид хрома(III) </a:t>
                      </a:r>
                      <a:endParaRPr lang="en-US" sz="2400" b="0" dirty="0"/>
                    </a:p>
                  </a:txBody>
                  <a:tcPr marL="28575" marR="28575" marT="28575" marB="28575" anchor="ctr"/>
                </a:tc>
              </a:tr>
              <a:tr h="115443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Al</a:t>
                      </a:r>
                      <a:r>
                        <a:rPr lang="en-US" sz="2400" baseline="-25000" dirty="0"/>
                        <a:t>2</a:t>
                      </a:r>
                      <a:r>
                        <a:rPr lang="en-US" sz="2400" dirty="0"/>
                        <a:t>O</a:t>
                      </a:r>
                      <a:r>
                        <a:rPr lang="en-US" sz="2400" baseline="-25000" dirty="0"/>
                        <a:t>3</a:t>
                      </a:r>
                      <a:r>
                        <a:rPr lang="en-US" sz="2400" dirty="0"/>
                        <a:t> - </a:t>
                      </a:r>
                      <a:r>
                        <a:rPr lang="ru-RU" sz="2400" dirty="0"/>
                        <a:t>оксид алюминия</a:t>
                      </a:r>
                      <a:endParaRPr lang="ru-RU" sz="2400" b="1" dirty="0"/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Fe</a:t>
                      </a:r>
                      <a:r>
                        <a:rPr lang="en-US" sz="2400" baseline="-25000" dirty="0"/>
                        <a:t>2</a:t>
                      </a:r>
                      <a:r>
                        <a:rPr lang="en-US" sz="2400" dirty="0"/>
                        <a:t>O</a:t>
                      </a:r>
                      <a:r>
                        <a:rPr lang="en-US" sz="2400" baseline="-25000" dirty="0"/>
                        <a:t>3</a:t>
                      </a:r>
                      <a:r>
                        <a:rPr lang="en-US" sz="2400" dirty="0"/>
                        <a:t> - </a:t>
                      </a:r>
                      <a:r>
                        <a:rPr lang="ru-RU" sz="2400" dirty="0"/>
                        <a:t>оксид железа(</a:t>
                      </a:r>
                      <a:r>
                        <a:rPr lang="en-US" sz="2400" dirty="0"/>
                        <a:t>III)</a:t>
                      </a:r>
                      <a:endParaRPr lang="en-US" sz="2400" b="1" dirty="0"/>
                    </a:p>
                  </a:txBody>
                  <a:tcPr marL="28575" marR="28575" marT="28575" marB="28575" anchor="ctr"/>
                </a:tc>
              </a:tr>
              <a:tr h="11544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2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dirty="0" err="1" smtClean="0"/>
                        <a:t>ZnO</a:t>
                      </a:r>
                      <a:r>
                        <a:rPr lang="en-US" sz="2400" dirty="0" smtClean="0"/>
                        <a:t> - </a:t>
                      </a:r>
                      <a:r>
                        <a:rPr lang="ru-RU" sz="2400" dirty="0" smtClean="0"/>
                        <a:t>оксид цинка(</a:t>
                      </a:r>
                      <a:r>
                        <a:rPr lang="en-US" sz="2400" dirty="0" smtClean="0"/>
                        <a:t>II)</a:t>
                      </a:r>
                      <a:endParaRPr lang="en-US" sz="2400" dirty="0" smtClean="0"/>
                    </a:p>
                    <a:p>
                      <a:pPr algn="ctr"/>
                      <a:endParaRPr lang="en-US" sz="2400" b="1" dirty="0"/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2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dirty="0" err="1" smtClean="0"/>
                        <a:t>PbO</a:t>
                      </a:r>
                      <a:r>
                        <a:rPr lang="en-US" sz="2400" dirty="0" smtClean="0"/>
                        <a:t> – </a:t>
                      </a:r>
                      <a:r>
                        <a:rPr lang="ru-RU" sz="2400" dirty="0" smtClean="0"/>
                        <a:t>оксид</a:t>
                      </a:r>
                      <a:r>
                        <a:rPr lang="ru-RU" sz="2400" baseline="0" dirty="0" smtClean="0"/>
                        <a:t> свинца</a:t>
                      </a:r>
                      <a:r>
                        <a:rPr lang="ru-RU" sz="2400" dirty="0" smtClean="0"/>
                        <a:t>(</a:t>
                      </a:r>
                      <a:r>
                        <a:rPr lang="en-US" sz="2400" dirty="0" smtClean="0"/>
                        <a:t>II)</a:t>
                      </a:r>
                      <a:endParaRPr lang="en-US" sz="2400" dirty="0" smtClean="0"/>
                    </a:p>
                    <a:p>
                      <a:pPr algn="ctr"/>
                      <a:endParaRPr lang="en-US" sz="2400" b="1" dirty="0"/>
                    </a:p>
                  </a:txBody>
                  <a:tcPr marL="28575" marR="28575" marT="28575" marB="28575" anchor="ctr"/>
                </a:tc>
              </a:tr>
              <a:tr h="115443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SnO</a:t>
                      </a:r>
                      <a:r>
                        <a:rPr lang="en-US" sz="2400" baseline="-25000" dirty="0"/>
                        <a:t>2</a:t>
                      </a:r>
                      <a:r>
                        <a:rPr lang="en-US" sz="2400" dirty="0"/>
                        <a:t> - </a:t>
                      </a:r>
                      <a:r>
                        <a:rPr lang="ru-RU" sz="2400" dirty="0" smtClean="0"/>
                        <a:t>оксид олова(</a:t>
                      </a:r>
                      <a:r>
                        <a:rPr lang="en-US" sz="2400" dirty="0"/>
                        <a:t>IV)</a:t>
                      </a:r>
                      <a:endParaRPr lang="en-US" sz="2400" b="1" dirty="0"/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2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dirty="0" smtClean="0"/>
                        <a:t>PbO2 – </a:t>
                      </a:r>
                      <a:r>
                        <a:rPr lang="ru-RU" sz="2400" dirty="0" smtClean="0"/>
                        <a:t>оксид</a:t>
                      </a:r>
                      <a:r>
                        <a:rPr lang="ru-RU" sz="2400" baseline="0" dirty="0" smtClean="0"/>
                        <a:t> свинца</a:t>
                      </a:r>
                      <a:r>
                        <a:rPr lang="ru-RU" sz="2400" dirty="0" smtClean="0"/>
                        <a:t>(</a:t>
                      </a:r>
                      <a:r>
                        <a:rPr lang="en-US" sz="2400" dirty="0" smtClean="0"/>
                        <a:t>IV)</a:t>
                      </a:r>
                      <a:endParaRPr lang="en-US" sz="2400" dirty="0" smtClean="0"/>
                    </a:p>
                    <a:p>
                      <a:pPr algn="ctr"/>
                      <a:endParaRPr lang="en-US" sz="2400" b="1" dirty="0"/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32656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Химические свойства </a:t>
            </a:r>
            <a:r>
              <a:rPr lang="ru-RU" b="1" dirty="0" err="1" smtClean="0"/>
              <a:t>амфотерных</a:t>
            </a:r>
            <a:r>
              <a:rPr lang="ru-RU" b="1" dirty="0" smtClean="0"/>
              <a:t> оксидов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1785926"/>
            <a:ext cx="7143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AutoNum type="arabicPeriod"/>
            </a:pPr>
            <a:r>
              <a:rPr lang="ru-RU" sz="2400" b="1" dirty="0" smtClean="0"/>
              <a:t>Взаимодействие с кислотами</a:t>
            </a:r>
            <a:endParaRPr lang="ru-RU" sz="2400" b="1" dirty="0" smtClean="0"/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При реакции с </a:t>
            </a:r>
            <a:r>
              <a:rPr lang="ru-RU" sz="2400" b="1" dirty="0" smtClean="0"/>
              <a:t>соляной </a:t>
            </a:r>
            <a:r>
              <a:rPr lang="ru-RU" sz="2400" b="1" dirty="0" smtClean="0">
                <a:solidFill>
                  <a:srgbClr val="C00000"/>
                </a:solidFill>
              </a:rPr>
              <a:t>кислотой</a:t>
            </a:r>
            <a:r>
              <a:rPr lang="ru-RU" sz="2400" b="1" dirty="0" smtClean="0"/>
              <a:t> оксида цинка </a:t>
            </a:r>
            <a:r>
              <a:rPr lang="ru-RU" sz="2400" b="1" dirty="0" smtClean="0">
                <a:solidFill>
                  <a:srgbClr val="C00000"/>
                </a:solidFill>
              </a:rPr>
              <a:t>образуются соль </a:t>
            </a:r>
            <a:r>
              <a:rPr lang="ru-RU" sz="2400" b="1" dirty="0" smtClean="0"/>
              <a:t>хлорид цинка </a:t>
            </a:r>
            <a:r>
              <a:rPr lang="ru-RU" sz="2400" b="1" dirty="0" smtClean="0">
                <a:solidFill>
                  <a:srgbClr val="C00000"/>
                </a:solidFill>
              </a:rPr>
              <a:t>и вода: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3000372"/>
            <a:ext cx="571504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sz="1000" b="1" dirty="0" smtClean="0"/>
          </a:p>
          <a:p>
            <a:pPr algn="ctr">
              <a:spcBef>
                <a:spcPct val="50000"/>
              </a:spcBef>
            </a:pPr>
            <a:r>
              <a:rPr lang="en-US" sz="3200" b="1" dirty="0" smtClean="0"/>
              <a:t>ZnO+2HCl=ZnCl</a:t>
            </a:r>
            <a:r>
              <a:rPr lang="en-US" sz="2000" b="1" dirty="0" smtClean="0"/>
              <a:t>2</a:t>
            </a:r>
            <a:r>
              <a:rPr lang="en-US" sz="3200" b="1" dirty="0" smtClean="0"/>
              <a:t>+H</a:t>
            </a:r>
            <a:r>
              <a:rPr lang="en-US" sz="2000" b="1" dirty="0" smtClean="0"/>
              <a:t>2</a:t>
            </a:r>
            <a:r>
              <a:rPr lang="en-US" sz="3200" b="1" dirty="0" smtClean="0"/>
              <a:t>O</a:t>
            </a:r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85786" y="3786190"/>
            <a:ext cx="70723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2400" b="1" dirty="0" smtClean="0"/>
          </a:p>
          <a:p>
            <a:pPr>
              <a:spcBef>
                <a:spcPct val="50000"/>
              </a:spcBef>
            </a:pPr>
            <a:r>
              <a:rPr lang="ru-RU" sz="2400" b="1" dirty="0" smtClean="0"/>
              <a:t>2. Взаимодействие с щелочами</a:t>
            </a:r>
            <a:endParaRPr lang="ru-RU" sz="2400" b="1" dirty="0" smtClean="0"/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Амфотерный оксид </a:t>
            </a:r>
            <a:r>
              <a:rPr lang="ru-RU" sz="2400" b="1" dirty="0" smtClean="0"/>
              <a:t>цинка в </a:t>
            </a:r>
            <a:r>
              <a:rPr lang="ru-RU" sz="2400" b="1" dirty="0" smtClean="0">
                <a:solidFill>
                  <a:srgbClr val="C00000"/>
                </a:solidFill>
              </a:rPr>
              <a:t>реакции со щелочью </a:t>
            </a:r>
            <a:r>
              <a:rPr lang="ru-RU" sz="2400" b="1" dirty="0" smtClean="0"/>
              <a:t>гидроксидом калия </a:t>
            </a:r>
            <a:r>
              <a:rPr lang="ru-RU" sz="2400" b="1" dirty="0" smtClean="0">
                <a:solidFill>
                  <a:srgbClr val="C00000"/>
                </a:solidFill>
              </a:rPr>
              <a:t>образовал соль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цинкат</a:t>
            </a:r>
            <a:r>
              <a:rPr lang="ru-RU" sz="2400" b="1" dirty="0" smtClean="0"/>
              <a:t> калия </a:t>
            </a:r>
            <a:r>
              <a:rPr lang="ru-RU" sz="2400" b="1" dirty="0" smtClean="0">
                <a:solidFill>
                  <a:srgbClr val="C00000"/>
                </a:solidFill>
              </a:rPr>
              <a:t>и воду.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00100" y="6094514"/>
            <a:ext cx="59293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/>
              <a:t>ZnO+2KOH=K</a:t>
            </a:r>
            <a:r>
              <a:rPr lang="en-US" sz="2000" b="1" dirty="0" smtClean="0"/>
              <a:t>2</a:t>
            </a:r>
            <a:r>
              <a:rPr lang="en-US" sz="3200" b="1" dirty="0" smtClean="0"/>
              <a:t>ZnO</a:t>
            </a:r>
            <a:r>
              <a:rPr lang="en-US" sz="2000" b="1" dirty="0" smtClean="0"/>
              <a:t>2</a:t>
            </a:r>
            <a:r>
              <a:rPr lang="en-US" sz="3200" b="1" dirty="0" smtClean="0"/>
              <a:t>+H</a:t>
            </a:r>
            <a:r>
              <a:rPr lang="en-US" sz="2000" b="1" dirty="0" smtClean="0"/>
              <a:t>2</a:t>
            </a:r>
            <a:r>
              <a:rPr lang="en-US" sz="3200" b="1" dirty="0" smtClean="0"/>
              <a:t>O</a:t>
            </a:r>
            <a:endParaRPr lang="ru-RU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642926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 smtClean="0"/>
              <a:t>Амфотерные</a:t>
            </a:r>
            <a:r>
              <a:rPr lang="ru-RU" b="1" dirty="0" smtClean="0"/>
              <a:t> </a:t>
            </a:r>
            <a:r>
              <a:rPr lang="ru-RU" b="1" dirty="0" err="1" smtClean="0"/>
              <a:t>гидроксиды</a:t>
            </a:r>
            <a:r>
              <a:rPr lang="ru-RU" b="1" dirty="0" smtClean="0"/>
              <a:t> 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55576" y="2204864"/>
          <a:ext cx="7704856" cy="3960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852428"/>
                <a:gridCol w="3852428"/>
              </a:tblGrid>
              <a:tr h="99011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Be(OH)</a:t>
                      </a:r>
                      <a:r>
                        <a:rPr lang="en-US" sz="2400" b="0" baseline="-25000" dirty="0"/>
                        <a:t>2</a:t>
                      </a:r>
                      <a:endParaRPr lang="en-US" sz="2400" b="0" dirty="0"/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/>
                        <a:t>- </a:t>
                      </a:r>
                      <a:r>
                        <a:rPr lang="ru-RU" sz="2400" b="0" dirty="0" err="1"/>
                        <a:t>гидроксид</a:t>
                      </a:r>
                      <a:r>
                        <a:rPr lang="ru-RU" sz="2400" b="0" dirty="0"/>
                        <a:t> бериллия</a:t>
                      </a:r>
                      <a:endParaRPr lang="ru-RU" sz="2400" b="0" dirty="0"/>
                    </a:p>
                  </a:txBody>
                  <a:tcPr marL="28575" marR="28575" marT="28575" marB="28575"/>
                </a:tc>
              </a:tr>
              <a:tr h="99011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Al(OH)</a:t>
                      </a:r>
                      <a:r>
                        <a:rPr lang="en-US" sz="2400" b="0" baseline="-25000" dirty="0"/>
                        <a:t>3</a:t>
                      </a:r>
                      <a:endParaRPr lang="en-US" sz="2400" b="0" dirty="0"/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/>
                        <a:t>- </a:t>
                      </a:r>
                      <a:r>
                        <a:rPr lang="ru-RU" sz="2400" b="0" dirty="0" err="1"/>
                        <a:t>гидроксид</a:t>
                      </a:r>
                      <a:r>
                        <a:rPr lang="ru-RU" sz="2400" b="0" dirty="0"/>
                        <a:t> алюминия</a:t>
                      </a:r>
                      <a:endParaRPr lang="ru-RU" sz="2400" b="0" dirty="0"/>
                    </a:p>
                  </a:txBody>
                  <a:tcPr marL="28575" marR="28575" marT="28575" marB="28575"/>
                </a:tc>
              </a:tr>
              <a:tr h="99011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Zn(OH)</a:t>
                      </a:r>
                      <a:r>
                        <a:rPr lang="ru-RU" sz="2400" b="0" dirty="0" smtClean="0"/>
                        <a:t>2</a:t>
                      </a:r>
                      <a:endParaRPr lang="en-US" sz="2400" b="0" dirty="0"/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- </a:t>
                      </a:r>
                      <a:r>
                        <a:rPr lang="ru-RU" sz="2400" b="0" dirty="0" err="1" smtClean="0"/>
                        <a:t>гидроксид</a:t>
                      </a:r>
                      <a:r>
                        <a:rPr lang="ru-RU" sz="2400" b="0" baseline="0" dirty="0" smtClean="0"/>
                        <a:t> цинка</a:t>
                      </a:r>
                      <a:endParaRPr lang="ru-RU" sz="2400" b="0" dirty="0"/>
                    </a:p>
                  </a:txBody>
                  <a:tcPr marL="28575" marR="28575" marT="28575" marB="28575"/>
                </a:tc>
              </a:tr>
              <a:tr h="99011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Fe(OH)</a:t>
                      </a:r>
                      <a:r>
                        <a:rPr lang="ru-RU" sz="2400" b="0" baseline="-25000" dirty="0" smtClean="0"/>
                        <a:t>3</a:t>
                      </a:r>
                      <a:endParaRPr lang="en-US" sz="2400" b="0" dirty="0"/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/>
                        <a:t>- </a:t>
                      </a:r>
                      <a:r>
                        <a:rPr lang="ru-RU" sz="2400" b="0" dirty="0" err="1"/>
                        <a:t>гидроксид</a:t>
                      </a:r>
                      <a:r>
                        <a:rPr lang="ru-RU" sz="2400" b="0" dirty="0"/>
                        <a:t> железа(</a:t>
                      </a:r>
                      <a:r>
                        <a:rPr lang="en-US" sz="2400" b="0" dirty="0" smtClean="0"/>
                        <a:t>III)</a:t>
                      </a:r>
                      <a:endParaRPr lang="en-US" sz="2400" b="0" dirty="0"/>
                    </a:p>
                  </a:txBody>
                  <a:tcPr marL="28575" marR="28575" marT="28575" marB="28575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0</TotalTime>
  <Words>2956</Words>
  <Application>WPS Presentation</Application>
  <PresentationFormat>Экран (4:3)</PresentationFormat>
  <Paragraphs>128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SimSun</vt:lpstr>
      <vt:lpstr>Wingdings</vt:lpstr>
      <vt:lpstr>Trebuchet MS</vt:lpstr>
      <vt:lpstr>Wingdings 2</vt:lpstr>
      <vt:lpstr>Arial</vt:lpstr>
      <vt:lpstr>Courier New</vt:lpstr>
      <vt:lpstr>Calibri</vt:lpstr>
      <vt:lpstr>Microsoft YaHei</vt:lpstr>
      <vt:lpstr>Arial Unicode MS</vt:lpstr>
      <vt:lpstr>Default Design</vt:lpstr>
      <vt:lpstr>Амфотерные соединения</vt:lpstr>
      <vt:lpstr>PowerPoint 演示文稿</vt:lpstr>
      <vt:lpstr>Амфотерность</vt:lpstr>
      <vt:lpstr>Амфотерные элементы </vt:lpstr>
      <vt:lpstr>Амфотерные соединения</vt:lpstr>
      <vt:lpstr>PowerPoint 演示文稿</vt:lpstr>
      <vt:lpstr>Амфотерные оксиды </vt:lpstr>
      <vt:lpstr>Химические свойства амфотерных оксидов</vt:lpstr>
      <vt:lpstr>Амфотерные гидроксиды </vt:lpstr>
      <vt:lpstr>Физические свойства амфотерных гидроксидов </vt:lpstr>
      <vt:lpstr>Получение</vt:lpstr>
      <vt:lpstr>Химические свойства  амфотерных гидроксидов</vt:lpstr>
      <vt:lpstr>PowerPoint 演示文稿</vt:lpstr>
      <vt:lpstr>Комплексные соли анионного типа  устойчивы в щелочной среде,  но разрушаются  при подкислении растворов</vt:lpstr>
      <vt:lpstr>4. Амфотерные гидроксиды, как и нерастворимые основания, при нагревании разлагаются: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Амфотерные органические и неорганические соединения</dc:title>
  <dc:creator>Татьяна</dc:creator>
  <cp:lastModifiedBy>User</cp:lastModifiedBy>
  <cp:revision>22</cp:revision>
  <dcterms:created xsi:type="dcterms:W3CDTF">2012-05-01T06:21:00Z</dcterms:created>
  <dcterms:modified xsi:type="dcterms:W3CDTF">2022-09-12T09:18:29Z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80D53729AE12425484937B7A9BB9687E</vt:lpwstr>
  </property>
  <property fmtid="{D5CDD505-2E9C-101B-9397-08002B2CF9AE}" pid="3" name="KSOProductBuildVer">
    <vt:lpwstr>1049-11.2.0.11306</vt:lpwstr>
  </property>
</Properties>
</file>