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056" y="-91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B3D164-0D05-4A22-AB8D-3CBCBBFB613F}" type="doc">
      <dgm:prSet loTypeId="urn:microsoft.com/office/officeart/2005/8/layout/bProcess4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2B6B7F-C14A-421C-BE57-8762D0194D5C}">
      <dgm:prSet phldrT="[Текст]" custT="1"/>
      <dgm:spPr/>
      <dgm:t>
        <a:bodyPr/>
        <a:lstStyle/>
        <a:p>
          <a:r>
            <a:rPr lang="ru-RU" sz="1600" b="1" dirty="0" smtClean="0"/>
            <a:t>для идентификации опасностей техногенного происхождения </a:t>
          </a:r>
          <a:endParaRPr lang="ru-RU" sz="1600" b="1" dirty="0"/>
        </a:p>
      </dgm:t>
    </dgm:pt>
    <dgm:pt modelId="{B804A715-B9AA-4162-AF13-F037C1FA6647}" cxnId="{89BD087D-997F-452C-922B-AF0DB3DD3597}" type="parTrans">
      <dgm:prSet/>
      <dgm:spPr/>
      <dgm:t>
        <a:bodyPr/>
        <a:lstStyle/>
        <a:p>
          <a:endParaRPr lang="ru-RU"/>
        </a:p>
      </dgm:t>
    </dgm:pt>
    <dgm:pt modelId="{F6AE878E-E2E0-4EF5-BF9D-041D591012C7}" cxnId="{89BD087D-997F-452C-922B-AF0DB3DD3597}" type="sibTrans">
      <dgm:prSet/>
      <dgm:spPr/>
      <dgm:t>
        <a:bodyPr/>
        <a:lstStyle/>
        <a:p>
          <a:endParaRPr lang="ru-RU"/>
        </a:p>
      </dgm:t>
    </dgm:pt>
    <dgm:pt modelId="{7E34FD71-B6ED-40D7-A4C7-ED422AFF7DEB}">
      <dgm:prSet phldrT="[Текст]" custT="1"/>
      <dgm:spPr/>
      <dgm:t>
        <a:bodyPr/>
        <a:lstStyle/>
        <a:p>
          <a:r>
            <a:rPr lang="ru-RU" sz="1400" b="1" dirty="0" smtClean="0"/>
            <a:t>проектирования и эксплуатации техники, технологических процессов</a:t>
          </a:r>
        </a:p>
        <a:p>
          <a:r>
            <a:rPr lang="ru-RU" sz="1400" b="1" dirty="0" smtClean="0"/>
            <a:t>и объектов экономики в соответствии с требованиями безопасности и </a:t>
          </a:r>
          <a:r>
            <a:rPr lang="ru-RU" sz="1400" b="1" dirty="0" err="1" smtClean="0"/>
            <a:t>экологичности</a:t>
          </a:r>
          <a:endParaRPr lang="ru-RU" sz="1400" b="1" dirty="0"/>
        </a:p>
      </dgm:t>
    </dgm:pt>
    <dgm:pt modelId="{C9DDC05F-C391-4F3F-A845-0E22DF6724F5}" cxnId="{67D463DD-9198-4CF7-B311-90D9D7FA57A7}" type="parTrans">
      <dgm:prSet/>
      <dgm:spPr/>
      <dgm:t>
        <a:bodyPr/>
        <a:lstStyle/>
        <a:p>
          <a:endParaRPr lang="ru-RU"/>
        </a:p>
      </dgm:t>
    </dgm:pt>
    <dgm:pt modelId="{B4C65A15-4A86-4F9F-B6B2-423CFE43CC28}" cxnId="{67D463DD-9198-4CF7-B311-90D9D7FA57A7}" type="sibTrans">
      <dgm:prSet/>
      <dgm:spPr/>
      <dgm:t>
        <a:bodyPr/>
        <a:lstStyle/>
        <a:p>
          <a:endParaRPr lang="ru-RU"/>
        </a:p>
      </dgm:t>
    </dgm:pt>
    <dgm:pt modelId="{12F054F5-751F-4554-ADAB-AF32F1A0E8EA}">
      <dgm:prSet phldrT="[Текст]" custT="1"/>
      <dgm:spPr/>
      <dgm:t>
        <a:bodyPr/>
        <a:lstStyle/>
        <a:p>
          <a:r>
            <a:rPr lang="ru-RU" sz="1400" b="1" dirty="0" smtClean="0"/>
            <a:t>обеспечения устойчивости объектов экономики, прогнозирования развития событий и оценки последствий при техногенных чрезвычайных ситуациях и стихийных бедствиях</a:t>
          </a:r>
          <a:endParaRPr lang="ru-RU" sz="1400" b="1" dirty="0"/>
        </a:p>
      </dgm:t>
    </dgm:pt>
    <dgm:pt modelId="{44D4437C-2209-49F6-8AF1-2400D30B14EE}" cxnId="{89697282-E8FB-4D2C-988B-90C3F96D1A36}" type="parTrans">
      <dgm:prSet/>
      <dgm:spPr/>
      <dgm:t>
        <a:bodyPr/>
        <a:lstStyle/>
        <a:p>
          <a:endParaRPr lang="ru-RU"/>
        </a:p>
      </dgm:t>
    </dgm:pt>
    <dgm:pt modelId="{50714006-AE6A-4DD5-AAA0-F792BB234DD5}" cxnId="{89697282-E8FB-4D2C-988B-90C3F96D1A36}" type="sibTrans">
      <dgm:prSet/>
      <dgm:spPr/>
      <dgm:t>
        <a:bodyPr/>
        <a:lstStyle/>
        <a:p>
          <a:endParaRPr lang="ru-RU"/>
        </a:p>
      </dgm:t>
    </dgm:pt>
    <dgm:pt modelId="{59D2D405-9089-49D6-9A42-03F2B27BFB12}">
      <dgm:prSet phldrT="[Текст]" custT="1"/>
      <dgm:spPr/>
      <dgm:t>
        <a:bodyPr/>
        <a:lstStyle/>
        <a:p>
          <a:r>
            <a:rPr lang="ru-RU" sz="1400" b="1" dirty="0" smtClean="0"/>
            <a:t>создания комфортных и безопасных условий жизнедеятельности человека </a:t>
          </a:r>
          <a:endParaRPr lang="ru-RU" sz="1400" b="1" dirty="0"/>
        </a:p>
      </dgm:t>
    </dgm:pt>
    <dgm:pt modelId="{8A1B7A9F-C37E-4B61-BA6F-67F142673DB4}" cxnId="{B2A055D6-0F25-4632-B2DD-0123588205E4}" type="parTrans">
      <dgm:prSet/>
      <dgm:spPr/>
      <dgm:t>
        <a:bodyPr/>
        <a:lstStyle/>
        <a:p>
          <a:endParaRPr lang="ru-RU"/>
        </a:p>
      </dgm:t>
    </dgm:pt>
    <dgm:pt modelId="{1400C4E7-B25D-4488-B5FA-A0F586DD8A7B}" cxnId="{B2A055D6-0F25-4632-B2DD-0123588205E4}" type="sibTrans">
      <dgm:prSet/>
      <dgm:spPr/>
      <dgm:t>
        <a:bodyPr/>
        <a:lstStyle/>
        <a:p>
          <a:endParaRPr lang="ru-RU"/>
        </a:p>
      </dgm:t>
    </dgm:pt>
    <dgm:pt modelId="{94A51530-1453-4136-B378-0895AC223945}">
      <dgm:prSet phldrT="[Текст]" custT="1"/>
      <dgm:spPr/>
      <dgm:t>
        <a:bodyPr/>
        <a:lstStyle/>
        <a:p>
          <a:r>
            <a:rPr lang="ru-RU" sz="1400" b="1" dirty="0" smtClean="0"/>
            <a:t>разработки и реализации мер защиты среды обитания от негативных воздействий</a:t>
          </a:r>
          <a:endParaRPr lang="ru-RU" sz="1400" b="1" dirty="0"/>
        </a:p>
      </dgm:t>
    </dgm:pt>
    <dgm:pt modelId="{2C56D026-D931-4F8D-AF65-A5F3C0D1AF53}" cxnId="{16C628B1-6E4A-4085-8FF7-27E430967876}" type="parTrans">
      <dgm:prSet/>
      <dgm:spPr/>
      <dgm:t>
        <a:bodyPr/>
        <a:lstStyle/>
        <a:p>
          <a:endParaRPr lang="ru-RU"/>
        </a:p>
      </dgm:t>
    </dgm:pt>
    <dgm:pt modelId="{549BA453-2FD0-4132-BC8E-8392A63E58BF}" cxnId="{16C628B1-6E4A-4085-8FF7-27E430967876}" type="sibTrans">
      <dgm:prSet/>
      <dgm:spPr/>
      <dgm:t>
        <a:bodyPr/>
        <a:lstStyle/>
        <a:p>
          <a:endParaRPr lang="ru-RU"/>
        </a:p>
      </dgm:t>
    </dgm:pt>
    <dgm:pt modelId="{61B2B206-D04E-4970-9B66-94087BD377C2}">
      <dgm:prSet phldrT="[Текст]" custT="1"/>
      <dgm:spPr/>
      <dgm:t>
        <a:bodyPr/>
        <a:lstStyle/>
        <a:p>
          <a:r>
            <a:rPr lang="ru-RU" sz="1400" b="1" dirty="0" smtClean="0"/>
            <a:t>участия в работах, по защите работающих и населения от негативных воздействий чрезвычайных ситуаций</a:t>
          </a:r>
          <a:endParaRPr lang="ru-RU" sz="1400" b="1" dirty="0"/>
        </a:p>
      </dgm:t>
    </dgm:pt>
    <dgm:pt modelId="{9D89FDE1-8F29-411A-BB63-55D5B29A81A6}" cxnId="{CDBC37ED-073B-47CE-A641-BD528134BB8B}" type="parTrans">
      <dgm:prSet/>
      <dgm:spPr/>
      <dgm:t>
        <a:bodyPr/>
        <a:lstStyle/>
        <a:p>
          <a:endParaRPr lang="ru-RU"/>
        </a:p>
      </dgm:t>
    </dgm:pt>
    <dgm:pt modelId="{51132747-87F4-4BAA-B6E8-A515AD5B6A81}" cxnId="{CDBC37ED-073B-47CE-A641-BD528134BB8B}" type="sibTrans">
      <dgm:prSet/>
      <dgm:spPr/>
      <dgm:t>
        <a:bodyPr/>
        <a:lstStyle/>
        <a:p>
          <a:endParaRPr lang="ru-RU"/>
        </a:p>
      </dgm:t>
    </dgm:pt>
    <dgm:pt modelId="{B8D2471E-C7D7-421F-87EF-A2BBD7D1F351}" type="pres">
      <dgm:prSet presAssocID="{E7B3D164-0D05-4A22-AB8D-3CBCBBFB613F}" presName="Name0" presStyleCnt="0">
        <dgm:presLayoutVars>
          <dgm:dir/>
          <dgm:resizeHandles/>
        </dgm:presLayoutVars>
      </dgm:prSet>
      <dgm:spPr/>
    </dgm:pt>
    <dgm:pt modelId="{ED4987BC-87B7-45D3-B07C-235AC7A008D2}" type="pres">
      <dgm:prSet presAssocID="{262B6B7F-C14A-421C-BE57-8762D0194D5C}" presName="compNode" presStyleCnt="0"/>
      <dgm:spPr/>
    </dgm:pt>
    <dgm:pt modelId="{36C9C1ED-617D-4BCF-94C5-1D9E125F81FE}" type="pres">
      <dgm:prSet presAssocID="{262B6B7F-C14A-421C-BE57-8762D0194D5C}" presName="dummyConnPt" presStyleCnt="0"/>
      <dgm:spPr/>
    </dgm:pt>
    <dgm:pt modelId="{CF8366CD-B83C-4718-A102-2A818251E782}" type="pres">
      <dgm:prSet presAssocID="{262B6B7F-C14A-421C-BE57-8762D0194D5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40411-2292-491E-8BF8-56AFA70D4D26}" type="pres">
      <dgm:prSet presAssocID="{F6AE878E-E2E0-4EF5-BF9D-041D591012C7}" presName="sibTrans" presStyleLbl="bgSibTrans2D1" presStyleIdx="0" presStyleCnt="5"/>
      <dgm:spPr/>
    </dgm:pt>
    <dgm:pt modelId="{A2E6BF2D-444F-40D3-98D1-7D7549E3E5BC}" type="pres">
      <dgm:prSet presAssocID="{7E34FD71-B6ED-40D7-A4C7-ED422AFF7DEB}" presName="compNode" presStyleCnt="0"/>
      <dgm:spPr/>
    </dgm:pt>
    <dgm:pt modelId="{935D0B94-DD23-47CF-A168-F4F10BB2B9FB}" type="pres">
      <dgm:prSet presAssocID="{7E34FD71-B6ED-40D7-A4C7-ED422AFF7DEB}" presName="dummyConnPt" presStyleCnt="0"/>
      <dgm:spPr/>
    </dgm:pt>
    <dgm:pt modelId="{CF576EED-9DBE-4D23-B4A5-73316FA67AB8}" type="pres">
      <dgm:prSet presAssocID="{7E34FD71-B6ED-40D7-A4C7-ED422AFF7DEB}" presName="node" presStyleLbl="node1" presStyleIdx="1" presStyleCnt="6" custScaleX="1886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9CC6E2-C88A-4192-AA06-CBF794FC4464}" type="pres">
      <dgm:prSet presAssocID="{B4C65A15-4A86-4F9F-B6B2-423CFE43CC28}" presName="sibTrans" presStyleLbl="bgSibTrans2D1" presStyleIdx="1" presStyleCnt="5"/>
      <dgm:spPr/>
    </dgm:pt>
    <dgm:pt modelId="{E2C9AD7A-D6A6-4B5E-A076-3459F540BED2}" type="pres">
      <dgm:prSet presAssocID="{12F054F5-751F-4554-ADAB-AF32F1A0E8EA}" presName="compNode" presStyleCnt="0"/>
      <dgm:spPr/>
    </dgm:pt>
    <dgm:pt modelId="{F10F64E2-091C-48D1-8E49-EEBD9A2229D6}" type="pres">
      <dgm:prSet presAssocID="{12F054F5-751F-4554-ADAB-AF32F1A0E8EA}" presName="dummyConnPt" presStyleCnt="0"/>
      <dgm:spPr/>
    </dgm:pt>
    <dgm:pt modelId="{8EC1D1F3-0842-47C3-80F3-7DB7A908C1A4}" type="pres">
      <dgm:prSet presAssocID="{12F054F5-751F-4554-ADAB-AF32F1A0E8EA}" presName="node" presStyleLbl="node1" presStyleIdx="2" presStyleCnt="6" custScaleX="217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B978D-17B3-47E1-A717-99BE19E5266B}" type="pres">
      <dgm:prSet presAssocID="{50714006-AE6A-4DD5-AAA0-F792BB234DD5}" presName="sibTrans" presStyleLbl="bgSibTrans2D1" presStyleIdx="2" presStyleCnt="5"/>
      <dgm:spPr/>
    </dgm:pt>
    <dgm:pt modelId="{B54A4B2E-0FD2-4D4A-9E0C-F9347C654B1A}" type="pres">
      <dgm:prSet presAssocID="{59D2D405-9089-49D6-9A42-03F2B27BFB12}" presName="compNode" presStyleCnt="0"/>
      <dgm:spPr/>
    </dgm:pt>
    <dgm:pt modelId="{9D0FBD22-95A6-4F31-8214-6C7C5E010DDE}" type="pres">
      <dgm:prSet presAssocID="{59D2D405-9089-49D6-9A42-03F2B27BFB12}" presName="dummyConnPt" presStyleCnt="0"/>
      <dgm:spPr/>
    </dgm:pt>
    <dgm:pt modelId="{EF06A82E-0446-4854-A431-CB48D63C89F4}" type="pres">
      <dgm:prSet presAssocID="{59D2D405-9089-49D6-9A42-03F2B27BFB1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60018-254C-4ACA-85A7-7B65869F8A55}" type="pres">
      <dgm:prSet presAssocID="{1400C4E7-B25D-4488-B5FA-A0F586DD8A7B}" presName="sibTrans" presStyleLbl="bgSibTrans2D1" presStyleIdx="3" presStyleCnt="5"/>
      <dgm:spPr/>
    </dgm:pt>
    <dgm:pt modelId="{A18DEBE2-4FC6-4451-960D-8F7CB3D0601E}" type="pres">
      <dgm:prSet presAssocID="{94A51530-1453-4136-B378-0895AC223945}" presName="compNode" presStyleCnt="0"/>
      <dgm:spPr/>
    </dgm:pt>
    <dgm:pt modelId="{9CEABB55-9D00-475B-AD2B-AB982515ABC2}" type="pres">
      <dgm:prSet presAssocID="{94A51530-1453-4136-B378-0895AC223945}" presName="dummyConnPt" presStyleCnt="0"/>
      <dgm:spPr/>
    </dgm:pt>
    <dgm:pt modelId="{BAC9B653-C084-4E9B-8892-7C14EB439DFD}" type="pres">
      <dgm:prSet presAssocID="{94A51530-1453-4136-B378-0895AC223945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EB6D21-C051-4CA5-B3BA-248FB9CBC4BC}" type="pres">
      <dgm:prSet presAssocID="{549BA453-2FD0-4132-BC8E-8392A63E58BF}" presName="sibTrans" presStyleLbl="bgSibTrans2D1" presStyleIdx="4" presStyleCnt="5"/>
      <dgm:spPr/>
    </dgm:pt>
    <dgm:pt modelId="{2A061300-7E26-4EDB-8E72-CCCD6B469DDB}" type="pres">
      <dgm:prSet presAssocID="{61B2B206-D04E-4970-9B66-94087BD377C2}" presName="compNode" presStyleCnt="0"/>
      <dgm:spPr/>
    </dgm:pt>
    <dgm:pt modelId="{5043673B-F85B-4DA6-A339-0DF8BAE3F863}" type="pres">
      <dgm:prSet presAssocID="{61B2B206-D04E-4970-9B66-94087BD377C2}" presName="dummyConnPt" presStyleCnt="0"/>
      <dgm:spPr/>
    </dgm:pt>
    <dgm:pt modelId="{10C84B09-B968-40A7-B028-AED783D62A1A}" type="pres">
      <dgm:prSet presAssocID="{61B2B206-D04E-4970-9B66-94087BD377C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290DAE-413F-4FA0-AB2E-699BA0E67D6F}" type="presOf" srcId="{F6AE878E-E2E0-4EF5-BF9D-041D591012C7}" destId="{AE440411-2292-491E-8BF8-56AFA70D4D26}" srcOrd="0" destOrd="0" presId="urn:microsoft.com/office/officeart/2005/8/layout/bProcess4"/>
    <dgm:cxn modelId="{84EE5E0F-2F5A-4578-A224-FB66B4A28476}" type="presOf" srcId="{262B6B7F-C14A-421C-BE57-8762D0194D5C}" destId="{CF8366CD-B83C-4718-A102-2A818251E782}" srcOrd="0" destOrd="0" presId="urn:microsoft.com/office/officeart/2005/8/layout/bProcess4"/>
    <dgm:cxn modelId="{751C88CE-F561-4657-B5A2-6E6069843461}" type="presOf" srcId="{549BA453-2FD0-4132-BC8E-8392A63E58BF}" destId="{28EB6D21-C051-4CA5-B3BA-248FB9CBC4BC}" srcOrd="0" destOrd="0" presId="urn:microsoft.com/office/officeart/2005/8/layout/bProcess4"/>
    <dgm:cxn modelId="{CDBC37ED-073B-47CE-A641-BD528134BB8B}" srcId="{E7B3D164-0D05-4A22-AB8D-3CBCBBFB613F}" destId="{61B2B206-D04E-4970-9B66-94087BD377C2}" srcOrd="5" destOrd="0" parTransId="{9D89FDE1-8F29-411A-BB63-55D5B29A81A6}" sibTransId="{51132747-87F4-4BAA-B6E8-A515AD5B6A81}"/>
    <dgm:cxn modelId="{16C628B1-6E4A-4085-8FF7-27E430967876}" srcId="{E7B3D164-0D05-4A22-AB8D-3CBCBBFB613F}" destId="{94A51530-1453-4136-B378-0895AC223945}" srcOrd="4" destOrd="0" parTransId="{2C56D026-D931-4F8D-AF65-A5F3C0D1AF53}" sibTransId="{549BA453-2FD0-4132-BC8E-8392A63E58BF}"/>
    <dgm:cxn modelId="{67D463DD-9198-4CF7-B311-90D9D7FA57A7}" srcId="{E7B3D164-0D05-4A22-AB8D-3CBCBBFB613F}" destId="{7E34FD71-B6ED-40D7-A4C7-ED422AFF7DEB}" srcOrd="1" destOrd="0" parTransId="{C9DDC05F-C391-4F3F-A845-0E22DF6724F5}" sibTransId="{B4C65A15-4A86-4F9F-B6B2-423CFE43CC28}"/>
    <dgm:cxn modelId="{89697282-E8FB-4D2C-988B-90C3F96D1A36}" srcId="{E7B3D164-0D05-4A22-AB8D-3CBCBBFB613F}" destId="{12F054F5-751F-4554-ADAB-AF32F1A0E8EA}" srcOrd="2" destOrd="0" parTransId="{44D4437C-2209-49F6-8AF1-2400D30B14EE}" sibTransId="{50714006-AE6A-4DD5-AAA0-F792BB234DD5}"/>
    <dgm:cxn modelId="{77C2BBC5-96C3-4D06-9641-687DCF394337}" type="presOf" srcId="{61B2B206-D04E-4970-9B66-94087BD377C2}" destId="{10C84B09-B968-40A7-B028-AED783D62A1A}" srcOrd="0" destOrd="0" presId="urn:microsoft.com/office/officeart/2005/8/layout/bProcess4"/>
    <dgm:cxn modelId="{7C37E1FE-DAC9-4176-8A95-D0C466F0415B}" type="presOf" srcId="{7E34FD71-B6ED-40D7-A4C7-ED422AFF7DEB}" destId="{CF576EED-9DBE-4D23-B4A5-73316FA67AB8}" srcOrd="0" destOrd="0" presId="urn:microsoft.com/office/officeart/2005/8/layout/bProcess4"/>
    <dgm:cxn modelId="{CEB5905F-34ED-4ABB-867B-55CD288EBD06}" type="presOf" srcId="{50714006-AE6A-4DD5-AAA0-F792BB234DD5}" destId="{3FEB978D-17B3-47E1-A717-99BE19E5266B}" srcOrd="0" destOrd="0" presId="urn:microsoft.com/office/officeart/2005/8/layout/bProcess4"/>
    <dgm:cxn modelId="{89BD087D-997F-452C-922B-AF0DB3DD3597}" srcId="{E7B3D164-0D05-4A22-AB8D-3CBCBBFB613F}" destId="{262B6B7F-C14A-421C-BE57-8762D0194D5C}" srcOrd="0" destOrd="0" parTransId="{B804A715-B9AA-4162-AF13-F037C1FA6647}" sibTransId="{F6AE878E-E2E0-4EF5-BF9D-041D591012C7}"/>
    <dgm:cxn modelId="{5CC79EEB-8AF6-4B11-83FB-B29506213B4D}" type="presOf" srcId="{12F054F5-751F-4554-ADAB-AF32F1A0E8EA}" destId="{8EC1D1F3-0842-47C3-80F3-7DB7A908C1A4}" srcOrd="0" destOrd="0" presId="urn:microsoft.com/office/officeart/2005/8/layout/bProcess4"/>
    <dgm:cxn modelId="{0F6B2403-B9EB-4C7F-96EF-81878F0CC7A6}" type="presOf" srcId="{1400C4E7-B25D-4488-B5FA-A0F586DD8A7B}" destId="{06E60018-254C-4ACA-85A7-7B65869F8A55}" srcOrd="0" destOrd="0" presId="urn:microsoft.com/office/officeart/2005/8/layout/bProcess4"/>
    <dgm:cxn modelId="{B2A055D6-0F25-4632-B2DD-0123588205E4}" srcId="{E7B3D164-0D05-4A22-AB8D-3CBCBBFB613F}" destId="{59D2D405-9089-49D6-9A42-03F2B27BFB12}" srcOrd="3" destOrd="0" parTransId="{8A1B7A9F-C37E-4B61-BA6F-67F142673DB4}" sibTransId="{1400C4E7-B25D-4488-B5FA-A0F586DD8A7B}"/>
    <dgm:cxn modelId="{4E8DB181-79E0-4B8A-B283-8D5A2B445A6D}" type="presOf" srcId="{94A51530-1453-4136-B378-0895AC223945}" destId="{BAC9B653-C084-4E9B-8892-7C14EB439DFD}" srcOrd="0" destOrd="0" presId="urn:microsoft.com/office/officeart/2005/8/layout/bProcess4"/>
    <dgm:cxn modelId="{52BE3ABD-388E-4E02-B9AD-1386E5B3289E}" type="presOf" srcId="{E7B3D164-0D05-4A22-AB8D-3CBCBBFB613F}" destId="{B8D2471E-C7D7-421F-87EF-A2BBD7D1F351}" srcOrd="0" destOrd="0" presId="urn:microsoft.com/office/officeart/2005/8/layout/bProcess4"/>
    <dgm:cxn modelId="{BFFD67C9-5A4A-4DE8-9551-D8288D76BAD5}" type="presOf" srcId="{B4C65A15-4A86-4F9F-B6B2-423CFE43CC28}" destId="{889CC6E2-C88A-4192-AA06-CBF794FC4464}" srcOrd="0" destOrd="0" presId="urn:microsoft.com/office/officeart/2005/8/layout/bProcess4"/>
    <dgm:cxn modelId="{9EEA25FF-1CFD-48EE-864A-AC0F01BAB0BC}" type="presOf" srcId="{59D2D405-9089-49D6-9A42-03F2B27BFB12}" destId="{EF06A82E-0446-4854-A431-CB48D63C89F4}" srcOrd="0" destOrd="0" presId="urn:microsoft.com/office/officeart/2005/8/layout/bProcess4"/>
    <dgm:cxn modelId="{C2312ED5-C75F-4250-B02F-858E45062B92}" type="presParOf" srcId="{B8D2471E-C7D7-421F-87EF-A2BBD7D1F351}" destId="{ED4987BC-87B7-45D3-B07C-235AC7A008D2}" srcOrd="0" destOrd="0" presId="urn:microsoft.com/office/officeart/2005/8/layout/bProcess4"/>
    <dgm:cxn modelId="{8F6237AA-96B3-472A-AA6A-624FE654F3D1}" type="presParOf" srcId="{ED4987BC-87B7-45D3-B07C-235AC7A008D2}" destId="{36C9C1ED-617D-4BCF-94C5-1D9E125F81FE}" srcOrd="0" destOrd="0" presId="urn:microsoft.com/office/officeart/2005/8/layout/bProcess4"/>
    <dgm:cxn modelId="{906DEEBE-CE3B-4536-9263-ACE2846B2B83}" type="presParOf" srcId="{ED4987BC-87B7-45D3-B07C-235AC7A008D2}" destId="{CF8366CD-B83C-4718-A102-2A818251E782}" srcOrd="1" destOrd="0" presId="urn:microsoft.com/office/officeart/2005/8/layout/bProcess4"/>
    <dgm:cxn modelId="{EAB81C1D-FBD7-4BBB-B820-4E88E5D4DD0F}" type="presParOf" srcId="{B8D2471E-C7D7-421F-87EF-A2BBD7D1F351}" destId="{AE440411-2292-491E-8BF8-56AFA70D4D26}" srcOrd="1" destOrd="0" presId="urn:microsoft.com/office/officeart/2005/8/layout/bProcess4"/>
    <dgm:cxn modelId="{6A282F53-BCB4-4784-8093-BD0F482E88AB}" type="presParOf" srcId="{B8D2471E-C7D7-421F-87EF-A2BBD7D1F351}" destId="{A2E6BF2D-444F-40D3-98D1-7D7549E3E5BC}" srcOrd="2" destOrd="0" presId="urn:microsoft.com/office/officeart/2005/8/layout/bProcess4"/>
    <dgm:cxn modelId="{2C5A58F1-E726-43C0-AE3E-2E3D71172762}" type="presParOf" srcId="{A2E6BF2D-444F-40D3-98D1-7D7549E3E5BC}" destId="{935D0B94-DD23-47CF-A168-F4F10BB2B9FB}" srcOrd="0" destOrd="0" presId="urn:microsoft.com/office/officeart/2005/8/layout/bProcess4"/>
    <dgm:cxn modelId="{587DF3AF-B98D-462F-8F9C-F4722BCD8228}" type="presParOf" srcId="{A2E6BF2D-444F-40D3-98D1-7D7549E3E5BC}" destId="{CF576EED-9DBE-4D23-B4A5-73316FA67AB8}" srcOrd="1" destOrd="0" presId="urn:microsoft.com/office/officeart/2005/8/layout/bProcess4"/>
    <dgm:cxn modelId="{52A081C6-5A15-45CA-8669-F3E5EAEE875E}" type="presParOf" srcId="{B8D2471E-C7D7-421F-87EF-A2BBD7D1F351}" destId="{889CC6E2-C88A-4192-AA06-CBF794FC4464}" srcOrd="3" destOrd="0" presId="urn:microsoft.com/office/officeart/2005/8/layout/bProcess4"/>
    <dgm:cxn modelId="{77F136C5-C368-42C0-8A56-826119C82195}" type="presParOf" srcId="{B8D2471E-C7D7-421F-87EF-A2BBD7D1F351}" destId="{E2C9AD7A-D6A6-4B5E-A076-3459F540BED2}" srcOrd="4" destOrd="0" presId="urn:microsoft.com/office/officeart/2005/8/layout/bProcess4"/>
    <dgm:cxn modelId="{A806B204-99E6-4155-A79C-0CC5321AA168}" type="presParOf" srcId="{E2C9AD7A-D6A6-4B5E-A076-3459F540BED2}" destId="{F10F64E2-091C-48D1-8E49-EEBD9A2229D6}" srcOrd="0" destOrd="0" presId="urn:microsoft.com/office/officeart/2005/8/layout/bProcess4"/>
    <dgm:cxn modelId="{B59E5902-C75C-463D-854D-16B0F3E04169}" type="presParOf" srcId="{E2C9AD7A-D6A6-4B5E-A076-3459F540BED2}" destId="{8EC1D1F3-0842-47C3-80F3-7DB7A908C1A4}" srcOrd="1" destOrd="0" presId="urn:microsoft.com/office/officeart/2005/8/layout/bProcess4"/>
    <dgm:cxn modelId="{B5CF6AE2-3668-45C2-925C-E4E0CF57D070}" type="presParOf" srcId="{B8D2471E-C7D7-421F-87EF-A2BBD7D1F351}" destId="{3FEB978D-17B3-47E1-A717-99BE19E5266B}" srcOrd="5" destOrd="0" presId="urn:microsoft.com/office/officeart/2005/8/layout/bProcess4"/>
    <dgm:cxn modelId="{49CF4C20-5678-4D30-9556-8DF7CAFC4002}" type="presParOf" srcId="{B8D2471E-C7D7-421F-87EF-A2BBD7D1F351}" destId="{B54A4B2E-0FD2-4D4A-9E0C-F9347C654B1A}" srcOrd="6" destOrd="0" presId="urn:microsoft.com/office/officeart/2005/8/layout/bProcess4"/>
    <dgm:cxn modelId="{2EFA6F9D-8896-4570-BB0F-2D2A5612954B}" type="presParOf" srcId="{B54A4B2E-0FD2-4D4A-9E0C-F9347C654B1A}" destId="{9D0FBD22-95A6-4F31-8214-6C7C5E010DDE}" srcOrd="0" destOrd="0" presId="urn:microsoft.com/office/officeart/2005/8/layout/bProcess4"/>
    <dgm:cxn modelId="{F05D538D-C0F6-43D2-97F5-8200E84311B5}" type="presParOf" srcId="{B54A4B2E-0FD2-4D4A-9E0C-F9347C654B1A}" destId="{EF06A82E-0446-4854-A431-CB48D63C89F4}" srcOrd="1" destOrd="0" presId="urn:microsoft.com/office/officeart/2005/8/layout/bProcess4"/>
    <dgm:cxn modelId="{86B273BE-60FA-4A3C-BC09-94E970CD90E1}" type="presParOf" srcId="{B8D2471E-C7D7-421F-87EF-A2BBD7D1F351}" destId="{06E60018-254C-4ACA-85A7-7B65869F8A55}" srcOrd="7" destOrd="0" presId="urn:microsoft.com/office/officeart/2005/8/layout/bProcess4"/>
    <dgm:cxn modelId="{4FEDF089-6F48-4410-BEE7-B519FC56FC6A}" type="presParOf" srcId="{B8D2471E-C7D7-421F-87EF-A2BBD7D1F351}" destId="{A18DEBE2-4FC6-4451-960D-8F7CB3D0601E}" srcOrd="8" destOrd="0" presId="urn:microsoft.com/office/officeart/2005/8/layout/bProcess4"/>
    <dgm:cxn modelId="{BA73A737-6ACC-4C71-A090-35F6ED9243F4}" type="presParOf" srcId="{A18DEBE2-4FC6-4451-960D-8F7CB3D0601E}" destId="{9CEABB55-9D00-475B-AD2B-AB982515ABC2}" srcOrd="0" destOrd="0" presId="urn:microsoft.com/office/officeart/2005/8/layout/bProcess4"/>
    <dgm:cxn modelId="{ACCB5EF5-85DC-499D-803B-BF4B6B38D117}" type="presParOf" srcId="{A18DEBE2-4FC6-4451-960D-8F7CB3D0601E}" destId="{BAC9B653-C084-4E9B-8892-7C14EB439DFD}" srcOrd="1" destOrd="0" presId="urn:microsoft.com/office/officeart/2005/8/layout/bProcess4"/>
    <dgm:cxn modelId="{6FA9D5F9-EF4C-4D12-98E0-9AED1162B064}" type="presParOf" srcId="{B8D2471E-C7D7-421F-87EF-A2BBD7D1F351}" destId="{28EB6D21-C051-4CA5-B3BA-248FB9CBC4BC}" srcOrd="9" destOrd="0" presId="urn:microsoft.com/office/officeart/2005/8/layout/bProcess4"/>
    <dgm:cxn modelId="{AA76FD96-71E0-4355-888A-15DA1E257E4C}" type="presParOf" srcId="{B8D2471E-C7D7-421F-87EF-A2BBD7D1F351}" destId="{2A061300-7E26-4EDB-8E72-CCCD6B469DDB}" srcOrd="10" destOrd="0" presId="urn:microsoft.com/office/officeart/2005/8/layout/bProcess4"/>
    <dgm:cxn modelId="{110D8143-1324-42B5-9DD0-676E5723ECF2}" type="presParOf" srcId="{2A061300-7E26-4EDB-8E72-CCCD6B469DDB}" destId="{5043673B-F85B-4DA6-A339-0DF8BAE3F863}" srcOrd="0" destOrd="0" presId="urn:microsoft.com/office/officeart/2005/8/layout/bProcess4"/>
    <dgm:cxn modelId="{8C54D89D-5301-4286-B13C-A0554EF94E92}" type="presParOf" srcId="{2A061300-7E26-4EDB-8E72-CCCD6B469DDB}" destId="{10C84B09-B968-40A7-B028-AED783D62A1A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280920" cy="4568056"/>
        <a:chOff x="0" y="0"/>
        <a:chExt cx="8280920" cy="4568056"/>
      </a:xfrm>
    </dsp:grpSpPr>
    <dsp:sp modelId="{AE440411-2292-491E-8BF8-56AFA70D4D26}">
      <dsp:nvSpPr>
        <dsp:cNvPr id="4" name="Прямоугольник 3"/>
        <dsp:cNvSpPr/>
      </dsp:nvSpPr>
      <dsp:spPr bwMode="white">
        <a:xfrm rot="5399999">
          <a:off x="1225605" y="985993"/>
          <a:ext cx="1667449" cy="326290"/>
        </a:xfrm>
        <a:prstGeom prst="rect">
          <a:avLst/>
        </a:prstGeom>
        <a:sp3d z="-300000" contourW="19050" prstMaterial="metal">
          <a:bevelT w="88900" h="203200"/>
          <a:bevelB w="165100" h="254000"/>
        </a:sp3d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Xfrm rot="5399999">
        <a:off x="1225605" y="985993"/>
        <a:ext cx="1667449" cy="326290"/>
      </dsp:txXfrm>
    </dsp:sp>
    <dsp:sp modelId="{CF8366CD-B83C-4718-A102-2A818251E782}">
      <dsp:nvSpPr>
        <dsp:cNvPr id="3" name="Скругленный прямоугольник 2"/>
        <dsp:cNvSpPr/>
      </dsp:nvSpPr>
      <dsp:spPr bwMode="white">
        <a:xfrm>
          <a:off x="1606277" y="0"/>
          <a:ext cx="2175265" cy="1305159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60960" tIns="60960" rIns="60960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dirty="0" smtClean="0"/>
            <a:t>для идентификации опасностей техногенного происхождения </a:t>
          </a:r>
          <a:endParaRPr lang="ru-RU" sz="1600" b="1" dirty="0"/>
        </a:p>
      </dsp:txBody>
      <dsp:txXfrm>
        <a:off x="1606277" y="0"/>
        <a:ext cx="2175265" cy="1305159"/>
      </dsp:txXfrm>
    </dsp:sp>
    <dsp:sp modelId="{889CC6E2-C88A-4192-AA06-CBF794FC4464}">
      <dsp:nvSpPr>
        <dsp:cNvPr id="6" name="Прямоугольник 5"/>
        <dsp:cNvSpPr/>
      </dsp:nvSpPr>
      <dsp:spPr bwMode="white">
        <a:xfrm rot="5399999">
          <a:off x="1225605" y="2617441"/>
          <a:ext cx="1667449" cy="326290"/>
        </a:xfrm>
        <a:prstGeom prst="rect">
          <a:avLst/>
        </a:prstGeom>
        <a:sp3d z="-300000" contourW="19050" prstMaterial="metal">
          <a:bevelT w="88900" h="203200"/>
          <a:bevelB w="165100" h="254000"/>
        </a:sp3d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Xfrm rot="5399999">
        <a:off x="1225605" y="2617441"/>
        <a:ext cx="1667449" cy="326290"/>
      </dsp:txXfrm>
    </dsp:sp>
    <dsp:sp modelId="{CF576EED-9DBE-4D23-B4A5-73316FA67AB8}">
      <dsp:nvSpPr>
        <dsp:cNvPr id="5" name="Скругленный прямоугольник 4"/>
        <dsp:cNvSpPr/>
      </dsp:nvSpPr>
      <dsp:spPr bwMode="white">
        <a:xfrm>
          <a:off x="1606277" y="1631449"/>
          <a:ext cx="2175265" cy="1305159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dirty="0" smtClean="0"/>
            <a:t>проектирования и эксплуатации техники, технологических процессов</a:t>
          </a:r>
          <a:endParaRPr lang="ru-RU" sz="1400" b="1" dirty="0" smtClean="0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dirty="0" smtClean="0"/>
            <a:t>и объектов экономики в соответствии с требованиями безопасности и </a:t>
          </a:r>
          <a:r>
            <a:rPr lang="ru-RU" sz="1400" b="1" dirty="0" err="1" smtClean="0"/>
            <a:t>экологичности</a:t>
          </a:r>
          <a:endParaRPr lang="ru-RU" sz="1400" b="1" dirty="0"/>
        </a:p>
      </dsp:txBody>
      <dsp:txXfrm>
        <a:off x="1606277" y="1631449"/>
        <a:ext cx="2175265" cy="1305159"/>
      </dsp:txXfrm>
    </dsp:sp>
    <dsp:sp modelId="{3FEB978D-17B3-47E1-A717-99BE19E5266B}">
      <dsp:nvSpPr>
        <dsp:cNvPr id="8" name="Прямоугольник 7"/>
        <dsp:cNvSpPr/>
      </dsp:nvSpPr>
      <dsp:spPr bwMode="white">
        <a:xfrm rot="42775">
          <a:off x="2059218" y="3433166"/>
          <a:ext cx="2893326" cy="326290"/>
        </a:xfrm>
        <a:prstGeom prst="rect">
          <a:avLst/>
        </a:prstGeom>
        <a:sp3d z="-300000" contourW="19050" prstMaterial="metal">
          <a:bevelT w="88900" h="203200"/>
          <a:bevelB w="165100" h="254000"/>
        </a:sp3d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Xfrm rot="42775">
        <a:off x="2059218" y="3433166"/>
        <a:ext cx="2893326" cy="326290"/>
      </dsp:txXfrm>
    </dsp:sp>
    <dsp:sp modelId="{8EC1D1F3-0842-47C3-80F3-7DB7A908C1A4}">
      <dsp:nvSpPr>
        <dsp:cNvPr id="7" name="Скругленный прямоугольник 6"/>
        <dsp:cNvSpPr/>
      </dsp:nvSpPr>
      <dsp:spPr bwMode="white">
        <a:xfrm>
          <a:off x="1606277" y="3262897"/>
          <a:ext cx="2175265" cy="1305159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dirty="0" smtClean="0"/>
            <a:t>обеспечения устойчивости объектов экономики, прогнозирования развития событий и оценки последствий при техногенных чрезвычайных ситуациях и стихийных бедствиях</a:t>
          </a:r>
          <a:endParaRPr lang="ru-RU" sz="1400" b="1" dirty="0"/>
        </a:p>
      </dsp:txBody>
      <dsp:txXfrm>
        <a:off x="1606277" y="3262897"/>
        <a:ext cx="2175265" cy="1305159"/>
      </dsp:txXfrm>
    </dsp:sp>
    <dsp:sp modelId="{06E60018-254C-4ACA-85A7-7B65869F8A55}">
      <dsp:nvSpPr>
        <dsp:cNvPr id="10" name="Прямоугольник 9"/>
        <dsp:cNvSpPr/>
      </dsp:nvSpPr>
      <dsp:spPr bwMode="white">
        <a:xfrm rot="-5399999">
          <a:off x="4154707" y="2617441"/>
          <a:ext cx="1595449" cy="326290"/>
        </a:xfrm>
        <a:prstGeom prst="rect">
          <a:avLst/>
        </a:prstGeom>
        <a:sp3d z="-300000" contourW="19050" prstMaterial="metal">
          <a:bevelT w="88900" h="203200"/>
          <a:bevelB w="165100" h="254000"/>
        </a:sp3d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Xfrm rot="-5399999">
        <a:off x="4154707" y="2617441"/>
        <a:ext cx="1595449" cy="326290"/>
      </dsp:txXfrm>
    </dsp:sp>
    <dsp:sp modelId="{EF06A82E-0446-4854-A431-CB48D63C89F4}">
      <dsp:nvSpPr>
        <dsp:cNvPr id="9" name="Скругленный прямоугольник 8"/>
        <dsp:cNvSpPr/>
      </dsp:nvSpPr>
      <dsp:spPr bwMode="white">
        <a:xfrm>
          <a:off x="4499379" y="3262897"/>
          <a:ext cx="2175265" cy="1305159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dirty="0" smtClean="0"/>
            <a:t>создания комфортных и безопасных условий жизнедеятельности человека </a:t>
          </a:r>
          <a:endParaRPr lang="ru-RU" sz="1400" b="1" dirty="0"/>
        </a:p>
      </dsp:txBody>
      <dsp:txXfrm>
        <a:off x="4499379" y="3262897"/>
        <a:ext cx="2175265" cy="1305159"/>
      </dsp:txXfrm>
    </dsp:sp>
    <dsp:sp modelId="{28EB6D21-C051-4CA5-B3BA-248FB9CBC4BC}">
      <dsp:nvSpPr>
        <dsp:cNvPr id="12" name="Прямоугольник 11"/>
        <dsp:cNvSpPr/>
      </dsp:nvSpPr>
      <dsp:spPr bwMode="white">
        <a:xfrm rot="-5399999">
          <a:off x="4154707" y="985993"/>
          <a:ext cx="1595449" cy="326290"/>
        </a:xfrm>
        <a:prstGeom prst="rect">
          <a:avLst/>
        </a:prstGeom>
        <a:sp3d z="-300000" contourW="19050" prstMaterial="metal">
          <a:bevelT w="88900" h="203200"/>
          <a:bevelB w="165100" h="254000"/>
        </a:sp3d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/>
      </dsp:style>
      <dsp:txXfrm rot="-5399999">
        <a:off x="4154707" y="985993"/>
        <a:ext cx="1595449" cy="326290"/>
      </dsp:txXfrm>
    </dsp:sp>
    <dsp:sp modelId="{BAC9B653-C084-4E9B-8892-7C14EB439DFD}">
      <dsp:nvSpPr>
        <dsp:cNvPr id="11" name="Скругленный прямоугольник 10"/>
        <dsp:cNvSpPr/>
      </dsp:nvSpPr>
      <dsp:spPr bwMode="white">
        <a:xfrm>
          <a:off x="4499379" y="1631449"/>
          <a:ext cx="2175265" cy="1305159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dirty="0" smtClean="0"/>
            <a:t>разработки и реализации мер защиты среды обитания от негативных воздействий</a:t>
          </a:r>
          <a:endParaRPr lang="ru-RU" sz="1400" b="1" dirty="0"/>
        </a:p>
      </dsp:txBody>
      <dsp:txXfrm>
        <a:off x="4499379" y="1631449"/>
        <a:ext cx="2175265" cy="1305159"/>
      </dsp:txXfrm>
    </dsp:sp>
    <dsp:sp modelId="{10C84B09-B968-40A7-B028-AED783D62A1A}">
      <dsp:nvSpPr>
        <dsp:cNvPr id="13" name="Скругленный прямоугольник 12"/>
        <dsp:cNvSpPr/>
      </dsp:nvSpPr>
      <dsp:spPr bwMode="white">
        <a:xfrm>
          <a:off x="4499379" y="0"/>
          <a:ext cx="2175265" cy="1305159"/>
        </a:xfrm>
        <a:prstGeom prst="roundRect">
          <a:avLst>
            <a:gd name="adj" fmla="val 10000"/>
          </a:avLst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dirty="0" smtClean="0"/>
            <a:t>участия в работах, по защите работающих и населения от негативных воздействий чрезвычайных ситуаций</a:t>
          </a:r>
          <a:endParaRPr lang="ru-RU" sz="1400" b="1" dirty="0"/>
        </a:p>
      </dsp:txBody>
      <dsp:txXfrm>
        <a:off x="4499379" y="0"/>
        <a:ext cx="2175265" cy="13051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bkpt" val="bal"/>
          <dgm:param type="contDir" val="revDir"/>
          <dgm:param type="grDir" val="tL"/>
          <dgm:param type="flowDir" val="col"/>
        </dgm:alg>
      </dgm:if>
      <dgm:else name="Name3">
        <dgm:alg type="snake">
          <dgm:param type="bkpt" val="bal"/>
          <dgm:param type="contDir" val="revDir"/>
          <dgm:param type="grDir" val="tR"/>
          <dgm:param type="flowDir" val="co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Sty" val="noArr"/>
                <dgm:param type="endSty" val="noArr"/>
                <dgm:param type="begPts" val="auto auto tCtr"/>
                <dgm:param type="endPts" val="auto auto bCt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Sty" val="noArr"/>
                <dgm:param type="endSty" val="noArr"/>
                <dgm:param type="begPts" val="auto auto tCtr"/>
                <dgm:param type="endPts" val="auto auto b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025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 panose="05020102010507070707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210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 panose="05020102010507070707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110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 panose="05000000000000000000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185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 panose="05040102010807070707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59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665" indent="-182880" algn="l" rtl="0" eaLnBrk="1" latinLnBrk="0" hangingPunct="1">
        <a:spcBef>
          <a:spcPct val="20000"/>
        </a:spcBef>
        <a:buClr>
          <a:schemeClr val="tx1"/>
        </a:buClr>
        <a:buFont typeface="Wingdings 3" panose="05040102010807070707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255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55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Введение в ОБЖ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384" y="1556157"/>
            <a:ext cx="83529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«Безопасность жизнедеятельности» - обязательная общепрофессиональная дисциплина для всех специальностей среднего профессионального образования, в которой рассматриваются проблемы безопасного взаимодействия человека со средой его обитания (производственной, городской, бытовой, природной) и защиты от негативных воздействий чрезвычайных ситуаций. </a:t>
            </a:r>
            <a:endParaRPr lang="ru-RU" sz="2800" b="1" dirty="0"/>
          </a:p>
          <a:p>
            <a:endParaRPr lang="ru-RU" sz="2800" b="1" dirty="0"/>
          </a:p>
        </p:txBody>
      </p:sp>
      <p:pic>
        <p:nvPicPr>
          <p:cNvPr id="1026" name="Picture 2" descr="D:\Работа 2014-2015 уч.год\логотип 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445100"/>
            <a:ext cx="1166397" cy="11547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568952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Негативные воздействия в системе «</a:t>
            </a:r>
            <a:r>
              <a:rPr lang="ru-RU" sz="2000" b="1" dirty="0" smtClean="0"/>
              <a:t>человек - среда </a:t>
            </a:r>
            <a:r>
              <a:rPr lang="ru-RU" sz="2000" b="1" dirty="0"/>
              <a:t>обитания» принято называть </a:t>
            </a:r>
            <a:r>
              <a:rPr lang="ru-RU" sz="2400" b="1" i="1" dirty="0"/>
              <a:t>опасностями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268760"/>
            <a:ext cx="8568952" cy="163121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/>
              <a:t>К вредным </a:t>
            </a:r>
            <a:r>
              <a:rPr lang="ru-RU" sz="2000" b="1" dirty="0"/>
              <a:t>относятся такие, которые становятся в определенных условиях причиной заболеваний или снижения работоспособности. </a:t>
            </a:r>
            <a:endParaRPr lang="ru-RU" sz="2000" b="1" dirty="0" smtClean="0"/>
          </a:p>
          <a:p>
            <a:endParaRPr lang="ru-RU" sz="2000" b="1" i="1" dirty="0"/>
          </a:p>
          <a:p>
            <a:r>
              <a:rPr lang="ru-RU" sz="2000" b="1" i="1" dirty="0" smtClean="0"/>
              <a:t>Опасные </a:t>
            </a:r>
            <a:r>
              <a:rPr lang="ru-RU" sz="2000" b="1" i="1" dirty="0"/>
              <a:t>факторы </a:t>
            </a:r>
            <a:r>
              <a:rPr lang="ru-RU" sz="2000" b="1" dirty="0"/>
              <a:t>приводят к травматическим повреждениям или внезапным и резким нарушениям здоровья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3284984"/>
            <a:ext cx="8640960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Условия, при которых создается возможность возникновения несчастного случая, называют </a:t>
            </a:r>
            <a:r>
              <a:rPr lang="ru-RU" sz="2400" b="1" i="1" dirty="0"/>
              <a:t>опасной ситуацией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725144"/>
            <a:ext cx="8640960" cy="163121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/>
              <a:t>Потенциальная опасность </a:t>
            </a:r>
            <a:r>
              <a:rPr lang="ru-RU" sz="2000" b="1" dirty="0"/>
              <a:t>— возможность воздействия на человека неблагоприятных или несовместимых с жизнью факторов. Аксиома о потенциальной опасности предусматривает количественную оценку негативного воздействия, которая оценивается риском нанесения того или иного ущерба здоровью и жизни</a:t>
            </a:r>
            <a:endParaRPr lang="ru-RU" sz="2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66190"/>
            <a:ext cx="8928992" cy="489364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Под </a:t>
            </a:r>
            <a:r>
              <a:rPr lang="ru-RU" sz="2400" b="1" i="1" dirty="0"/>
              <a:t>риском </a:t>
            </a:r>
            <a:r>
              <a:rPr lang="ru-RU" sz="2400" b="1" dirty="0"/>
              <a:t>понимается отношение тех или иных нежелательных последствий в единицу времени к возможному числу событий.</a:t>
            </a:r>
            <a:endParaRPr lang="ru-RU" sz="2400" b="1" dirty="0"/>
          </a:p>
          <a:p>
            <a:r>
              <a:rPr lang="ru-RU" sz="2400" b="1" dirty="0"/>
              <a:t>Различают индивидуальный и социальный риск.</a:t>
            </a:r>
            <a:endParaRPr lang="ru-RU" sz="2400" b="1" dirty="0"/>
          </a:p>
          <a:p>
            <a:r>
              <a:rPr lang="ru-RU" sz="2400" b="1" dirty="0">
                <a:solidFill>
                  <a:srgbClr val="FFFF00"/>
                </a:solidFill>
              </a:rPr>
              <a:t>Индивидуальный риск </a:t>
            </a:r>
            <a:r>
              <a:rPr lang="ru-RU" sz="2400" b="1" dirty="0"/>
              <a:t>характеризует опасность определенного вида для отдельного индивидуума.</a:t>
            </a:r>
            <a:endParaRPr lang="ru-RU" sz="2400" b="1" dirty="0"/>
          </a:p>
          <a:p>
            <a:r>
              <a:rPr lang="ru-RU" sz="2400" b="1" dirty="0">
                <a:solidFill>
                  <a:srgbClr val="FFFF00"/>
                </a:solidFill>
              </a:rPr>
              <a:t>Социальный риск </a:t>
            </a:r>
            <a:r>
              <a:rPr lang="ru-RU" sz="2400" b="1" dirty="0"/>
              <a:t>(точнее, групповой) — это риск для группы людей. Он выражает зависимость между частотой событий и числом пораженных при этом людей.</a:t>
            </a:r>
            <a:endParaRPr lang="ru-RU" sz="2400" b="1" dirty="0"/>
          </a:p>
          <a:p>
            <a:r>
              <a:rPr lang="ru-RU" sz="2400" b="1" dirty="0" smtClean="0">
                <a:solidFill>
                  <a:srgbClr val="FFFF00"/>
                </a:solidFill>
              </a:rPr>
              <a:t>Приемлемый </a:t>
            </a:r>
            <a:r>
              <a:rPr lang="ru-RU" sz="2400" b="1" dirty="0">
                <a:solidFill>
                  <a:srgbClr val="FFFF00"/>
                </a:solidFill>
              </a:rPr>
              <a:t>риск </a:t>
            </a:r>
            <a:r>
              <a:rPr lang="ru-RU" sz="2400" b="1" dirty="0"/>
              <a:t>сочетает в себе технические, экономические, социальные и политические аспекты и представляет некоторый компромисс между уровнем безопасности и возможностями ее достижения</a:t>
            </a:r>
            <a:endParaRPr lang="ru-RU" sz="2400" b="1" dirty="0"/>
          </a:p>
        </p:txBody>
      </p:sp>
      <p:pic>
        <p:nvPicPr>
          <p:cNvPr id="4098" name="Picture 2" descr="D:\2016-2017\Фото\материал для призентаций фото\Безопасность жизнедеятельности улещ.files\Катастрофы\z020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157192"/>
            <a:ext cx="2160240" cy="1620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Среда обитания человека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722313"/>
            <a:ext cx="8640960" cy="224676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Научно-технический прогресс дал огромные блага человечеству, но </a:t>
            </a:r>
            <a:r>
              <a:rPr lang="ru-RU" sz="2000" b="1" dirty="0" smtClean="0"/>
              <a:t>принес </a:t>
            </a:r>
            <a:r>
              <a:rPr lang="ru-RU" sz="2000" b="1" dirty="0"/>
              <a:t>ряд негативных изменений в окружающую среду и условия жизни человека. </a:t>
            </a:r>
            <a:endParaRPr lang="ru-RU" sz="2000" b="1" dirty="0" smtClean="0"/>
          </a:p>
          <a:p>
            <a:r>
              <a:rPr lang="ru-RU" sz="2000" b="1" dirty="0" smtClean="0"/>
              <a:t>Растет </a:t>
            </a:r>
            <a:r>
              <a:rPr lang="ru-RU" sz="2000" b="1" dirty="0" err="1"/>
              <a:t>техногенность</a:t>
            </a:r>
            <a:r>
              <a:rPr lang="ru-RU" sz="2000" b="1" dirty="0"/>
              <a:t> физической и химической среды обитания, ускоряется ритм жизни, изменяется психоэмоциональная обстановка труда и быта разных профессиональных, возрастных и социальных групп населения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3140968"/>
            <a:ext cx="8640960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Использование в производстве возрастающего количества технических устройств, систем и технологий обусловливает увеличение числа негативных факторов, действующих на организм работающих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4365104"/>
            <a:ext cx="8640960" cy="193899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запыленность и загазованность воздуха, избыточные шумы, вибрации, электромагнитные поля, ионизирующие излучения, повышенные или пониженные параметры атмосферного воздуха (температуры, влажности, подвижности воздуха, давления), недостаточное и неправильное освещение, монотонность деятельности, тяжелый физический труд</a:t>
            </a:r>
            <a:endParaRPr lang="ru-RU" sz="2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64096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От объемной производственно-хозяйственной деятельности происходят существенные изменения в природной среде, в биосфере, возникают неблагоприятные последствия экологического характера, вызывающие патологию человека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556792"/>
            <a:ext cx="8640960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Это воздействие не ограничивается прямым увеличением выбросов загрязняющих веществ и повышением концентрации токсичных примесей в атмосфере. Наблюдается нарастание вторичных негативных воздействий на природную среду и человека в виде образования </a:t>
            </a:r>
            <a:r>
              <a:rPr lang="ru-RU" sz="2000" b="1" i="1" dirty="0"/>
              <a:t>кислотных дождей</a:t>
            </a:r>
            <a:r>
              <a:rPr lang="ru-RU" sz="2000" b="1" dirty="0"/>
              <a:t>, </a:t>
            </a:r>
            <a:r>
              <a:rPr lang="ru-RU" sz="2000" b="1" i="1" dirty="0"/>
              <a:t>парникового эффекта</a:t>
            </a:r>
            <a:r>
              <a:rPr lang="ru-RU" sz="2000" b="1" dirty="0"/>
              <a:t>, в форме разрушения </a:t>
            </a:r>
            <a:r>
              <a:rPr lang="ru-RU" sz="2000" b="1" i="1" dirty="0"/>
              <a:t>озонового слоя </a:t>
            </a:r>
            <a:r>
              <a:rPr lang="ru-RU" sz="2000" b="1" dirty="0"/>
              <a:t>Земли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3717032"/>
            <a:ext cx="8784976" cy="230832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Концентрация пыли в воздухе многих крупных городов превосходит допустимую норму в 5 </a:t>
            </a:r>
            <a:r>
              <a:rPr lang="ru-RU" sz="2400" b="1" dirty="0" smtClean="0"/>
              <a:t>- </a:t>
            </a:r>
            <a:r>
              <a:rPr lang="ru-RU" sz="2400" b="1" dirty="0"/>
              <a:t>7 раз, оксида азота </a:t>
            </a:r>
            <a:r>
              <a:rPr lang="ru-RU" sz="2400" b="1" dirty="0" smtClean="0"/>
              <a:t>в </a:t>
            </a:r>
            <a:r>
              <a:rPr lang="ru-RU" sz="2400" b="1" dirty="0"/>
              <a:t>1,5 </a:t>
            </a:r>
            <a:r>
              <a:rPr lang="ru-RU" sz="2400" b="1" dirty="0" smtClean="0"/>
              <a:t>- </a:t>
            </a:r>
            <a:r>
              <a:rPr lang="ru-RU" sz="2400" b="1" dirty="0"/>
              <a:t>2 раза, сернистого газа </a:t>
            </a:r>
            <a:r>
              <a:rPr lang="ru-RU" sz="2400" b="1" dirty="0" smtClean="0"/>
              <a:t>- </a:t>
            </a:r>
            <a:r>
              <a:rPr lang="ru-RU" sz="2400" b="1" dirty="0"/>
              <a:t>в </a:t>
            </a:r>
            <a:r>
              <a:rPr lang="ru-RU" sz="2400" b="1" dirty="0" smtClean="0"/>
              <a:t>4-8 </a:t>
            </a:r>
            <a:r>
              <a:rPr lang="ru-RU" sz="2400" b="1" dirty="0"/>
              <a:t>раз, оксида </a:t>
            </a:r>
            <a:r>
              <a:rPr lang="ru-RU" sz="2400" b="1" dirty="0" smtClean="0"/>
              <a:t>углерода  </a:t>
            </a:r>
            <a:r>
              <a:rPr lang="ru-RU" sz="2400" b="1" dirty="0"/>
              <a:t>в </a:t>
            </a:r>
            <a:r>
              <a:rPr lang="ru-RU" sz="2400" b="1" dirty="0" smtClean="0"/>
              <a:t>20-30 </a:t>
            </a:r>
            <a:r>
              <a:rPr lang="ru-RU" sz="2400" b="1" dirty="0"/>
              <a:t>раз. В воздухе в виде примеси встречаются сероводород, бензол, сероуглерод, хлор, фенол, фтористые соединения и другие вещества</a:t>
            </a:r>
            <a:endParaRPr lang="ru-RU" sz="2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640960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Интенсивно загрязняются подземные воды, в которых нередко наблюдается повышенное содержание многих химических веществ, в частности </a:t>
            </a:r>
            <a:r>
              <a:rPr lang="ru-RU" sz="2000" b="1" i="1" dirty="0"/>
              <a:t>мышьяка, фенолов, нитратов, нитритов, солей аммиака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412776"/>
            <a:ext cx="8640960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Отходы, образующиеся на производстве и подлежащие </a:t>
            </a:r>
            <a:r>
              <a:rPr lang="ru-RU" sz="2000" b="1" i="1" dirty="0"/>
              <a:t>ассимиляции </a:t>
            </a:r>
            <a:r>
              <a:rPr lang="ru-RU" sz="2000" b="1" dirty="0"/>
              <a:t>(потреблению, переработке), не успевают (а многие и вообще не могут) разлагаться, рассеиваться или осваиваться средой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2708920"/>
            <a:ext cx="8640960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В зависимости от вида промышленных выбросов почвы подвергаются </a:t>
            </a:r>
            <a:r>
              <a:rPr lang="ru-RU" sz="2000" b="1" i="1" dirty="0" err="1"/>
              <a:t>закислению</a:t>
            </a:r>
            <a:r>
              <a:rPr lang="ru-RU" sz="2000" b="1" i="1" dirty="0"/>
              <a:t>, выщелачиванию, засолению, загрязнению тяжелыми металлами, углеводородами</a:t>
            </a:r>
            <a:r>
              <a:rPr lang="ru-RU" sz="2000" b="1" dirty="0"/>
              <a:t> и другими веществами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005064"/>
            <a:ext cx="8568952" cy="16312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С индустриализацией и научно-техническим прогрессом тесно связана </a:t>
            </a:r>
            <a:r>
              <a:rPr lang="ru-RU" sz="2000" b="1" i="1" dirty="0"/>
              <a:t>урбанизация</a:t>
            </a:r>
            <a:r>
              <a:rPr lang="ru-RU" sz="2000" b="1" dirty="0"/>
              <a:t>. Быстро растут города и численность населения. Это приводит к вытеснению природных систем искусственными, загрязнению окружающей среды, повышению химической, физической и психической нагрузки на организм человека</a:t>
            </a:r>
            <a:endParaRPr lang="ru-RU" sz="20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712968" cy="34163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Увеличение масштабов антропогенного воздействия на природу и нарастание негативных изменений в окружающей среде приводит к нарушениям </a:t>
            </a:r>
            <a:r>
              <a:rPr lang="ru-RU" sz="2400" b="1" i="1" dirty="0"/>
              <a:t>экологического равновесия</a:t>
            </a:r>
            <a:r>
              <a:rPr lang="ru-RU" sz="2400" b="1" dirty="0"/>
              <a:t> Земли</a:t>
            </a:r>
            <a:r>
              <a:rPr lang="ru-RU" sz="2400" b="1" dirty="0" smtClean="0"/>
              <a:t>.</a:t>
            </a:r>
            <a:endParaRPr lang="ru-RU" sz="2400" b="1" dirty="0" smtClean="0"/>
          </a:p>
          <a:p>
            <a:r>
              <a:rPr lang="ru-RU" sz="2400" b="1" dirty="0" smtClean="0"/>
              <a:t> </a:t>
            </a:r>
            <a:r>
              <a:rPr lang="ru-RU" sz="2400" b="1" dirty="0"/>
              <a:t>Становятся частым явлением аномальные природные и техногенные ситуации: стихийные бедствия, катастрофы и аварии с многочисленными человеческими жертвами, огромными материальными потерями и нарушениями условий нормальной жизнедеятельности</a:t>
            </a:r>
            <a:endParaRPr lang="ru-RU" sz="2400" b="1" dirty="0"/>
          </a:p>
        </p:txBody>
      </p:sp>
      <p:pic>
        <p:nvPicPr>
          <p:cNvPr id="5122" name="Picture 2" descr="D:\2016-2017\Фото\материал для призентаций фото\Фото катастроф\earth\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87" y="3861048"/>
            <a:ext cx="3444826" cy="2583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2016-2017\Фото\материал для призентаций фото\Фото катастроф\earth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97977"/>
            <a:ext cx="3395588" cy="2546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При изучении дисциплины </a:t>
            </a:r>
            <a:r>
              <a:rPr lang="ru-RU" sz="2400" b="1" dirty="0"/>
              <a:t>«Безопасность жизнедеятельности» - </a:t>
            </a:r>
            <a:r>
              <a:rPr lang="ru-RU" sz="2400" b="1" dirty="0" smtClean="0"/>
              <a:t>студенты должны вооружиться теоретическими </a:t>
            </a:r>
            <a:r>
              <a:rPr lang="ru-RU" sz="2400" b="1" dirty="0"/>
              <a:t>и практическими навыками, </a:t>
            </a:r>
            <a:r>
              <a:rPr lang="ru-RU" sz="2400" b="1" dirty="0" smtClean="0"/>
              <a:t>необходимыми для:</a:t>
            </a:r>
            <a:endParaRPr lang="ru-RU" sz="2400" b="1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395536" y="1916648"/>
          <a:ext cx="8280920" cy="4568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280920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Безопасность жизнедеятельности (БЖД) -наука о комфортном и безопасном взаимодействии человека с </a:t>
            </a:r>
            <a:r>
              <a:rPr lang="ru-RU" sz="2400" b="1" dirty="0" err="1">
                <a:solidFill>
                  <a:schemeClr val="bg1"/>
                </a:solidFill>
              </a:rPr>
              <a:t>техносферой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988840"/>
            <a:ext cx="7416824" cy="26776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Основная цель безопасности жизнедеятельности как науки - защита человека, находящегося в </a:t>
            </a:r>
            <a:r>
              <a:rPr lang="ru-RU" sz="2400" b="1" dirty="0" err="1">
                <a:solidFill>
                  <a:schemeClr val="bg1"/>
                </a:solidFill>
              </a:rPr>
              <a:t>техносфере</a:t>
            </a:r>
            <a:r>
              <a:rPr lang="ru-RU" sz="2400" b="1" dirty="0">
                <a:solidFill>
                  <a:schemeClr val="bg1"/>
                </a:solidFill>
              </a:rPr>
              <a:t>, от негативных воздействий антропогенного и естественного происхождения, имеющих место в окружающей среде, а также достижение комфортных условий жизнедеятельности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7920880" cy="52322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основные понятия и определения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496944" cy="7078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Опасность - это процесс, явление, объект, антропоген­ное воздействие или их комбинация, угрожающие здоровью и жизни человека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2132856"/>
            <a:ext cx="8496944" cy="193899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Чрезвычайная </a:t>
            </a:r>
            <a:r>
              <a:rPr lang="ru-RU" sz="2000" b="1" dirty="0"/>
              <a:t>ситуация (ЧС) - обстанов­ка на определенной территории, сложившаяся в результате аварии, опасного природного явления, катастрофы, стихий­ного или иного бедствия, которые могут повлечь или повлек­ли за собой человеческие жертвы, ущерб здоровью людей или окружающей природной среде, значительные материальные потери и нарушение условий жизнедеятельности людей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437112"/>
            <a:ext cx="8424936" cy="163121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Авария - чрезвычайное событие техногенного характера, происшедшее по конструктивным, производственным, техно­логическим или эксплуатационным причинам либо из-за слу­чайных внешних воздействий и заключающееся в поврежде­нии, выходе из строя, разрушении технических устройств или сооружений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496944" cy="101566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Катастрофа - крупная авария, повлекшая за собой чело­веческие жертвы, значительный материальный ущерб и другие тяжелые последствия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2274428"/>
            <a:ext cx="8496944" cy="163121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Опасное природное явление - стихийное событие при­родного происхождения, которое по своей интенсивности, мас­штабу распространения и продолжительности может вызвать отрицательные последствия для жизнедеятельности людей, экономики и природной среды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4725144"/>
            <a:ext cx="8496944" cy="163121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Стихийное бедствие - это катастрофическое природное явление значительного масштаба, в результате которого воз­никает угроза жизни или здоровью людей, может произойти уничтожение материальных ценностей или будет нанесен вред окружающей природной среде</a:t>
            </a:r>
            <a:endParaRPr lang="ru-RU" sz="2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712968" cy="230832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Экологическое бедствие (экологическая катастрофа) - чрезвычайное событие особо крупных масштабов, чрезвычай­ное изменение (под воздействием антропогенных факторов) состояния суши, атмосферы, гидросферы и биосферы и отри­цательно повлиявшее на здоровье людей, их духовную сферу, среду обитания, экономику или генофонд. </a:t>
            </a:r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Экологические </a:t>
            </a:r>
            <a:r>
              <a:rPr lang="ru-RU" b="1" dirty="0"/>
              <a:t>бед­ствия часто сопровождаются необратимыми изменениями природной среды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3068960"/>
            <a:ext cx="8640960" cy="132343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Опасностью в ЧС называется состояние, при котором соз­далась или вероятна угроза возникновения поражающих фак­торов и воздействий источника ЧС на население, объекты эко­номики и окружающую природную среду в зоне ЧС</a:t>
            </a:r>
            <a:endParaRPr lang="ru-RU" sz="2000" b="1" dirty="0"/>
          </a:p>
        </p:txBody>
      </p:sp>
      <p:pic>
        <p:nvPicPr>
          <p:cNvPr id="3074" name="Picture 2" descr="D:\2016-2017\Фото\аварии\{267950A7-FEEB-4071-928A-6D370E80F4F9}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509120"/>
            <a:ext cx="2736304" cy="2212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8EE~1\AppData\Local\Temp\FineReader10\media\image1.jpeg"/>
          <p:cNvPicPr/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26"/>
          <a:stretch>
            <a:fillRect/>
          </a:stretch>
        </p:blipFill>
        <p:spPr bwMode="auto">
          <a:xfrm>
            <a:off x="251520" y="548680"/>
            <a:ext cx="8568952" cy="5152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84976" cy="1015663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Обеспечение безопасности - принятие и выполнение правовых норм, направленных на обеспечение защиты населе­ния, объектов экономики и инфраструктуры, окружающей природной среды от опасностей в ЧС</a:t>
            </a:r>
            <a:endParaRPr lang="ru-RU" sz="2000" b="1" dirty="0"/>
          </a:p>
        </p:txBody>
      </p:sp>
      <p:pic>
        <p:nvPicPr>
          <p:cNvPr id="3" name="Рисунок 2" descr="C:\Users\18EE~1\AppData\Local\Temp\FineReader10\media\image2.jpe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8352927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3508" y="145077"/>
            <a:ext cx="8568952" cy="600164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В </a:t>
            </a:r>
            <a:r>
              <a:rPr lang="ru-RU" sz="2400" b="1" dirty="0" smtClean="0"/>
              <a:t>2015 </a:t>
            </a:r>
            <a:r>
              <a:rPr lang="ru-RU" sz="2400" b="1" dirty="0"/>
              <a:t>году на территории Российской Федерации про­изошло 2720 ЧС, в результате погибло 5637 человек, пострада­ло 4 945 523 человека </a:t>
            </a:r>
            <a:endParaRPr lang="ru-RU" sz="2400" b="1" dirty="0" smtClean="0"/>
          </a:p>
          <a:p>
            <a:endParaRPr lang="ru-RU" sz="2400" b="1" dirty="0"/>
          </a:p>
          <a:p>
            <a:r>
              <a:rPr lang="ru-RU" sz="2400" b="1" dirty="0" smtClean="0"/>
              <a:t>Статистика </a:t>
            </a:r>
            <a:r>
              <a:rPr lang="ru-RU" sz="2400" b="1" dirty="0"/>
              <a:t>ежегодной гибели людей в Российской Федерации</a:t>
            </a:r>
            <a:endParaRPr lang="ru-RU" sz="2400" b="1" dirty="0"/>
          </a:p>
          <a:p>
            <a:pPr lvl="0"/>
            <a:r>
              <a:rPr lang="ru-RU" sz="2400" b="1" dirty="0"/>
              <a:t>в ДТП - более 30 тыс. человек;</a:t>
            </a:r>
            <a:endParaRPr lang="ru-RU" sz="2400" b="1" dirty="0"/>
          </a:p>
          <a:p>
            <a:pPr lvl="0"/>
            <a:r>
              <a:rPr lang="ru-RU" sz="2400" b="1" dirty="0"/>
              <a:t>на пожарах - 13-18 тыс. человек;</a:t>
            </a:r>
            <a:endParaRPr lang="ru-RU" sz="2400" b="1" dirty="0"/>
          </a:p>
          <a:p>
            <a:pPr lvl="0"/>
            <a:r>
              <a:rPr lang="ru-RU" sz="2400" b="1" dirty="0"/>
              <a:t>на водоемах - более 17 тыс. человек;</a:t>
            </a:r>
            <a:endParaRPr lang="ru-RU" sz="2400" b="1" dirty="0"/>
          </a:p>
          <a:p>
            <a:r>
              <a:rPr lang="ru-RU" sz="2400" b="1" dirty="0" smtClean="0"/>
              <a:t>вследствие </a:t>
            </a:r>
            <a:r>
              <a:rPr lang="ru-RU" sz="2400" b="1" dirty="0"/>
              <a:t>суицида - до 30 тыс. человек;</a:t>
            </a:r>
            <a:endParaRPr lang="ru-RU" sz="2400" b="1" dirty="0"/>
          </a:p>
          <a:p>
            <a:pPr lvl="0"/>
            <a:r>
              <a:rPr lang="ru-RU" sz="2400" b="1" dirty="0"/>
              <a:t>пищевые отравления - 50 тыс. человек;</a:t>
            </a:r>
            <a:endParaRPr lang="ru-RU" sz="2400" b="1" dirty="0"/>
          </a:p>
          <a:p>
            <a:pPr lvl="0"/>
            <a:r>
              <a:rPr lang="ru-RU" sz="2400" b="1" dirty="0"/>
              <a:t>отравления спиртосодержащими жидкостями - 40 тыс. человек;</a:t>
            </a:r>
            <a:endParaRPr lang="ru-RU" sz="2400" b="1" dirty="0"/>
          </a:p>
          <a:p>
            <a:pPr lvl="0"/>
            <a:r>
              <a:rPr lang="ru-RU" sz="2400" b="1" dirty="0"/>
              <a:t>вследствие алкогольной интоксикации - 27 тыс. человек;</a:t>
            </a:r>
            <a:endParaRPr lang="ru-RU" sz="2400" b="1" dirty="0"/>
          </a:p>
          <a:p>
            <a:pPr lvl="0"/>
            <a:r>
              <a:rPr lang="ru-RU" sz="2400" b="1" dirty="0"/>
              <a:t>травмы и увечья на производстве - более 70 тыс. человек.</a:t>
            </a:r>
            <a:endParaRPr lang="ru-RU" sz="2400" b="1" dirty="0"/>
          </a:p>
          <a:p>
            <a:endParaRPr lang="ru-RU" sz="24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7864</Words>
  <Application>WPS Presentation</Application>
  <PresentationFormat>Экран (4:3)</PresentationFormat>
  <Paragraphs>88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SimSun</vt:lpstr>
      <vt:lpstr>Wingdings</vt:lpstr>
      <vt:lpstr>Wingdings 2</vt:lpstr>
      <vt:lpstr>Wingdings</vt:lpstr>
      <vt:lpstr>Wingdings 3</vt:lpstr>
      <vt:lpstr>Times New Roman</vt:lpstr>
      <vt:lpstr>Microsoft YaHei</vt:lpstr>
      <vt:lpstr>Arial Unicode MS</vt:lpstr>
      <vt:lpstr>Lucida Sans</vt:lpstr>
      <vt:lpstr>Book Antiqua</vt:lpstr>
      <vt:lpstr>Calibri</vt:lpstr>
      <vt:lpstr>Апекс</vt:lpstr>
      <vt:lpstr>Введение в ОБЖ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Введение в БЖД</dc:title>
  <dc:creator>ВЛАДИМИР</dc:creator>
  <cp:lastModifiedBy>User</cp:lastModifiedBy>
  <cp:revision>27</cp:revision>
  <dcterms:created xsi:type="dcterms:W3CDTF">2016-09-03T12:38:00Z</dcterms:created>
  <dcterms:modified xsi:type="dcterms:W3CDTF">2022-09-26T08:14:00Z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B75E2BC876A64E4DB51A75E5FE22B642</vt:lpwstr>
  </property>
  <property fmtid="{D5CDD505-2E9C-101B-9397-08002B2CF9AE}" pid="3" name="KSOProductBuildVer">
    <vt:lpwstr>1049-11.2.0.11341</vt:lpwstr>
  </property>
</Properties>
</file>