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29.xml" ContentType="application/vnd.openxmlformats-officedocument.presentationml.slide+xml"/>
  <Override PartName="/ppt/slides/slide25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7.xml" ContentType="application/vnd.openxmlformats-officedocument.presentationml.slide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4.xml" ContentType="application/vnd.openxmlformats-officedocument.presentationml.slide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slides/slide28.xml" ContentType="application/vnd.openxmlformats-officedocument.presentationml.slide+xml"/>
  <Override PartName="/ppt/theme/theme1.xml" ContentType="application/vnd.openxmlformats-officedocument.them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0691AB47-87B3-AD0C-ED46-8A025CBB88C4}">
  <a:tblStyle styleId="{0691AB47-87B3-AD0C-ED46-8A025CBB88C4}" styleName="No Style, Table Grid">
    <a:wholeTbl>
      <a:tcTxStyle>
        <a:fontRef idx="minor"/>
        <a:schemeClr val="dk1"/>
      </a:tcTxStyle>
      <a:tcStyle>
        <a:tcBdr>
          <a:left>
            <a:ln w="12700">
              <a:solidFill>
                <a:schemeClr val="dk1"/>
              </a:solidFill>
            </a:ln>
          </a:left>
          <a:right>
            <a:ln w="12700">
              <a:solidFill>
                <a:schemeClr val="dk1"/>
              </a:solidFill>
            </a:ln>
          </a:right>
          <a:top>
            <a:ln w="12700">
              <a:solidFill>
                <a:schemeClr val="dk1"/>
              </a:solidFill>
            </a:ln>
          </a:top>
          <a:bottom>
            <a:ln w="12700">
              <a:solidFill>
                <a:schemeClr val="dk1"/>
              </a:solidFill>
            </a:ln>
          </a:bottom>
          <a:insideH>
            <a:ln w="12700">
              <a:solidFill>
                <a:schemeClr val="dk1"/>
              </a:solidFill>
            </a:ln>
          </a:insideH>
          <a:insideV>
            <a:ln w="12700">
              <a:solidFill>
                <a:schemeClr val="dk1"/>
              </a:solidFill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lt1"/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/>
          </a:solidFill>
        </a:fill>
      </a:tcStyle>
    </a:band1V>
    <a:band2V>
      <a:tcStyle>
        <a:tcBdr/>
        <a:fill>
          <a:solidFill>
            <a:schemeClr val="lt1"/>
          </a:solidFill>
        </a:fill>
      </a:tcStyle>
    </a:band2V>
    <a:lastCol>
      <a:tcTxStyle b="on">
        <a:fontRef idx="minor"/>
        <a:schemeClr val="dk1"/>
      </a:tcTxStyle>
      <a:tcStyle>
        <a:tcBdr/>
        <a:fill>
          <a:solidFill>
            <a:schemeClr val="lt1"/>
          </a:solidFill>
        </a:fill>
      </a:tcStyle>
    </a:lastCol>
    <a:firstCol>
      <a:tcTxStyle b="on">
        <a:fontRef idx="minor"/>
        <a:schemeClr val="dk1"/>
      </a:tcTxStyle>
      <a:tcStyle>
        <a:tcBdr/>
        <a:fill>
          <a:solidFill>
            <a:schemeClr val="lt1"/>
          </a:solidFill>
        </a:fill>
      </a:tcStyle>
    </a:firstCol>
    <a:lastRow>
      <a:tcTxStyle b="on">
        <a:fontRef idx="minor"/>
        <a:schemeClr val="dk1"/>
      </a:tcTxStyle>
      <a:tcStyle>
        <a:tcBdr>
          <a:top>
            <a:ln w="12700">
              <a:solidFill>
                <a:schemeClr val="l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/>
        <a:schemeClr val="dk1"/>
      </a:tcTxStyle>
      <a:tcStyle>
        <a:tcBdr>
          <a:bottom>
            <a:ln w="12700">
              <a:solidFill>
                <a:schemeClr val="dk1"/>
              </a:solidFill>
            </a:ln>
          </a:bottom>
        </a:tcBdr>
        <a:fill>
          <a:solidFill>
            <a:schemeClr val="l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presProps" Target="presProps.xml" /><Relationship Id="rId33" Type="http://schemas.openxmlformats.org/officeDocument/2006/relationships/tableStyles" Target="tableStyles.xml" /><Relationship Id="rId34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 hidden="0"/>
          <p:cNvSpPr>
            <a:spLocks noChangeAspect="1" noGrp="1"/>
          </p:cNvSpPr>
          <p:nvPr isPhoto="0" userDrawn="0">
            <p:ph type="pic"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Click icon to add picture</a:t>
            </a:r>
            <a:endParaRPr lang="ru-RU"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Click to edit Master title style</a:t>
            </a:r>
            <a:endParaRPr lang="ru-RU"/>
          </a:p>
        </p:txBody>
      </p:sp>
      <p:sp>
        <p:nvSpPr>
          <p:cNvPr id="3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74350322" name="" hidden="0"/>
          <p:cNvSpPr/>
          <p:nvPr isPhoto="0" userDrawn="0"/>
        </p:nvSpPr>
        <p:spPr bwMode="auto">
          <a:xfrm flipH="0" flipV="0">
            <a:off x="-347624" y="666749"/>
            <a:ext cx="7334249" cy="2603499"/>
          </a:xfrm>
          <a:prstGeom prst="rect">
            <a:avLst/>
          </a:prstGeom>
          <a:solidFill>
            <a:schemeClr val="accent2">
              <a:lumMod val="40000"/>
              <a:lumOff val="60000"/>
              <a:alpha val="24999"/>
            </a:schemeClr>
          </a:solidFill>
          <a:ln w="12700" cap="flat" cmpd="sng" algn="ctr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 flipH="0" flipV="0">
            <a:off x="636624" y="761999"/>
            <a:ext cx="6095999" cy="2286000"/>
          </a:xfrm>
        </p:spPr>
        <p:txBody>
          <a:bodyPr vertOverflow="overflow" horzOverflow="clip" vert="horz" wrap="square" lIns="91440" tIns="45720" rIns="91440" bIns="45720" numCol="1" spcCol="0" rtlCol="0" fromWordArt="0" anchor="b" anchorCtr="0" forceAA="0" upright="0" compatLnSpc="0">
            <a:normAutofit/>
          </a:bodyPr>
          <a:lstStyle/>
          <a:p>
            <a:pPr>
              <a:defRPr/>
            </a:pPr>
            <a:r>
              <a:rPr lang="ru-RU" sz="4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Понятие и источники гражданского права</a:t>
            </a:r>
            <a:endParaRPr sz="4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1567590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 flipH="0" flipV="0">
            <a:off x="525499" y="365124"/>
            <a:ext cx="11271249" cy="132556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Субъекты гражданского права</a:t>
            </a:r>
            <a:endParaRPr sz="4000" b="1"/>
          </a:p>
        </p:txBody>
      </p:sp>
      <p:sp>
        <p:nvSpPr>
          <p:cNvPr id="177633985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b="1"/>
              <a:t>Физические лица</a:t>
            </a:r>
            <a:r>
              <a:rPr/>
              <a:t> (граждане РФ, иностранные граждане, лица без гражданства);</a:t>
            </a:r>
            <a:endParaRPr/>
          </a:p>
          <a:p>
            <a:pPr>
              <a:defRPr/>
            </a:pPr>
            <a:r>
              <a:rPr b="1"/>
              <a:t>Юридические лица</a:t>
            </a:r>
            <a:r>
              <a:rPr/>
              <a:t>;</a:t>
            </a:r>
            <a:endParaRPr/>
          </a:p>
          <a:p>
            <a:pPr>
              <a:defRPr/>
            </a:pPr>
            <a:r>
              <a:rPr b="1"/>
              <a:t>Публично-правовые образования</a:t>
            </a:r>
            <a:r>
              <a:rPr/>
              <a:t> (РФ, субъекты РФ, муниципальные образования).</a:t>
            </a:r>
            <a:endParaRPr/>
          </a:p>
          <a:p>
            <a:pPr>
              <a:defRPr/>
            </a:pPr>
            <a:endParaRPr/>
          </a:p>
          <a:p>
            <a:pPr marL="0" indent="0">
              <a:buFont typeface="Arial"/>
              <a:buNone/>
              <a:defRPr/>
            </a:pPr>
            <a:r>
              <a:rPr/>
              <a:t>Способность быть субъектом гражданского права определяется </a:t>
            </a:r>
            <a:r>
              <a:rPr b="1"/>
              <a:t>гражданской правоспособностью</a:t>
            </a:r>
            <a:r>
              <a:rPr/>
              <a:t> и </a:t>
            </a:r>
            <a:r>
              <a:rPr b="1"/>
              <a:t>гражданской дееспособностью</a:t>
            </a:r>
            <a:r>
              <a:rPr/>
              <a:t>. </a:t>
            </a:r>
            <a:endParaRPr/>
          </a:p>
        </p:txBody>
      </p:sp>
      <p:sp>
        <p:nvSpPr>
          <p:cNvPr id="1641071425" name="" hidden="0"/>
          <p:cNvSpPr/>
          <p:nvPr isPhoto="0" userDrawn="0"/>
        </p:nvSpPr>
        <p:spPr bwMode="auto">
          <a:xfrm flipH="0" flipV="0">
            <a:off x="763623" y="4587874"/>
            <a:ext cx="63499" cy="122237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54607543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 flipH="0" flipV="0">
            <a:off x="334999" y="365124"/>
            <a:ext cx="11541124" cy="132556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Гражданская правоспособность</a:t>
            </a:r>
            <a:endParaRPr sz="4000" b="1"/>
          </a:p>
        </p:txBody>
      </p:sp>
      <p:sp>
        <p:nvSpPr>
          <p:cNvPr id="765730950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 flipH="0" flipV="0">
            <a:off x="334999" y="1762124"/>
            <a:ext cx="11541124" cy="4873624"/>
          </a:xfrm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 fontScale="50000" lnSpcReduction="10000"/>
          </a:bodyPr>
          <a:lstStyle/>
          <a:p>
            <a:pPr>
              <a:buFont typeface="Arial"/>
              <a:buChar char="–"/>
              <a:defRPr/>
            </a:pPr>
            <a:r>
              <a:rPr sz="4800"/>
              <a:t> это способность субъекта иметь гражданские права и нести обязанности.</a:t>
            </a:r>
            <a:endParaRPr sz="4800"/>
          </a:p>
          <a:p>
            <a:pPr marL="0" indent="0">
              <a:buFont typeface="Arial"/>
              <a:buNone/>
              <a:defRPr/>
            </a:pPr>
            <a:r>
              <a:rPr sz="4800"/>
              <a:t> </a:t>
            </a:r>
            <a:endParaRPr sz="4800"/>
          </a:p>
          <a:p>
            <a:pPr marL="0" indent="0">
              <a:buFont typeface="Arial"/>
              <a:buNone/>
              <a:defRPr/>
            </a:pPr>
            <a:r>
              <a:rPr lang="ru-RU" sz="48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Содержание гражданской правоспособности состоит в возможности:</a:t>
            </a:r>
            <a:endParaRPr sz="4800" b="1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r>
              <a:rPr lang="ru-RU" sz="4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- иметь имущество на праве собственности;</a:t>
            </a:r>
            <a:endParaRPr lang="ru-RU" sz="4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r>
              <a:rPr lang="ru-RU" sz="4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- наследовать и завещать его;</a:t>
            </a:r>
            <a:endParaRPr lang="ru-RU" sz="4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r>
              <a:rPr lang="ru-RU" sz="4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- заниматься предпринимательской деятельностью;</a:t>
            </a:r>
            <a:endParaRPr lang="ru-RU" sz="4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r>
              <a:rPr lang="ru-RU" sz="4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- создавать юридические лица;</a:t>
            </a:r>
            <a:endParaRPr lang="ru-RU" sz="4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r>
              <a:rPr lang="ru-RU" sz="4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- заключать любые, не противоречащие закону, сделки и участвовать в обязательствах;</a:t>
            </a:r>
            <a:endParaRPr lang="ru-RU" sz="4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r>
              <a:rPr lang="ru-RU" sz="4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- избирать место жительства;</a:t>
            </a:r>
            <a:endParaRPr lang="ru-RU" sz="4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r>
              <a:rPr lang="ru-RU" sz="4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- иметь авторские права на произведения науки, литературы и искусства;</a:t>
            </a:r>
            <a:endParaRPr lang="ru-RU" sz="4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r>
              <a:rPr lang="ru-RU" sz="4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- иметь иные имущественные и неимущественные права.</a:t>
            </a:r>
            <a:r>
              <a:rPr sz="4800"/>
              <a:t> </a:t>
            </a:r>
            <a:endParaRPr lang="ru-RU" sz="4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41727197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 flipH="0" flipV="0">
            <a:off x="334999" y="365124"/>
            <a:ext cx="11541124" cy="132556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Гражданская дееспособность</a:t>
            </a:r>
            <a:endParaRPr sz="4000" b="1"/>
          </a:p>
        </p:txBody>
      </p:sp>
      <p:sp>
        <p:nvSpPr>
          <p:cNvPr id="1764462518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 flipH="0" flipV="0">
            <a:off x="334999" y="1873249"/>
            <a:ext cx="11541124" cy="1349374"/>
          </a:xfrm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>
              <a:buFont typeface="Arial"/>
              <a:buChar char="–"/>
              <a:defRPr/>
            </a:pPr>
            <a:r>
              <a:rPr sz="2800"/>
              <a:t> это способность субъекта своими действиями приобретать и осуществлять гражданские права и создавать для себя гражданские обязанности и исполнять их.  </a:t>
            </a:r>
            <a:r>
              <a:rPr sz="2800"/>
              <a:t> </a:t>
            </a:r>
            <a:endParaRPr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69533565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Уровни дееспособности граждан РФ</a:t>
            </a:r>
            <a:endParaRPr/>
          </a:p>
        </p:txBody>
      </p:sp>
      <p:graphicFrame>
        <p:nvGraphicFramePr>
          <p:cNvPr id="2144029086" name="" hidden="0"/>
          <p:cNvGraphicFramePr>
            <a:graphicFrameLocks xmlns:a="http://schemas.openxmlformats.org/drawingml/2006/main"/>
          </p:cNvGraphicFramePr>
          <p:nvPr isPhoto="0" userDrawn="0">
            <p:ph idx="1" hasCustomPrompt="0"/>
          </p:nvPr>
        </p:nvGraphicFramePr>
        <p:xfrm>
          <a:off x="838198" y="1825624"/>
          <a:ext cx="10515600" cy="1346088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{0691AB47-87B3-AD0C-ED46-8A025CBB88C4}</a:tableStyleId>
              </a:tblPr>
              <a:tblGrid>
                <a:gridCol w="3510000"/>
                <a:gridCol w="7005600"/>
              </a:tblGrid>
              <a:tr h="35305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400">
                          <a:solidFill>
                            <a:schemeClr val="tx1"/>
                          </a:solidFill>
                        </a:rPr>
                        <a:t>Полностью недееспособные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sz="2400" b="0">
                          <a:solidFill>
                            <a:schemeClr val="tx1"/>
                          </a:solidFill>
                        </a:rPr>
                        <a:t>Не могут приобретать права и обязанности; от их имени выступают их законные представители (родители, опекуны и т.д.)</a:t>
                      </a:r>
                      <a:endParaRPr sz="24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6575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400" b="1">
                          <a:solidFill>
                            <a:schemeClr val="tx1"/>
                          </a:solidFill>
                        </a:rPr>
                        <a:t>Полностью недееспособные по здоровью</a:t>
                      </a:r>
                      <a:endParaRPr sz="24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24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Не могут приобретать права и обязанности; им назначается опекун, который совершает все (в том числе и мелкие бытовые сделки).</a:t>
                      </a:r>
                      <a:endParaRPr/>
                    </a:p>
                  </a:txBody>
                  <a:tcPr/>
                </a:tc>
              </a:tr>
              <a:tr h="36575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400" b="1">
                          <a:solidFill>
                            <a:schemeClr val="tx1"/>
                          </a:solidFill>
                        </a:rPr>
                        <a:t>Частично дееспособные (граждане от 14 до 18 лет)</a:t>
                      </a:r>
                      <a:endParaRPr sz="24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sz="2400">
                          <a:solidFill>
                            <a:schemeClr val="tx1"/>
                          </a:solidFill>
                        </a:rPr>
                        <a:t>Участвуют в гражданском обороте самостоятельно и от своего имени, но с письменного согласия своих родителей либо лиц, их заменяющих. 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4600930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Уровни дееспособности граждан РФ</a:t>
            </a:r>
            <a:endParaRPr/>
          </a:p>
        </p:txBody>
      </p:sp>
      <p:graphicFrame>
        <p:nvGraphicFramePr>
          <p:cNvPr id="1852313410" name="" hidden="0"/>
          <p:cNvGraphicFramePr>
            <a:graphicFrameLocks xmlns:a="http://schemas.openxmlformats.org/drawingml/2006/main"/>
          </p:cNvGraphicFramePr>
          <p:nvPr isPhoto="0" userDrawn="0">
            <p:ph idx="1" hasCustomPrompt="0"/>
          </p:nvPr>
        </p:nvGraphicFramePr>
        <p:xfrm>
          <a:off x="838198" y="1825624"/>
          <a:ext cx="10515600" cy="1346088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{0691AB47-87B3-AD0C-ED46-8A025CBB88C4}</a:tableStyleId>
              </a:tblPr>
              <a:tblGrid>
                <a:gridCol w="3510000"/>
                <a:gridCol w="7005600"/>
              </a:tblGrid>
              <a:tr h="35305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400">
                          <a:solidFill>
                            <a:schemeClr val="tx1"/>
                          </a:solidFill>
                        </a:rPr>
                        <a:t>Ограниченно дееспособные граждане, злоупотребляющие алкоголем и наркотиками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marL="349965" indent="-349965">
                        <a:buFont typeface="Wingdings"/>
                        <a:buChar char="§"/>
                        <a:defRPr/>
                      </a:pPr>
                      <a:r>
                        <a:rPr sz="2400" b="0">
                          <a:solidFill>
                            <a:schemeClr val="tx1"/>
                          </a:solidFill>
                        </a:rPr>
                        <a:t>Совершают сделки с согласия назначенного попечителя;</a:t>
                      </a:r>
                      <a:endParaRPr sz="2400" b="0">
                        <a:solidFill>
                          <a:schemeClr val="tx1"/>
                        </a:solidFill>
                      </a:endParaRPr>
                    </a:p>
                    <a:p>
                      <a:pPr marL="349965" indent="-349965">
                        <a:buFont typeface="Wingdings"/>
                        <a:buChar char="§"/>
                        <a:defRPr/>
                      </a:pPr>
                      <a:r>
                        <a:rPr sz="2400" b="0">
                          <a:solidFill>
                            <a:schemeClr val="tx1"/>
                          </a:solidFill>
                        </a:rPr>
                        <a:t>Самостоятельно совершают мелкие бытовые сделки;</a:t>
                      </a:r>
                      <a:endParaRPr sz="2400" b="0">
                        <a:solidFill>
                          <a:schemeClr val="tx1"/>
                        </a:solidFill>
                      </a:endParaRPr>
                    </a:p>
                    <a:p>
                      <a:pPr marL="349965" indent="-349965">
                        <a:buFont typeface="Wingdings"/>
                        <a:buChar char="§"/>
                        <a:defRPr/>
                      </a:pPr>
                      <a:r>
                        <a:rPr sz="2400" b="0">
                          <a:solidFill>
                            <a:schemeClr val="tx1"/>
                          </a:solidFill>
                        </a:rPr>
                        <a:t>Несут </a:t>
                      </a:r>
                      <a:r>
                        <a:rPr lang="ru-RU" sz="24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ответственность </a:t>
                      </a:r>
                      <a:r>
                        <a:rPr sz="2400" b="0">
                          <a:solidFill>
                            <a:schemeClr val="tx1"/>
                          </a:solidFill>
                        </a:rPr>
                        <a:t>за причинение вреда. </a:t>
                      </a:r>
                      <a:endParaRPr sz="24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6575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400" b="1">
                          <a:solidFill>
                            <a:schemeClr val="tx1"/>
                          </a:solidFill>
                        </a:rPr>
                        <a:t>Полностью дееспособные</a:t>
                      </a:r>
                      <a:endParaRPr sz="24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sz="2400">
                          <a:solidFill>
                            <a:schemeClr val="tx1"/>
                          </a:solidFill>
                        </a:rPr>
                        <a:t>Самостоятельно несут гражданско-правовую ответственность за свои деяния. 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21572165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Обязательства </a:t>
            </a:r>
            <a:endParaRPr/>
          </a:p>
        </p:txBody>
      </p:sp>
      <p:sp>
        <p:nvSpPr>
          <p:cNvPr id="585624140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 flipH="0" flipV="0">
            <a:off x="838198" y="1825624"/>
            <a:ext cx="10515600" cy="4476749"/>
          </a:xfrm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>
              <a:buFont typeface="Arial"/>
              <a:buChar char="–"/>
              <a:defRPr/>
            </a:pPr>
            <a:r>
              <a:rPr/>
              <a:t> это гражданско-правовые отношения, в силу которых один участник обязан совершить в пользу другого определенное действие или воздержаться от такого. </a:t>
            </a:r>
            <a:endParaRPr/>
          </a:p>
          <a:p>
            <a:pPr marL="0" indent="0">
              <a:buFont typeface="Arial"/>
              <a:buNone/>
              <a:defRPr/>
            </a:pPr>
            <a:r>
              <a:rPr/>
              <a:t>Основания возникновения обязательств:</a:t>
            </a:r>
            <a:endParaRPr/>
          </a:p>
          <a:p>
            <a:pPr>
              <a:defRPr/>
            </a:pPr>
            <a:r>
              <a:rPr b="1"/>
              <a:t>Договорные </a:t>
            </a:r>
            <a:r>
              <a:rPr/>
              <a:t>– по соглашению сторон;</a:t>
            </a:r>
            <a:endParaRPr/>
          </a:p>
          <a:p>
            <a:pPr>
              <a:defRPr/>
            </a:pPr>
            <a:r>
              <a:rPr b="1"/>
              <a:t>Законные </a:t>
            </a:r>
            <a:r>
              <a:rPr/>
              <a:t>– на основании требования закона;</a:t>
            </a:r>
            <a:endParaRPr/>
          </a:p>
          <a:p>
            <a:pPr>
              <a:defRPr/>
            </a:pPr>
            <a:r>
              <a:rPr b="1"/>
              <a:t>Деликатные </a:t>
            </a:r>
            <a:r>
              <a:rPr/>
              <a:t>– связаны с причинением вреда.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14672471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Сделка</a:t>
            </a:r>
            <a:endParaRPr/>
          </a:p>
        </p:txBody>
      </p:sp>
      <p:sp>
        <p:nvSpPr>
          <p:cNvPr id="25991100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 flipH="0" flipV="0">
            <a:off x="838198" y="1825624"/>
            <a:ext cx="10515600" cy="4476749"/>
          </a:xfrm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>
              <a:buFont typeface="Arial"/>
              <a:buChar char="–"/>
              <a:defRPr/>
            </a:pPr>
            <a:r>
              <a:rPr/>
              <a:t> это действие граждан и юридических лиц, направленное на установление, изменение или прекращение гражданских прав и обязанностей. 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78269226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ln w="6349">
            <a:noFill/>
            <a:prstDash val="solid"/>
          </a:ln>
        </p:spPr>
        <p:txBody>
          <a:bodyPr/>
          <a:lstStyle/>
          <a:p>
            <a:pPr algn="ctr">
              <a:defRPr/>
            </a:pPr>
            <a:r>
              <a:rPr sz="4000" b="1">
                <a:solidFill>
                  <a:srgbClr val="C00000"/>
                </a:solidFill>
              </a:rPr>
              <a:t>Задание:</a:t>
            </a:r>
            <a:endParaRPr sz="4000" b="1">
              <a:solidFill>
                <a:srgbClr val="C00000"/>
              </a:solidFill>
            </a:endParaRPr>
          </a:p>
        </p:txBody>
      </p:sp>
      <p:sp>
        <p:nvSpPr>
          <p:cNvPr id="1377588624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marL="0" indent="0">
              <a:buFont typeface="Arial"/>
              <a:buNone/>
              <a:defRPr/>
            </a:pPr>
            <a:r>
              <a:rPr sz="2600"/>
              <a:t>Найти информацию и характеристику </a:t>
            </a:r>
            <a:r>
              <a:rPr sz="2600" b="1"/>
              <a:t>видов гражданско-правовых сделок: </a:t>
            </a:r>
            <a:endParaRPr sz="2600" b="1"/>
          </a:p>
          <a:p>
            <a:pPr>
              <a:defRPr/>
            </a:pPr>
            <a:r>
              <a:rPr sz="2600"/>
              <a:t>Односторонние;</a:t>
            </a:r>
            <a:endParaRPr sz="2600"/>
          </a:p>
          <a:p>
            <a:pPr>
              <a:defRPr/>
            </a:pPr>
            <a:r>
              <a:rPr sz="2600"/>
              <a:t>Двухсторонние;</a:t>
            </a:r>
            <a:endParaRPr sz="2600"/>
          </a:p>
          <a:p>
            <a:pPr>
              <a:defRPr/>
            </a:pPr>
            <a:r>
              <a:rPr sz="2600"/>
              <a:t>Возмездные;</a:t>
            </a:r>
            <a:endParaRPr sz="2600"/>
          </a:p>
          <a:p>
            <a:pPr>
              <a:defRPr/>
            </a:pPr>
            <a:r>
              <a:rPr sz="2600"/>
              <a:t>Безвозмездные;</a:t>
            </a:r>
            <a:endParaRPr sz="2600"/>
          </a:p>
          <a:p>
            <a:pPr>
              <a:defRPr/>
            </a:pPr>
            <a:r>
              <a:rPr sz="2600"/>
              <a:t>Реальные;</a:t>
            </a:r>
            <a:endParaRPr sz="2600"/>
          </a:p>
          <a:p>
            <a:pPr>
              <a:defRPr/>
            </a:pPr>
            <a:r>
              <a:rPr sz="2600"/>
              <a:t>Консенсуальные. </a:t>
            </a:r>
            <a:endParaRPr sz="2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89192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Гражданско-правовая ответственность</a:t>
            </a:r>
            <a:endParaRPr sz="4000"/>
          </a:p>
        </p:txBody>
      </p:sp>
      <p:sp>
        <p:nvSpPr>
          <p:cNvPr id="137178367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buFont typeface="Arial"/>
              <a:buChar char="–"/>
              <a:defRPr/>
            </a:pPr>
            <a:r>
              <a:rPr/>
              <a:t> установленные нормами гражданского права юридические последствия неисполнения или ненадлежащего исполнения лицом предусмотренных гражданским правом обязанностей, что влечет за собой нарушение субъективных гражданских прав другого лица.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7019585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Признаки гражданско-правовой ответственности</a:t>
            </a:r>
            <a:endParaRPr sz="4000" b="1"/>
          </a:p>
        </p:txBody>
      </p:sp>
      <p:sp>
        <p:nvSpPr>
          <p:cNvPr id="1998461729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Имеет имущественный характер;</a:t>
            </a:r>
            <a:endParaRPr/>
          </a:p>
          <a:p>
            <a:pPr>
              <a:defRPr/>
            </a:pPr>
            <a:r>
              <a:rPr/>
              <a:t>Носит компенсационный характер;</a:t>
            </a:r>
            <a:endParaRPr/>
          </a:p>
          <a:p>
            <a:pPr>
              <a:defRPr/>
            </a:pPr>
            <a:r>
              <a:rPr/>
              <a:t>Её цель – принуждение должника к исполнению обязательств;</a:t>
            </a:r>
            <a:endParaRPr/>
          </a:p>
          <a:p>
            <a:pPr>
              <a:defRPr/>
            </a:pPr>
            <a:r>
              <a:rPr/>
              <a:t>Является средством предупреждения гражданских правонарушений в будущем.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09343917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План:</a:t>
            </a:r>
            <a:endParaRPr/>
          </a:p>
        </p:txBody>
      </p:sp>
      <p:sp>
        <p:nvSpPr>
          <p:cNvPr id="1356283688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 flipH="0" flipV="0">
            <a:off x="838198" y="1603374"/>
            <a:ext cx="10515600" cy="4746624"/>
          </a:xfrm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 fontScale="75000" lnSpcReduction="5000"/>
          </a:bodyPr>
          <a:lstStyle/>
          <a:p>
            <a:pPr marL="394023" indent="-394023">
              <a:buFont typeface="Arial"/>
              <a:buAutoNum type="arabicPeriod"/>
              <a:defRPr/>
            </a:pPr>
            <a:r>
              <a:rPr lang="ru-RU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Понятие «право».</a:t>
            </a:r>
            <a:endParaRPr lang="ru-RU" sz="2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394023" indent="-394023">
              <a:buFont typeface="Arial"/>
              <a:buAutoNum type="arabicPeriod"/>
              <a:defRPr/>
            </a:pPr>
            <a:r>
              <a:rPr lang="ru-RU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Источники (формы) права. </a:t>
            </a:r>
            <a:endParaRPr lang="ru-RU" sz="2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394023" indent="-394023">
              <a:buFont typeface="Arial"/>
              <a:buAutoNum type="arabicPeriod"/>
              <a:defRPr/>
            </a:pPr>
            <a:r>
              <a:rPr lang="ru-RU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Классификация отраслей права. Гражданское право. </a:t>
            </a:r>
            <a:endParaRPr lang="ru-RU" sz="2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394023" indent="-394023">
              <a:buFont typeface="Arial"/>
              <a:buAutoNum type="arabicPeriod"/>
              <a:defRPr/>
            </a:pPr>
            <a:r>
              <a:rPr lang="ru-RU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Субъекты гражданских правоотношений. </a:t>
            </a:r>
            <a:endParaRPr lang="ru-RU" sz="2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394023" indent="-394023">
              <a:buFont typeface="Arial"/>
              <a:buAutoNum type="arabicPeriod"/>
              <a:defRPr/>
            </a:pPr>
            <a:r>
              <a:rPr lang="ru-RU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Гражданская правоспособность.</a:t>
            </a:r>
            <a:endParaRPr lang="ru-RU" sz="2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394023" indent="-394023">
              <a:buFont typeface="Arial"/>
              <a:buAutoNum type="arabicPeriod"/>
              <a:defRPr/>
            </a:pPr>
            <a:r>
              <a:rPr lang="ru-RU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Гражданская дееспособность. </a:t>
            </a:r>
            <a:endParaRPr lang="ru-RU" sz="2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394023" indent="-394023">
              <a:buFont typeface="Arial"/>
              <a:buAutoNum type="arabicPeriod"/>
              <a:defRPr/>
            </a:pPr>
            <a:r>
              <a:rPr lang="ru-RU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Уровни дееспособности. </a:t>
            </a:r>
            <a:endParaRPr lang="ru-RU" sz="2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394023" indent="-394023">
              <a:buFont typeface="Arial"/>
              <a:buAutoNum type="arabicPeriod"/>
              <a:defRPr/>
            </a:pPr>
            <a:r>
              <a:rPr lang="ru-RU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Обязательства. </a:t>
            </a:r>
            <a:endParaRPr lang="ru-RU" sz="2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394023" indent="-394023">
              <a:buFont typeface="Arial"/>
              <a:buAutoNum type="arabicPeriod"/>
              <a:defRPr/>
            </a:pPr>
            <a:r>
              <a:rPr lang="ru-RU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Сделка.</a:t>
            </a:r>
            <a:endParaRPr lang="ru-RU" sz="2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394023" indent="-394023">
              <a:buFont typeface="Arial"/>
              <a:buAutoNum type="arabicPeriod"/>
              <a:defRPr/>
            </a:pPr>
            <a:r>
              <a:rPr lang="ru-RU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Гражданско-правовая ответственность. </a:t>
            </a:r>
            <a:endParaRPr lang="ru-RU" sz="2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394023" indent="-394023">
              <a:buFont typeface="Arial"/>
              <a:buAutoNum type="arabicPeriod"/>
              <a:defRPr/>
            </a:pPr>
            <a:r>
              <a:rPr lang="ru-RU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Имущественные права. </a:t>
            </a:r>
            <a:endParaRPr lang="ru-RU" sz="2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394023" indent="-394023">
              <a:buFont typeface="Arial"/>
              <a:buAutoNum type="arabicPeriod"/>
              <a:defRPr/>
            </a:pPr>
            <a:r>
              <a:rPr lang="ru-RU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Объекты гражданских правоотношений. </a:t>
            </a:r>
            <a:endParaRPr lang="ru-RU" sz="2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7200011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Виды гражданско-правовой ответственности</a:t>
            </a:r>
            <a:endParaRPr/>
          </a:p>
        </p:txBody>
      </p:sp>
      <p:graphicFrame>
        <p:nvGraphicFramePr>
          <p:cNvPr id="641537106" name="" hidden="0"/>
          <p:cNvGraphicFramePr>
            <a:graphicFrameLocks xmlns:a="http://schemas.openxmlformats.org/drawingml/2006/main"/>
          </p:cNvGraphicFramePr>
          <p:nvPr isPhoto="0" userDrawn="0">
            <p:ph idx="1" hasCustomPrompt="0"/>
          </p:nvPr>
        </p:nvGraphicFramePr>
        <p:xfrm>
          <a:off x="838198" y="1825624"/>
          <a:ext cx="10515600" cy="1615305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{0691AB47-87B3-AD0C-ED46-8A025CBB88C4}</a:tableStyleId>
              </a:tblPr>
              <a:tblGrid>
                <a:gridCol w="3690000"/>
                <a:gridCol w="6825600"/>
              </a:tblGrid>
              <a:tr h="35305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400" b="0"/>
                        <a:t>Договорная</a:t>
                      </a:r>
                      <a:endParaRPr sz="2400" b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sz="2400" b="0"/>
                        <a:t>Наступает при исполнении обязательств, возникшего из договора</a:t>
                      </a:r>
                      <a:endParaRPr sz="2400" b="0"/>
                    </a:p>
                  </a:txBody>
                  <a:tcPr/>
                </a:tc>
              </a:tr>
              <a:tr h="36575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400" b="0"/>
                        <a:t>Внедоговорная</a:t>
                      </a:r>
                      <a:endParaRPr sz="2400" b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sz="2400" b="0"/>
                        <a:t>Наступает, когда вред или убытки причинены потерпевшему лицом, не состоявшим с ним в договорных отношениях</a:t>
                      </a:r>
                      <a:endParaRPr sz="2400" b="0"/>
                    </a:p>
                  </a:txBody>
                  <a:tcPr/>
                </a:tc>
              </a:tr>
              <a:tr h="36575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400" b="0"/>
                        <a:t>Долевая</a:t>
                      </a:r>
                      <a:endParaRPr sz="2400" b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sz="2400" b="0"/>
                        <a:t>При нескольких должниках предполагается равенство долей</a:t>
                      </a:r>
                      <a:endParaRPr sz="2400" b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495836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Виды гражданско-правовой ответственности</a:t>
            </a:r>
            <a:endParaRPr/>
          </a:p>
        </p:txBody>
      </p:sp>
      <p:graphicFrame>
        <p:nvGraphicFramePr>
          <p:cNvPr id="2047853650" name="" hidden="0"/>
          <p:cNvGraphicFramePr>
            <a:graphicFrameLocks xmlns:a="http://schemas.openxmlformats.org/drawingml/2006/main"/>
          </p:cNvGraphicFramePr>
          <p:nvPr isPhoto="0" userDrawn="0">
            <p:ph idx="1" hasCustomPrompt="0"/>
          </p:nvPr>
        </p:nvGraphicFramePr>
        <p:xfrm>
          <a:off x="838198" y="1825624"/>
          <a:ext cx="10515600" cy="1615305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{0691AB47-87B3-AD0C-ED46-8A025CBB88C4}</a:tableStyleId>
              </a:tblPr>
              <a:tblGrid>
                <a:gridCol w="3690000"/>
                <a:gridCol w="6825600"/>
              </a:tblGrid>
              <a:tr h="36575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000" b="0"/>
                        <a:t>Солидарная</a:t>
                      </a:r>
                      <a:endParaRPr sz="2000" b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sz="2000" b="0"/>
                        <a:t>Возникает на основании договора или закона; кредитор вправе предъявить требования об исполнении и об ответственности как ко всем должникам совместно, так и к любому из них в отдельности. Остальные должники несут ответственность перед должником, удовлетворившим требование кредитора, в равных долях</a:t>
                      </a:r>
                      <a:endParaRPr sz="2000" b="0"/>
                    </a:p>
                  </a:txBody>
                  <a:tcPr/>
                </a:tc>
              </a:tr>
              <a:tr h="36575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000" b="0"/>
                        <a:t>Субсидиарная</a:t>
                      </a:r>
                      <a:endParaRPr sz="2000" b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sz="2000" b="0"/>
                        <a:t>По договору банковской ссуды в случае неисполнения денежных обязательств организациями-ссудополучателями установлена дополнительная ответственность вышестоящей организации, давшей гарантию при выдаче ссуды. Это касается и родителей, отвечающих за вред</a:t>
                      </a:r>
                      <a:endParaRPr sz="2000" b="0"/>
                    </a:p>
                  </a:txBody>
                  <a:tcPr/>
                </a:tc>
              </a:tr>
              <a:tr h="36575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2000" b="0"/>
                        <a:t>Смешанная</a:t>
                      </a:r>
                      <a:endParaRPr sz="2000" b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sz="2000" b="0"/>
                        <a:t>Возникает при неисполнении или ненадлежащем исполнении обязательства по вине обеих сторон</a:t>
                      </a:r>
                      <a:endParaRPr sz="2000" b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44970227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Имущественные права</a:t>
            </a:r>
            <a:endParaRPr sz="4000"/>
          </a:p>
        </p:txBody>
      </p:sp>
      <p:sp>
        <p:nvSpPr>
          <p:cNvPr id="908769588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buFont typeface="Arial"/>
              <a:buChar char="–"/>
              <a:defRPr/>
            </a:pPr>
            <a:r>
              <a:rPr/>
              <a:t> это субъективные права участников правоотношений, связанные с владением, пользованием и распоряжением имуществом, а также с теми материальными требованиями, которые возникают между участниками экономического оборота.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bg1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9303349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Виды имущественных прав:</a:t>
            </a:r>
            <a:endParaRPr sz="4000" b="1"/>
          </a:p>
        </p:txBody>
      </p:sp>
      <p:sp>
        <p:nvSpPr>
          <p:cNvPr id="145755644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 fontScale="90000" lnSpcReduction="2000"/>
          </a:bodyPr>
          <a:lstStyle/>
          <a:p>
            <a:pPr>
              <a:defRPr/>
            </a:pPr>
            <a:r>
              <a:rPr b="1"/>
              <a:t>П</a:t>
            </a:r>
            <a:r>
              <a:rPr b="1"/>
              <a:t>раво собственности (владение)</a:t>
            </a:r>
            <a:r>
              <a:rPr b="1"/>
              <a:t>:</a:t>
            </a:r>
            <a:endParaRPr b="1"/>
          </a:p>
          <a:p>
            <a:pPr marL="0" indent="0">
              <a:buFont typeface="Arial"/>
              <a:buNone/>
              <a:defRPr/>
            </a:pPr>
            <a:r>
              <a:rPr u="sng"/>
              <a:t>Способы приобретения права собственности: </a:t>
            </a:r>
            <a:endParaRPr/>
          </a:p>
          <a:p>
            <a:pPr>
              <a:buFont typeface="Arial"/>
              <a:buChar char="–"/>
              <a:defRPr/>
            </a:pPr>
            <a:r>
              <a:rPr/>
              <a:t>создание новой вещи;</a:t>
            </a:r>
            <a:endParaRPr/>
          </a:p>
          <a:p>
            <a:pPr>
              <a:buFont typeface="Arial"/>
              <a:buChar char="–"/>
              <a:defRPr/>
            </a:pPr>
            <a:r>
              <a:rPr/>
              <a:t>сбор плодов в общедоступных местах и их переработка;</a:t>
            </a:r>
            <a:endParaRPr/>
          </a:p>
          <a:p>
            <a:pPr>
              <a:buFont typeface="Arial"/>
              <a:buChar char="–"/>
              <a:defRPr/>
            </a:pPr>
            <a:r>
              <a:rPr/>
              <a:t>сделки;</a:t>
            </a:r>
            <a:endParaRPr/>
          </a:p>
          <a:p>
            <a:pPr>
              <a:buFont typeface="Arial"/>
              <a:buChar char="–"/>
              <a:defRPr/>
            </a:pPr>
            <a:r>
              <a:rPr/>
              <a:t>наследование;</a:t>
            </a:r>
            <a:endParaRPr/>
          </a:p>
          <a:p>
            <a:pPr>
              <a:buFont typeface="Arial"/>
              <a:buChar char="–"/>
              <a:defRPr/>
            </a:pPr>
            <a:r>
              <a:rPr/>
              <a:t>реквизиция;</a:t>
            </a:r>
            <a:endParaRPr/>
          </a:p>
          <a:p>
            <a:pPr>
              <a:buFont typeface="Arial"/>
              <a:buChar char="–"/>
              <a:defRPr/>
            </a:pPr>
            <a:r>
              <a:rPr/>
              <a:t>конфискация;</a:t>
            </a:r>
            <a:endParaRPr/>
          </a:p>
          <a:p>
            <a:pPr>
              <a:buFont typeface="Arial"/>
              <a:buChar char="–"/>
              <a:defRPr/>
            </a:pPr>
            <a:r>
              <a:rPr/>
              <a:t>национализация.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bg1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48803659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Виды имущественных прав:</a:t>
            </a:r>
            <a:endParaRPr sz="4000" b="1"/>
          </a:p>
        </p:txBody>
      </p:sp>
      <p:sp>
        <p:nvSpPr>
          <p:cNvPr id="1120175978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>
              <a:defRPr/>
            </a:pPr>
            <a:r>
              <a:rPr sz="2400" b="1"/>
              <a:t>Обязательственные права </a:t>
            </a:r>
            <a:r>
              <a:rPr sz="2400" b="0"/>
              <a:t>(возмещение ущерба здоровью, вреда имуществу);</a:t>
            </a:r>
            <a:endParaRPr sz="2400" b="0"/>
          </a:p>
          <a:p>
            <a:pPr>
              <a:defRPr/>
            </a:pPr>
            <a:r>
              <a:rPr lang="ru-RU" sz="2400" b="1"/>
              <a:t>Авторское право</a:t>
            </a:r>
            <a:r>
              <a:rPr lang="ru-RU" sz="2400" b="0"/>
              <a:t>;</a:t>
            </a:r>
            <a:endParaRPr lang="ru-RU" sz="2400" b="0"/>
          </a:p>
          <a:p>
            <a:pPr>
              <a:defRPr/>
            </a:pPr>
            <a:r>
              <a:rPr lang="ru-RU" sz="2400" b="1"/>
              <a:t>Наследственное право</a:t>
            </a:r>
            <a:r>
              <a:rPr lang="ru-RU" sz="2400" b="0"/>
              <a:t>. </a:t>
            </a:r>
            <a:endParaRPr lang="ru-RU" sz="2400" b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bg1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5997826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Виды имущественных прав:</a:t>
            </a:r>
            <a:endParaRPr sz="4000" b="1"/>
          </a:p>
        </p:txBody>
      </p:sp>
      <p:sp>
        <p:nvSpPr>
          <p:cNvPr id="153515905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>
              <a:defRPr/>
            </a:pPr>
            <a:r>
              <a:rPr sz="2400" b="1"/>
              <a:t>П</a:t>
            </a:r>
            <a:r>
              <a:rPr sz="2400" b="1"/>
              <a:t>раво оперативного управления </a:t>
            </a:r>
            <a:r>
              <a:rPr lang="ru-RU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(право несобственника владеть, пользоваться и распоряжаться закрепленным за ним в установленном порядке имуществом в пределах, определяемых законодательством, </a:t>
            </a:r>
            <a:r>
              <a:rPr lang="ru-RU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в соответствии с целями деятельности, заданиями собственника и назначением имущества</a:t>
            </a:r>
            <a:r>
              <a:rPr lang="ru-RU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);</a:t>
            </a:r>
            <a:endParaRPr lang="ru-RU" sz="24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>
              <a:defRPr/>
            </a:pPr>
            <a:r>
              <a:rPr lang="ru-RU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Право хозяйственного ведения </a:t>
            </a:r>
            <a:r>
              <a:rPr lang="ru-RU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(</a:t>
            </a:r>
            <a:r>
              <a:rPr lang="ru-RU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государственное или муниципальное предприятие, которому имущество принадлежит на праве хозяйственного ведения, владеет, пользуется и распоряжается этим имуществом в пределах, установленных законом</a:t>
            </a:r>
            <a:r>
              <a:rPr lang="ru-RU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)</a:t>
            </a:r>
            <a:endParaRPr sz="2400" b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bg1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03102489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Объекты гражданских правоотношений:</a:t>
            </a:r>
            <a:endParaRPr sz="4000" b="1"/>
          </a:p>
        </p:txBody>
      </p:sp>
      <p:sp>
        <p:nvSpPr>
          <p:cNvPr id="252118892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>
              <a:defRPr/>
            </a:pPr>
            <a:r>
              <a:rPr sz="2400" b="0"/>
              <a:t>Вещи;</a:t>
            </a:r>
            <a:endParaRPr sz="2400" b="0"/>
          </a:p>
          <a:p>
            <a:pPr>
              <a:defRPr/>
            </a:pPr>
            <a:r>
              <a:rPr sz="2400" b="0"/>
              <a:t>Деньги;</a:t>
            </a:r>
            <a:endParaRPr sz="2400" b="0"/>
          </a:p>
          <a:p>
            <a:pPr>
              <a:defRPr/>
            </a:pPr>
            <a:r>
              <a:rPr sz="2400" b="0"/>
              <a:t>Ценные бумаги;</a:t>
            </a:r>
            <a:endParaRPr sz="2400" b="0"/>
          </a:p>
          <a:p>
            <a:pPr>
              <a:defRPr/>
            </a:pPr>
            <a:r>
              <a:rPr sz="2400" b="0"/>
              <a:t>Работы и услуги;</a:t>
            </a:r>
            <a:endParaRPr sz="2400" b="0"/>
          </a:p>
          <a:p>
            <a:pPr>
              <a:defRPr/>
            </a:pPr>
            <a:r>
              <a:rPr sz="2400" b="0"/>
              <a:t>Информация;</a:t>
            </a:r>
            <a:endParaRPr sz="2400" b="0"/>
          </a:p>
          <a:p>
            <a:pPr>
              <a:defRPr/>
            </a:pPr>
            <a:r>
              <a:rPr sz="2400" b="0"/>
              <a:t>Интеллектуальная собственность;</a:t>
            </a:r>
            <a:endParaRPr sz="2400" b="0"/>
          </a:p>
          <a:p>
            <a:pPr>
              <a:defRPr/>
            </a:pPr>
            <a:r>
              <a:rPr sz="2400" b="0"/>
              <a:t>Нематериальные блага. </a:t>
            </a:r>
            <a:endParaRPr sz="2400" b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bg1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35409088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Вещи бывают:</a:t>
            </a:r>
            <a:endParaRPr sz="4000" b="1"/>
          </a:p>
        </p:txBody>
      </p:sp>
      <p:sp>
        <p:nvSpPr>
          <p:cNvPr id="49510772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 flipH="0" flipV="0">
            <a:off x="838198" y="2365374"/>
            <a:ext cx="4957799" cy="634999"/>
          </a:xfrm>
          <a:prstGeom prst="rect">
            <a:avLst/>
          </a:prstGeom>
          <a:ln w="6349">
            <a:solidFill>
              <a:schemeClr val="tx1"/>
            </a:solidFill>
            <a:prstDash val="solid"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 marL="0" indent="0" algn="ctr">
              <a:buFont typeface="Arial"/>
              <a:buNone/>
              <a:defRPr/>
            </a:pPr>
            <a:r>
              <a:rPr sz="2400" b="0"/>
              <a:t>Движимые</a:t>
            </a:r>
            <a:endParaRPr sz="2400" b="0"/>
          </a:p>
        </p:txBody>
      </p:sp>
      <p:sp>
        <p:nvSpPr>
          <p:cNvPr id="1875832748" name="Объект 2" hidden="0"/>
          <p:cNvSpPr>
            <a:spLocks noGrp="1"/>
          </p:cNvSpPr>
          <p:nvPr isPhoto="0" userDrawn="0"/>
        </p:nvSpPr>
        <p:spPr bwMode="auto">
          <a:xfrm flipH="0" flipV="0">
            <a:off x="6396000" y="2365374"/>
            <a:ext cx="4957798" cy="634998"/>
          </a:xfrm>
          <a:prstGeom prst="rect">
            <a:avLst/>
          </a:prstGeom>
          <a:ln w="6349">
            <a:solidFill>
              <a:schemeClr val="tx1"/>
            </a:solidFill>
            <a:prstDash val="solid"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999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99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  <a:defRPr/>
            </a:pPr>
            <a:r>
              <a:rPr sz="2400" b="0"/>
              <a:t>Недвижимые</a:t>
            </a:r>
            <a:endParaRPr sz="2400" b="0"/>
          </a:p>
        </p:txBody>
      </p:sp>
      <p:cxnSp>
        <p:nvCxnSpPr>
          <p:cNvPr id="0" name="" hidden="0"/>
          <p:cNvCxnSpPr>
            <a:cxnSpLocks/>
            <a:stCxn id="1135409088" idx="2"/>
            <a:endCxn id="495107725" idx="0"/>
          </p:cNvCxnSpPr>
          <p:nvPr isPhoto="0" userDrawn="0"/>
        </p:nvCxnSpPr>
        <p:spPr bwMode="auto">
          <a:xfrm rot="5399976" flipH="0" flipV="0">
            <a:off x="4369206" y="638581"/>
            <a:ext cx="674686" cy="2778899"/>
          </a:xfrm>
          <a:prstGeom prst="line">
            <a:avLst/>
          </a:prstGeom>
          <a:ln w="6350" cap="flat" cmpd="sng" algn="ctr">
            <a:solidFill>
              <a:schemeClr val="tx1"/>
            </a:solidFill>
            <a:prstDash val="solid"/>
            <a:miter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0" name="" hidden="0"/>
          <p:cNvCxnSpPr>
            <a:cxnSpLocks/>
            <a:stCxn id="0" idx="0"/>
            <a:endCxn id="1875832748" idx="0"/>
          </p:cNvCxnSpPr>
          <p:nvPr isPhoto="0" userDrawn="0"/>
        </p:nvCxnSpPr>
        <p:spPr bwMode="auto">
          <a:xfrm rot="10799989" flipH="1" flipV="1">
            <a:off x="6095999" y="1690687"/>
            <a:ext cx="2778900" cy="674686"/>
          </a:xfrm>
          <a:prstGeom prst="line">
            <a:avLst/>
          </a:prstGeom>
          <a:ln w="6350" cap="flat" cmpd="sng" algn="ctr">
            <a:solidFill>
              <a:schemeClr val="tx1"/>
            </a:solidFill>
            <a:prstDash val="solid"/>
            <a:miter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32315140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Личные неимущественные права</a:t>
            </a:r>
            <a:endParaRPr sz="4000"/>
          </a:p>
        </p:txBody>
      </p:sp>
      <p:sp>
        <p:nvSpPr>
          <p:cNvPr id="157900668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marL="0" indent="0">
              <a:buFont typeface="Arial"/>
              <a:buNone/>
              <a:defRPr/>
            </a:pPr>
            <a:r>
              <a:rPr/>
              <a:t>Возникают по поводу нематериальных благ, неотделимы от личности, не имеют экономического содержания. </a:t>
            </a:r>
            <a:endParaRPr/>
          </a:p>
          <a:p>
            <a:pPr marL="0" indent="0" algn="ctr">
              <a:buFont typeface="Arial"/>
              <a:buNone/>
              <a:defRPr/>
            </a:pPr>
            <a:r>
              <a:rPr u="sng"/>
              <a:t>Включают: </a:t>
            </a:r>
            <a:endParaRPr u="sng"/>
          </a:p>
          <a:p>
            <a:pPr marL="0" indent="0">
              <a:buFont typeface="Arial"/>
              <a:buNone/>
              <a:defRPr/>
            </a:pPr>
            <a:r>
              <a:rPr/>
              <a:t>-имя;</a:t>
            </a:r>
            <a:endParaRPr/>
          </a:p>
          <a:p>
            <a:pPr marL="0" indent="0">
              <a:buFont typeface="Arial"/>
              <a:buNone/>
              <a:defRPr/>
            </a:pPr>
            <a:r>
              <a:rPr/>
              <a:t>-собственное изобретение;</a:t>
            </a:r>
            <a:endParaRPr/>
          </a:p>
          <a:p>
            <a:pPr marL="0" indent="0">
              <a:buFont typeface="Arial"/>
              <a:buNone/>
              <a:defRPr/>
            </a:pPr>
            <a:r>
              <a:rPr/>
              <a:t>-авторство;</a:t>
            </a:r>
            <a:endParaRPr/>
          </a:p>
          <a:p>
            <a:pPr marL="0" indent="0">
              <a:buFont typeface="Arial"/>
              <a:buNone/>
              <a:defRPr/>
            </a:pPr>
            <a:r>
              <a:rPr/>
              <a:t>-выбор места жительства;</a:t>
            </a:r>
            <a:endParaRPr/>
          </a:p>
          <a:p>
            <a:pPr marL="0" indent="0">
              <a:buFont typeface="Arial"/>
              <a:buNone/>
              <a:defRPr/>
            </a:pPr>
            <a:r>
              <a:rPr/>
              <a:t>-защита чести и достоинства, деловой репутации.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26377171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 flipH="0" flipV="0">
            <a:off x="731874" y="365124"/>
            <a:ext cx="10969624" cy="888999"/>
          </a:xfrm>
        </p:spPr>
        <p:txBody>
          <a:bodyPr/>
          <a:lstStyle/>
          <a:p>
            <a:pPr algn="ctr">
              <a:defRPr/>
            </a:pPr>
            <a:r>
              <a:rPr sz="4000" b="1">
                <a:solidFill>
                  <a:srgbClr val="C00000"/>
                </a:solidFill>
              </a:rPr>
              <a:t>Задание</a:t>
            </a:r>
            <a:endParaRPr sz="4000" b="1">
              <a:solidFill>
                <a:srgbClr val="C00000"/>
              </a:solidFill>
            </a:endParaRPr>
          </a:p>
        </p:txBody>
      </p:sp>
      <p:sp>
        <p:nvSpPr>
          <p:cNvPr id="194792712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 flipH="0" flipV="0">
            <a:off x="3402843" y="1444624"/>
            <a:ext cx="5627687" cy="4905374"/>
          </a:xfrm>
          <a:prstGeom prst="rect">
            <a:avLst/>
          </a:prstGeom>
          <a:ln w="6349">
            <a:solidFill>
              <a:schemeClr val="tx1"/>
            </a:solidFill>
            <a:prstDash val="solid"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 fontScale="55000" lnSpcReduction="9000"/>
          </a:bodyPr>
          <a:lstStyle/>
          <a:p>
            <a:pPr marL="0" indent="0">
              <a:buFont typeface="Arial"/>
              <a:buNone/>
              <a:defRPr/>
            </a:pPr>
            <a:r>
              <a:rPr sz="2800"/>
              <a:t>Вставьте пропущенные пункты плана, заполнив пробелы. </a:t>
            </a:r>
            <a:endParaRPr sz="2800"/>
          </a:p>
          <a:p>
            <a:pPr marL="0" indent="0">
              <a:buFont typeface="Arial"/>
              <a:buNone/>
              <a:defRPr/>
            </a:pPr>
            <a:r>
              <a:rPr sz="2800" b="1"/>
              <a:t>Тема. Гражданско-правовая ответственность. </a:t>
            </a:r>
            <a:endParaRPr sz="2800" b="1"/>
          </a:p>
          <a:p>
            <a:pPr marL="349965" indent="-349965">
              <a:buFont typeface="Arial"/>
              <a:buAutoNum type="arabicPeriod"/>
              <a:defRPr/>
            </a:pPr>
            <a:r>
              <a:rPr sz="2800" b="1"/>
              <a:t>_____________________________________________. </a:t>
            </a:r>
            <a:endParaRPr sz="2800" b="1"/>
          </a:p>
          <a:p>
            <a:pPr marL="349965" indent="-349965">
              <a:buFont typeface="Arial"/>
              <a:buAutoNum type="arabicPeriod"/>
              <a:defRPr/>
            </a:pPr>
            <a:r>
              <a:rPr sz="2800" b="1"/>
              <a:t>Признаки гражданско-правовой ответственности.</a:t>
            </a:r>
            <a:endParaRPr sz="2800" b="1"/>
          </a:p>
          <a:p>
            <a:pPr marL="0" indent="0">
              <a:buFont typeface="Arial"/>
              <a:buNone/>
              <a:defRPr/>
            </a:pPr>
            <a:r>
              <a:rPr sz="2800" b="0"/>
              <a:t>А). ____________________________________________</a:t>
            </a:r>
            <a:endParaRPr sz="2800" b="0"/>
          </a:p>
          <a:p>
            <a:pPr marL="0" indent="0">
              <a:buFont typeface="Arial"/>
              <a:buNone/>
              <a:defRPr/>
            </a:pPr>
            <a:r>
              <a:rPr sz="2800" b="0"/>
              <a:t>Б). ____________________________________________</a:t>
            </a:r>
            <a:endParaRPr sz="2800" b="0"/>
          </a:p>
          <a:p>
            <a:pPr marL="0" indent="0">
              <a:buFont typeface="Arial"/>
              <a:buNone/>
              <a:defRPr/>
            </a:pPr>
            <a:r>
              <a:rPr sz="2800" b="0"/>
              <a:t>В). ____________________________________________</a:t>
            </a:r>
            <a:endParaRPr sz="2800" b="0"/>
          </a:p>
          <a:p>
            <a:pPr marL="0" indent="0">
              <a:buFont typeface="Arial"/>
              <a:buNone/>
              <a:defRPr/>
            </a:pPr>
            <a:r>
              <a:rPr sz="2800" b="0"/>
              <a:t>Г). ____________________________________________</a:t>
            </a:r>
            <a:endParaRPr sz="2800" b="0"/>
          </a:p>
          <a:p>
            <a:pPr marL="0" indent="0">
              <a:buFont typeface="Arial"/>
              <a:buNone/>
              <a:defRPr/>
            </a:pPr>
            <a:r>
              <a:rPr sz="2800" b="1"/>
              <a:t>3. _____________________________________________</a:t>
            </a:r>
            <a:endParaRPr sz="2800" b="1"/>
          </a:p>
          <a:p>
            <a:pPr marL="0" indent="0">
              <a:buFont typeface="Arial"/>
              <a:buNone/>
              <a:defRPr/>
            </a:pPr>
            <a:r>
              <a:rPr sz="2800" b="0"/>
              <a:t>А). Договорная</a:t>
            </a:r>
            <a:endParaRPr sz="2800" b="0"/>
          </a:p>
          <a:p>
            <a:pPr marL="0" indent="0">
              <a:buFont typeface="Arial"/>
              <a:buNone/>
              <a:defRPr/>
            </a:pPr>
            <a:r>
              <a:rPr sz="2800" b="0"/>
              <a:t>Б). Внедоговорная </a:t>
            </a:r>
            <a:endParaRPr sz="2800" b="0"/>
          </a:p>
          <a:p>
            <a:pPr marL="0" indent="0">
              <a:buFont typeface="Arial"/>
              <a:buNone/>
              <a:defRPr/>
            </a:pPr>
            <a:r>
              <a:rPr sz="2800" b="0"/>
              <a:t>В). Долевая</a:t>
            </a:r>
            <a:endParaRPr sz="2800" b="0"/>
          </a:p>
          <a:p>
            <a:pPr marL="0" indent="0">
              <a:buFont typeface="Arial"/>
              <a:buNone/>
              <a:defRPr/>
            </a:pPr>
            <a:r>
              <a:rPr sz="2800" b="0"/>
              <a:t>Г). Солидарная</a:t>
            </a:r>
            <a:endParaRPr sz="2800" b="0"/>
          </a:p>
          <a:p>
            <a:pPr marL="0" indent="0">
              <a:buFont typeface="Arial"/>
              <a:buNone/>
              <a:defRPr/>
            </a:pPr>
            <a:r>
              <a:rPr sz="2800" b="0"/>
              <a:t>Д). Субсидиарная</a:t>
            </a:r>
            <a:endParaRPr sz="2800" b="0"/>
          </a:p>
          <a:p>
            <a:pPr marL="0" indent="0">
              <a:buFont typeface="Arial"/>
              <a:buNone/>
              <a:defRPr/>
            </a:pPr>
            <a:r>
              <a:rPr sz="2800" b="0"/>
              <a:t>Е). Смешанная </a:t>
            </a:r>
            <a:endParaRPr sz="2800" b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62765408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Право</a:t>
            </a:r>
            <a:endParaRPr/>
          </a:p>
        </p:txBody>
      </p:sp>
      <p:sp>
        <p:nvSpPr>
          <p:cNvPr id="18908112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buFont typeface="Arial"/>
              <a:buChar char="–"/>
              <a:defRPr/>
            </a:pPr>
            <a:r>
              <a:rPr/>
              <a:t> это совокупность общеобязательных правил поведения (правовых норм), установленных или санкционированных государством или охраняемых его силой.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1968408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Источники (формы права)</a:t>
            </a:r>
            <a:endParaRPr sz="4000"/>
          </a:p>
        </p:txBody>
      </p:sp>
      <p:sp>
        <p:nvSpPr>
          <p:cNvPr id="1997724787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 flipH="0" flipV="0">
            <a:off x="838198" y="1825624"/>
            <a:ext cx="10515600" cy="857250"/>
          </a:xfrm>
        </p:spPr>
        <p:txBody>
          <a:bodyPr/>
          <a:lstStyle/>
          <a:p>
            <a:pPr>
              <a:buFont typeface="Arial"/>
              <a:buChar char="–"/>
              <a:defRPr/>
            </a:pPr>
            <a:r>
              <a:rPr/>
              <a:t> это способ внешнего выражения и закрепления норм права. </a:t>
            </a:r>
            <a:endParaRPr/>
          </a:p>
        </p:txBody>
      </p:sp>
      <p:sp>
        <p:nvSpPr>
          <p:cNvPr id="67740005" name="Объект 2" hidden="0"/>
          <p:cNvSpPr>
            <a:spLocks noGrp="1"/>
          </p:cNvSpPr>
          <p:nvPr isPhoto="0" userDrawn="0"/>
        </p:nvSpPr>
        <p:spPr bwMode="auto">
          <a:xfrm flipH="0" flipV="0">
            <a:off x="838198" y="2746374"/>
            <a:ext cx="5021300" cy="92074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49">
            <a:solidFill>
              <a:schemeClr val="tx1"/>
            </a:solidFill>
            <a:prstDash val="solid"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 fontScale="85000" lnSpcReduction="3000"/>
          </a:bodyPr>
          <a:lstStyle>
            <a:lvl1pPr marL="228600" indent="-228600" algn="l" defTabSz="914400">
              <a:lnSpc>
                <a:spcPct val="90000"/>
              </a:lnSpc>
              <a:spcBef>
                <a:spcPts val="999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99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  <a:defRPr/>
            </a:pPr>
            <a:r>
              <a:rPr/>
              <a:t>Правовые обычаи </a:t>
            </a:r>
            <a:endParaRPr/>
          </a:p>
          <a:p>
            <a:pPr marL="0" indent="0" algn="ctr">
              <a:buFont typeface="Arial"/>
              <a:buNone/>
              <a:defRPr/>
            </a:pPr>
            <a:r>
              <a:rPr/>
              <a:t>(характерно для азиатских стран)</a:t>
            </a:r>
            <a:endParaRPr/>
          </a:p>
        </p:txBody>
      </p:sp>
      <p:sp>
        <p:nvSpPr>
          <p:cNvPr id="1245712590" name="Объект 2" hidden="0"/>
          <p:cNvSpPr>
            <a:spLocks noGrp="1"/>
          </p:cNvSpPr>
          <p:nvPr isPhoto="0" userDrawn="0"/>
        </p:nvSpPr>
        <p:spPr bwMode="auto">
          <a:xfrm flipH="0" flipV="0">
            <a:off x="900073" y="3794124"/>
            <a:ext cx="5021300" cy="12064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49">
            <a:solidFill>
              <a:schemeClr val="tx1"/>
            </a:solidFill>
            <a:prstDash val="solid"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999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99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  <a:defRPr/>
            </a:pPr>
            <a:r>
              <a:rPr sz="2400"/>
              <a:t>Судебный прецедент</a:t>
            </a:r>
            <a:endParaRPr sz="2400"/>
          </a:p>
          <a:p>
            <a:pPr marL="0" indent="0" algn="ctr">
              <a:buFont typeface="Arial"/>
              <a:buNone/>
              <a:defRPr/>
            </a:pPr>
            <a:r>
              <a:rPr sz="2400"/>
              <a:t>(характерно для США и англосаксонских стран)</a:t>
            </a:r>
            <a:endParaRPr/>
          </a:p>
        </p:txBody>
      </p:sp>
      <p:sp>
        <p:nvSpPr>
          <p:cNvPr id="810732395" name="Объект 2" hidden="0"/>
          <p:cNvSpPr>
            <a:spLocks noGrp="1"/>
          </p:cNvSpPr>
          <p:nvPr isPhoto="0" userDrawn="0"/>
        </p:nvSpPr>
        <p:spPr bwMode="auto">
          <a:xfrm flipH="0" flipV="0">
            <a:off x="900073" y="5159372"/>
            <a:ext cx="5021300" cy="4921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49">
            <a:solidFill>
              <a:schemeClr val="tx1"/>
            </a:solidFill>
            <a:prstDash val="solid"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999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99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  <a:defRPr/>
            </a:pPr>
            <a:r>
              <a:rPr sz="2400" b="1"/>
              <a:t>Судебная практика</a:t>
            </a:r>
            <a:endParaRPr sz="2400" b="1"/>
          </a:p>
        </p:txBody>
      </p:sp>
      <p:sp>
        <p:nvSpPr>
          <p:cNvPr id="1319919779" name="Объект 2" hidden="0"/>
          <p:cNvSpPr>
            <a:spLocks noGrp="1"/>
          </p:cNvSpPr>
          <p:nvPr isPhoto="0" userDrawn="0"/>
        </p:nvSpPr>
        <p:spPr bwMode="auto">
          <a:xfrm flipH="0" flipV="0">
            <a:off x="900073" y="5810247"/>
            <a:ext cx="5021300" cy="4762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49">
            <a:solidFill>
              <a:schemeClr val="tx1"/>
            </a:solidFill>
            <a:prstDash val="solid"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999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99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  <a:defRPr/>
            </a:pPr>
            <a:r>
              <a:rPr sz="2400" b="1"/>
              <a:t>Нормативный договор</a:t>
            </a:r>
            <a:endParaRPr b="1"/>
          </a:p>
        </p:txBody>
      </p:sp>
      <p:sp>
        <p:nvSpPr>
          <p:cNvPr id="208463213" name="Объект 2" hidden="0"/>
          <p:cNvSpPr>
            <a:spLocks noGrp="1"/>
          </p:cNvSpPr>
          <p:nvPr isPhoto="0" userDrawn="0"/>
        </p:nvSpPr>
        <p:spPr bwMode="auto">
          <a:xfrm flipH="0" flipV="0">
            <a:off x="6186448" y="2746374"/>
            <a:ext cx="5021300" cy="79374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49">
            <a:solidFill>
              <a:schemeClr val="tx1"/>
            </a:solidFill>
            <a:prstDash val="solid"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999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99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  <a:defRPr/>
            </a:pPr>
            <a:r>
              <a:rPr sz="2400"/>
              <a:t>Правовая доктрина (характерна для мусульманского права)</a:t>
            </a:r>
            <a:endParaRPr sz="2400"/>
          </a:p>
        </p:txBody>
      </p:sp>
      <p:sp>
        <p:nvSpPr>
          <p:cNvPr id="1794108688" name="Объект 2" hidden="0"/>
          <p:cNvSpPr>
            <a:spLocks noGrp="1"/>
          </p:cNvSpPr>
          <p:nvPr isPhoto="0" userDrawn="0"/>
        </p:nvSpPr>
        <p:spPr bwMode="auto">
          <a:xfrm flipH="0" flipV="0">
            <a:off x="6186448" y="3794124"/>
            <a:ext cx="5021300" cy="4921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49">
            <a:solidFill>
              <a:schemeClr val="tx1"/>
            </a:solidFill>
            <a:prstDash val="solid"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999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99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  <a:defRPr/>
            </a:pPr>
            <a:r>
              <a:rPr sz="2400"/>
              <a:t>Священные книги</a:t>
            </a:r>
            <a:endParaRPr sz="2400"/>
          </a:p>
        </p:txBody>
      </p:sp>
      <p:sp>
        <p:nvSpPr>
          <p:cNvPr id="1632721980" name="Объект 2" hidden="0"/>
          <p:cNvSpPr>
            <a:spLocks noGrp="1"/>
          </p:cNvSpPr>
          <p:nvPr isPhoto="0" userDrawn="0"/>
        </p:nvSpPr>
        <p:spPr bwMode="auto">
          <a:xfrm flipH="0" flipV="0">
            <a:off x="6186448" y="4444999"/>
            <a:ext cx="5021300" cy="18414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49">
            <a:solidFill>
              <a:schemeClr val="tx1"/>
            </a:solidFill>
            <a:prstDash val="solid"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999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99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  <a:defRPr/>
            </a:pPr>
            <a:r>
              <a:rPr sz="2400" b="1"/>
              <a:t>Нормативно-правовой акт (характерен для романо-германского права, к которому относятся страны Европы и Россия)</a:t>
            </a:r>
            <a:endParaRPr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28986256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Классификация отраслей права</a:t>
            </a:r>
            <a:endParaRPr sz="4000" b="1"/>
          </a:p>
        </p:txBody>
      </p:sp>
      <p:sp>
        <p:nvSpPr>
          <p:cNvPr id="578831246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 flipH="0" flipV="0">
            <a:off x="838198" y="1762124"/>
            <a:ext cx="10515600" cy="5715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pPr marL="0" indent="0" algn="ctr">
              <a:buFont typeface="Arial"/>
              <a:buNone/>
              <a:defRPr/>
            </a:pPr>
            <a:r>
              <a:rPr>
                <a:solidFill>
                  <a:schemeClr val="bg1"/>
                </a:solidFill>
              </a:rPr>
              <a:t>отрасли публичного права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476394687" name="Объект 2" hidden="0"/>
          <p:cNvSpPr>
            <a:spLocks noGrp="1"/>
          </p:cNvSpPr>
          <p:nvPr isPhoto="0" userDrawn="0"/>
        </p:nvSpPr>
        <p:spPr bwMode="auto">
          <a:xfrm>
            <a:off x="790574" y="2389187"/>
            <a:ext cx="10515600" cy="4351338"/>
          </a:xfr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999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99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b="1">
                <a:solidFill>
                  <a:schemeClr val="tx1"/>
                </a:solidFill>
              </a:rPr>
              <a:t>Конституционное (государственное) –</a:t>
            </a:r>
            <a:r>
              <a:rPr/>
              <a:t> закрепляет форму правления, государственно-территориального устройства, права и обязанности граждан, избирательное право и избирательную систему, порядок формирования, функции и взаимоотношения высших органов гос. власти. </a:t>
            </a:r>
            <a:endParaRPr/>
          </a:p>
          <a:p>
            <a:pPr>
              <a:defRPr/>
            </a:pPr>
            <a:r>
              <a:rPr b="1"/>
              <a:t>Административное – </a:t>
            </a:r>
            <a:r>
              <a:rPr/>
              <a:t>регулирует общественные отношения, возникающие в результате деятельности должностных лиц и органов государственного управления (ПДД, пожарная безопасность и т.д.)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525693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Классификация отраслей права</a:t>
            </a:r>
            <a:endParaRPr sz="4000" b="1"/>
          </a:p>
        </p:txBody>
      </p:sp>
      <p:sp>
        <p:nvSpPr>
          <p:cNvPr id="980731830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b="1"/>
              <a:t>Уголовное – </a:t>
            </a:r>
            <a:r>
              <a:rPr/>
              <a:t>определяет, какие общественно опасные деяния считаются преступными и какие наказания за них могут назначаться.</a:t>
            </a:r>
            <a:endParaRPr/>
          </a:p>
          <a:p>
            <a:pPr>
              <a:defRPr/>
            </a:pPr>
            <a:r>
              <a:rPr b="1"/>
              <a:t>Финансовое – </a:t>
            </a:r>
            <a:r>
              <a:rPr/>
              <a:t>регулирует отношения, которые складываются в финансовой деятельности государства (формирование государственного и местного бюджета).</a:t>
            </a:r>
            <a:endParaRPr/>
          </a:p>
          <a:p>
            <a:pPr>
              <a:defRPr/>
            </a:pPr>
            <a:endParaRPr/>
          </a:p>
          <a:p>
            <a:pPr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29943211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Классификация отраслей права</a:t>
            </a:r>
            <a:endParaRPr sz="4000" b="1"/>
          </a:p>
        </p:txBody>
      </p:sp>
      <p:sp>
        <p:nvSpPr>
          <p:cNvPr id="39226693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 flipH="0" flipV="0">
            <a:off x="838198" y="1762124"/>
            <a:ext cx="10515600" cy="5715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pPr marL="0" indent="0" algn="ctr">
              <a:buFont typeface="Arial"/>
              <a:buNone/>
              <a:defRPr/>
            </a:pPr>
            <a:r>
              <a:rPr>
                <a:solidFill>
                  <a:schemeClr val="bg1"/>
                </a:solidFill>
              </a:rPr>
              <a:t>отрасли частного права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441466993" name="Объект 2" hidden="0"/>
          <p:cNvSpPr>
            <a:spLocks noGrp="1"/>
          </p:cNvSpPr>
          <p:nvPr isPhoto="0" userDrawn="0"/>
        </p:nvSpPr>
        <p:spPr bwMode="auto">
          <a:xfrm>
            <a:off x="790574" y="2389187"/>
            <a:ext cx="10515600" cy="4351338"/>
          </a:xfr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999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99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b="1"/>
              <a:t>Гражданское -</a:t>
            </a:r>
            <a:r>
              <a:rPr/>
              <a:t> регулирует имущественные отношения в обществе, а также личные неимущественные отношения. Включает право собственности, обязательственные отношения, возникающие из договоров, наследственное право. </a:t>
            </a:r>
            <a:endParaRPr/>
          </a:p>
          <a:p>
            <a:pPr>
              <a:defRPr/>
            </a:pPr>
            <a:r>
              <a:rPr b="1"/>
              <a:t>Семейное – </a:t>
            </a:r>
            <a:r>
              <a:rPr/>
              <a:t>регулирует брачно-семейные отношения; условия и порядок вступления в брак, прекращения брака, права и обязанности супругов, родителей и детей и т.д.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5309007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 b="1"/>
              <a:t>Классификация отраслей права</a:t>
            </a:r>
            <a:endParaRPr sz="4000" b="1"/>
          </a:p>
        </p:txBody>
      </p:sp>
      <p:sp>
        <p:nvSpPr>
          <p:cNvPr id="262401282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 flipH="0" flipV="0">
            <a:off x="838198" y="1762124"/>
            <a:ext cx="10515600" cy="5715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pPr marL="0" indent="0" algn="ctr">
              <a:buFont typeface="Arial"/>
              <a:buNone/>
              <a:defRPr/>
            </a:pPr>
            <a:r>
              <a:rPr>
                <a:solidFill>
                  <a:schemeClr val="bg1"/>
                </a:solidFill>
              </a:rPr>
              <a:t>процессуальные отрасли права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1747617554" name="Объект 2" hidden="0"/>
          <p:cNvSpPr>
            <a:spLocks noGrp="1"/>
          </p:cNvSpPr>
          <p:nvPr isPhoto="0" userDrawn="0"/>
        </p:nvSpPr>
        <p:spPr bwMode="auto">
          <a:xfrm flipH="0" flipV="0">
            <a:off x="790574" y="2389187"/>
            <a:ext cx="10515600" cy="2087561"/>
          </a:xfr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999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99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b="1"/>
              <a:t>Уголовно-процессуальное право –</a:t>
            </a:r>
            <a:r>
              <a:rPr/>
              <a:t> регулирует основания и порядок производства по уголовным делам. </a:t>
            </a:r>
            <a:endParaRPr/>
          </a:p>
          <a:p>
            <a:pPr>
              <a:defRPr/>
            </a:pPr>
            <a:r>
              <a:rPr b="1"/>
              <a:t>Гражданское процессуальное право –</a:t>
            </a:r>
            <a:r>
              <a:rPr/>
              <a:t> регулирует порядок судопроизводства по гражданским делам.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77743350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sz="4000"/>
              <a:t>Гражданское право</a:t>
            </a:r>
            <a:endParaRPr sz="4000"/>
          </a:p>
        </p:txBody>
      </p:sp>
      <p:sp>
        <p:nvSpPr>
          <p:cNvPr id="210559906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 flipH="0" flipV="0">
            <a:off x="838198" y="1825624"/>
            <a:ext cx="10515600" cy="952499"/>
          </a:xfrm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 marL="0" indent="0">
              <a:buFont typeface="Arial"/>
              <a:buNone/>
              <a:defRPr/>
            </a:pPr>
            <a:r>
              <a:rPr/>
              <a:t>Источниками гражданского права являются </a:t>
            </a:r>
            <a:r>
              <a:rPr b="1"/>
              <a:t>Конституция РФ</a:t>
            </a:r>
            <a:r>
              <a:rPr/>
              <a:t> и </a:t>
            </a:r>
            <a:r>
              <a:rPr b="1"/>
              <a:t>Гражданский кодекс РФ</a:t>
            </a:r>
            <a:r>
              <a:rPr/>
              <a:t> (в 4 частях). </a:t>
            </a:r>
            <a:endParaRPr/>
          </a:p>
        </p:txBody>
      </p:sp>
      <p:pic>
        <p:nvPicPr>
          <p:cNvPr id="1313516451" name="" hidden="0"/>
          <p:cNvPicPr>
            <a:picLocks noChangeAspect="1"/>
          </p:cNvPicPr>
          <p:nvPr isPhoto="0" userDrawn="0"/>
        </p:nvPicPr>
        <p:blipFill>
          <a:blip r:embed="rId2"/>
          <a:srcRect l="0" t="0" r="0" b="378"/>
          <a:stretch/>
        </p:blipFill>
        <p:spPr bwMode="auto">
          <a:xfrm flipH="0" flipV="0">
            <a:off x="5972833" y="2830904"/>
            <a:ext cx="5380965" cy="3542529"/>
          </a:xfrm>
          <a:prstGeom prst="rect">
            <a:avLst/>
          </a:prstGeom>
          <a:ln w="6349">
            <a:solidFill>
              <a:schemeClr val="tx1"/>
            </a:solidFill>
            <a:prstDash val="solid"/>
          </a:ln>
        </p:spPr>
      </p:pic>
      <p:pic>
        <p:nvPicPr>
          <p:cNvPr id="114280536" name="" hidden="0"/>
          <p:cNvPicPr>
            <a:picLocks noChangeAspect="1"/>
          </p:cNvPicPr>
          <p:nvPr isPhoto="0" userDrawn="0"/>
        </p:nvPicPr>
        <p:blipFill>
          <a:blip r:embed="rId3"/>
          <a:srcRect l="482" t="0" r="569" b="0"/>
          <a:stretch/>
        </p:blipFill>
        <p:spPr bwMode="auto">
          <a:xfrm flipH="0" flipV="0">
            <a:off x="838198" y="2830904"/>
            <a:ext cx="5257800" cy="3542529"/>
          </a:xfrm>
          <a:prstGeom prst="rect">
            <a:avLst/>
          </a:prstGeom>
          <a:ln w="6349">
            <a:solidFill>
              <a:schemeClr val="tx1"/>
            </a:solidFill>
            <a:prstDash val="solid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R7-Office/7.0.1.62</Application>
  <DocSecurity>0</DocSecurity>
  <PresentationFormat>Widescreen</PresentationFormat>
  <Paragraphs>0</Paragraphs>
  <Slides>29</Slides>
  <Notes>29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>Мария Алексеевна Нечаева</cp:lastModifiedBy>
  <cp:revision>9</cp:revision>
  <dcterms:created xsi:type="dcterms:W3CDTF">2012-12-03T06:56:55Z</dcterms:created>
  <dcterms:modified xsi:type="dcterms:W3CDTF">2022-09-26T04:18:06Z</dcterms:modified>
  <cp:category/>
  <cp:contentStatus/>
  <cp:version/>
</cp:coreProperties>
</file>