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12192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1097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3964320"/>
            <a:ext cx="1097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160020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396432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396432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353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4319520" y="1600200"/>
            <a:ext cx="353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029440" y="1600200"/>
            <a:ext cx="353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3964320"/>
            <a:ext cx="353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4319520" y="3964320"/>
            <a:ext cx="353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029440" y="3964320"/>
            <a:ext cx="353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 hidden="0"/>
          <p:cNvSpPr>
            <a:spLocks noGrp="1"/>
          </p:cNvSpPr>
          <p:nvPr isPhoto="0" userDrawn="0">
            <p:ph type="subTitle" hasCustomPrompt="0"/>
          </p:nvPr>
        </p:nvSpPr>
        <p:spPr bwMode="auto">
          <a:xfrm>
            <a:off x="609600" y="1600200"/>
            <a:ext cx="1097280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10972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5354399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1600200"/>
            <a:ext cx="5354399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 hidden="0"/>
          <p:cNvSpPr>
            <a:spLocks noGrp="1"/>
          </p:cNvSpPr>
          <p:nvPr isPhoto="0" userDrawn="0">
            <p:ph type="subTitle" hasCustomPrompt="0"/>
          </p:nvPr>
        </p:nvSpPr>
        <p:spPr bwMode="auto">
          <a:xfrm>
            <a:off x="609600" y="274320"/>
            <a:ext cx="1097280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1600200"/>
            <a:ext cx="5354399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396432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5354399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160020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396432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32320" y="1600200"/>
            <a:ext cx="5354399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3964320"/>
            <a:ext cx="10972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4"/>
          <a:tile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600" y="274320"/>
            <a:ext cx="109728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09600" y="1600200"/>
            <a:ext cx="10972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 hidden="0"/>
          <p:cNvSpPr>
            <a:spLocks noGrp="1"/>
          </p:cNvSpPr>
          <p:nvPr isPhoto="0" userDrawn="0">
            <p:ph type="dt" hasCustomPrompt="0"/>
          </p:nvPr>
        </p:nvSpPr>
        <p:spPr bwMode="auto">
          <a:xfrm>
            <a:off x="609120" y="6244920"/>
            <a:ext cx="2844960" cy="476280"/>
          </a:xfrm>
          <a:prstGeom prst="rect">
            <a:avLst/>
          </a:prstGeom>
        </p:spPr>
        <p:txBody>
          <a:bodyPr lIns="90000" tIns="46800" rIns="90000" bIns="46800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 hidden="0"/>
          <p:cNvSpPr>
            <a:spLocks noGrp="1"/>
          </p:cNvSpPr>
          <p:nvPr isPhoto="0" userDrawn="0">
            <p:ph type="ftr" hasCustomPrompt="0"/>
          </p:nvPr>
        </p:nvSpPr>
        <p:spPr bwMode="auto">
          <a:xfrm>
            <a:off x="4165440" y="6244920"/>
            <a:ext cx="3861120" cy="476280"/>
          </a:xfrm>
          <a:prstGeom prst="rect">
            <a:avLst/>
          </a:prstGeom>
        </p:spPr>
        <p:txBody>
          <a:bodyPr lIns="90000" tIns="46800" rIns="90000" bIns="46800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 hidden="0"/>
          <p:cNvSpPr>
            <a:spLocks noGrp="1"/>
          </p:cNvSpPr>
          <p:nvPr isPhoto="0" userDrawn="0">
            <p:ph type="sldNum" hasCustomPrompt="0"/>
          </p:nvPr>
        </p:nvSpPr>
        <p:spPr bwMode="auto">
          <a:xfrm>
            <a:off x="8736960" y="6244920"/>
            <a:ext cx="2844960" cy="476280"/>
          </a:xfrm>
          <a:prstGeom prst="rect">
            <a:avLst/>
          </a:prstGeom>
        </p:spPr>
        <p:txBody>
          <a:bodyPr lIns="90000" tIns="46800" rIns="90000" bIns="46800">
            <a:noAutofit/>
          </a:bodyPr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935C17DC-A967-44A3-8E0E-8AEBB3561158}" type="slidenum">
              <a:rPr lang="ru-RU" sz="1400" b="0" strike="noStrike" spc="-1">
                <a:solidFill>
                  <a:srgbClr val="000000"/>
                </a:solidFill>
                <a:latin typeface="Arial"/>
              </a:rPr>
              <a:t/>
            </a:fld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wmf"/><Relationship Id="rId3" Type="http://schemas.openxmlformats.org/officeDocument/2006/relationships/image" Target="../media/image9.wmf"/><Relationship Id="rId4" Type="http://schemas.openxmlformats.org/officeDocument/2006/relationships/image" Target="../media/image10.wmf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75558742" name="" hidden="0"/>
          <p:cNvPicPr>
            <a:picLocks noChangeAspect="1"/>
          </p:cNvPicPr>
          <p:nvPr isPhoto="0" userDrawn="0"/>
        </p:nvPicPr>
        <p:blipFill>
          <a:blip r:embed="rId2"/>
          <a:srcRect l="25574" t="0" r="27388" b="0"/>
          <a:stretch/>
        </p:blipFill>
        <p:spPr bwMode="auto">
          <a:xfrm flipH="0" flipV="0">
            <a:off x="7355250" y="0"/>
            <a:ext cx="4838699" cy="6858000"/>
          </a:xfrm>
          <a:prstGeom prst="rect">
            <a:avLst/>
          </a:prstGeom>
        </p:spPr>
      </p:pic>
      <p:sp>
        <p:nvSpPr>
          <p:cNvPr id="41" name="TextShape 1" hidden="0"/>
          <p:cNvSpPr txBox="1"/>
          <p:nvPr isPhoto="0" userDrawn="0"/>
        </p:nvSpPr>
        <p:spPr bwMode="auto">
          <a:xfrm flipH="0" flipV="0">
            <a:off x="535349" y="1295399"/>
            <a:ext cx="6115050" cy="4210049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Понятие и основополагающие принципы </a:t>
            </a:r>
            <a:endParaRPr lang="ru-RU" sz="36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399" algn="l"/>
              </a:tabLst>
              <a:defRPr/>
            </a:pPr>
            <a:r>
              <a:rPr lang="ru-RU" sz="3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гражданского общества</a:t>
            </a:r>
            <a:endParaRPr sz="3600" b="1" i="0" strike="noStrike" spc="0">
              <a:solidFill>
                <a:schemeClr val="tx1"/>
              </a:solidFill>
              <a:latin typeface="Arial"/>
            </a:endParaRPr>
          </a:p>
        </p:txBody>
      </p:sp>
      <p:cxnSp>
        <p:nvCxnSpPr>
          <p:cNvPr id="0" name="" hidden="0"/>
          <p:cNvCxnSpPr>
            <a:cxnSpLocks/>
          </p:cNvCxnSpPr>
          <p:nvPr isPhoto="0" userDrawn="0"/>
        </p:nvCxnSpPr>
        <p:spPr bwMode="auto">
          <a:xfrm flipH="1" flipV="0">
            <a:off x="7355250" y="0"/>
            <a:ext cx="0" cy="69151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4753729" name="" hidden="0"/>
          <p:cNvSpPr/>
          <p:nvPr isPhoto="0" userDrawn="0"/>
        </p:nvSpPr>
        <p:spPr bwMode="auto">
          <a:xfrm rot="5399977" flipH="0" flipV="0">
            <a:off x="-55199" y="47623"/>
            <a:ext cx="2971799" cy="2876549"/>
          </a:xfrm>
          <a:prstGeom prst="rtTriangle">
            <a:avLst/>
          </a:prstGeom>
          <a:solidFill>
            <a:schemeClr val="accent6">
              <a:lumMod val="75000"/>
              <a:alpha val="74000"/>
            </a:schemeClr>
          </a:solidFill>
          <a:ln w="6349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0495417" name="" hidden="0"/>
          <p:cNvSpPr/>
          <p:nvPr isPhoto="0" userDrawn="0"/>
        </p:nvSpPr>
        <p:spPr bwMode="auto">
          <a:xfrm rot="5399977" flipH="0" flipV="0">
            <a:off x="-321899" y="-66675"/>
            <a:ext cx="2971798" cy="2876549"/>
          </a:xfrm>
          <a:prstGeom prst="rtTriangle">
            <a:avLst/>
          </a:prstGeom>
          <a:solidFill>
            <a:schemeClr val="accent6">
              <a:lumMod val="60000"/>
              <a:lumOff val="40000"/>
              <a:alpha val="74000"/>
            </a:schemeClr>
          </a:solidFill>
          <a:ln w="6349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1378177" name="" hidden="0"/>
          <p:cNvSpPr/>
          <p:nvPr isPhoto="0" userDrawn="0"/>
        </p:nvSpPr>
        <p:spPr bwMode="auto">
          <a:xfrm rot="5399977" flipH="0" flipV="0">
            <a:off x="-664798" y="-295274"/>
            <a:ext cx="2971798" cy="2876549"/>
          </a:xfrm>
          <a:prstGeom prst="rtTriangle">
            <a:avLst/>
          </a:prstGeom>
          <a:solidFill>
            <a:schemeClr val="accent6">
              <a:lumMod val="40000"/>
              <a:lumOff val="60000"/>
              <a:alpha val="74000"/>
            </a:schemeClr>
          </a:solidFill>
          <a:ln w="6349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46919740" name="" hidden="0"/>
          <p:cNvSpPr/>
          <p:nvPr isPhoto="0" userDrawn="0"/>
        </p:nvSpPr>
        <p:spPr bwMode="auto">
          <a:xfrm rot="5399977" flipH="0" flipV="0">
            <a:off x="-836249" y="-676274"/>
            <a:ext cx="2971798" cy="2876549"/>
          </a:xfrm>
          <a:prstGeom prst="rtTriangle">
            <a:avLst/>
          </a:prstGeom>
          <a:solidFill>
            <a:schemeClr val="accent6">
              <a:lumMod val="20000"/>
              <a:lumOff val="80000"/>
              <a:alpha val="74000"/>
            </a:schemeClr>
          </a:solidFill>
          <a:ln w="6349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" name="TextShape 1" hidden="0"/>
          <p:cNvSpPr txBox="1"/>
          <p:nvPr isPhoto="0" userDrawn="0"/>
        </p:nvSpPr>
        <p:spPr bwMode="auto">
          <a:xfrm>
            <a:off x="762239" y="152129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Структура гражданского общества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TextShape 2" hidden="0"/>
          <p:cNvSpPr txBox="1"/>
          <p:nvPr isPhoto="0" userDrawn="0"/>
        </p:nvSpPr>
        <p:spPr bwMode="auto">
          <a:xfrm flipH="0" flipV="0">
            <a:off x="762239" y="1295129"/>
            <a:ext cx="11031660" cy="5105669"/>
          </a:xfrm>
          <a:prstGeom prst="rect">
            <a:avLst/>
          </a:prstGeom>
          <a:noFill/>
          <a:ln w="0">
            <a:noFill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35000" lnSpcReduction="13000"/>
          </a:bodyPr>
          <a:p>
            <a:pPr marL="360978" indent="-360978">
              <a:spcBef>
                <a:spcPts val="598"/>
              </a:spcBef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Политические партии и лоббистские  организации (комитеты, комиссии, советы), создаваемые при органах власти.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 </a:t>
            </a: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Общественно-политические организации и движения (экологические, антивоенные, правозащитные)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Союзы предпринимателей, ассоциации потребителей, благотворительные фонды, кооперативы, арендные коллективы, акционерные общества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Научные и культурные организации, спортивные общества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Независимые средства массовой информации    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Церковь    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Семья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Arial"/>
              </a:rPr>
              <a:t>Отношения между компонентами общества, имеющие негосударственный и неполитический характер </a:t>
            </a:r>
            <a:endParaRPr lang="en-US" sz="7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" name="TextShape 1" hidden="0"/>
          <p:cNvSpPr txBox="1"/>
          <p:nvPr isPhoto="0" userDrawn="0"/>
        </p:nvSpPr>
        <p:spPr bwMode="auto">
          <a:xfrm>
            <a:off x="609600" y="1600200"/>
            <a:ext cx="10972800" cy="4525920"/>
          </a:xfrm>
          <a:prstGeom prst="rect">
            <a:avLst/>
          </a:prstGeom>
          <a:noFill/>
          <a:ln w="0">
            <a:noFill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p>
            <a:pPr>
              <a:lnSpc>
                <a:spcPct val="90000"/>
              </a:lnSpc>
              <a:spcBef>
                <a:spcPts val="598"/>
              </a:spcBef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b="1" i="0" strike="noStrike" spc="-1">
                <a:solidFill>
                  <a:srgbClr val="C00000"/>
                </a:solidFill>
                <a:latin typeface="Arial"/>
              </a:rPr>
              <a:t>Местное самоуправление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 – 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элемент гражданского общества, негосударственная форма выражения народовластия, осуществляемого определенным территориальным сообществом населения при самостоятельном решении вопросов местного значения.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 </a:t>
            </a:r>
            <a:endParaRPr sz="2600" b="0" strike="noStrike" spc="-1">
              <a:solidFill>
                <a:schemeClr val="tx1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598"/>
              </a:spcBef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Согласно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 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ст.12 Конституции РФ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 </a:t>
            </a:r>
            <a:r>
              <a:rPr lang="ru-RU" sz="2600" b="0" strike="noStrike" spc="-1">
                <a:solidFill>
                  <a:schemeClr val="tx1"/>
                </a:solidFill>
                <a:latin typeface="Arial"/>
              </a:rPr>
              <a:t>оно не входит в систему органов государственной власти. </a:t>
            </a:r>
            <a:endParaRPr sz="2600" b="0" strike="noStrike" spc="-1">
              <a:solidFill>
                <a:schemeClr val="tx1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598"/>
              </a:spcBef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b="0" i="1" strike="noStrike" spc="-1">
                <a:solidFill>
                  <a:schemeClr val="tx1"/>
                </a:solidFill>
                <a:latin typeface="Arial"/>
              </a:rPr>
              <a:t>Органы местного самоуправления управляют местной собственностью, формируют и расходуют местный бюджет, осуществляют охрану общественного порядка, устанавливают местные налоги и сборы, решают другие местные вопросы.</a:t>
            </a:r>
            <a:endParaRPr sz="2600" b="0" strike="noStrike" spc="-1">
              <a:solidFill>
                <a:schemeClr val="tx1"/>
              </a:solidFill>
              <a:latin typeface="Arial"/>
            </a:endParaRPr>
          </a:p>
        </p:txBody>
      </p:sp>
      <p:sp>
        <p:nvSpPr>
          <p:cNvPr id="82" name="TextShape 2" hidden="0"/>
          <p:cNvSpPr txBox="1"/>
          <p:nvPr isPhoto="0" userDrawn="0"/>
        </p:nvSpPr>
        <p:spPr bwMode="auto">
          <a:xfrm>
            <a:off x="190080" y="274320"/>
            <a:ext cx="1200144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Структура гражданского общества</a:t>
            </a:r>
            <a:br>
              <a:rPr/>
            </a:b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42" dur="indefinite" restart="never" nodeType="tmRoot">
          <p:childTnLst>
            <p:seq>
              <p:cTn id="43" dur="indefinite" nodeType="mainSeq">
                <p:childTnLst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53" dur="20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58" dur="2000"/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63" dur="2000"/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3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Функции гражданского общества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TextShape 2" hidden="0"/>
          <p:cNvSpPr txBox="1"/>
          <p:nvPr isPhoto="0" userDrawn="0"/>
        </p:nvSpPr>
        <p:spPr bwMode="auto">
          <a:xfrm>
            <a:off x="609120" y="1600200"/>
            <a:ext cx="1129680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97000"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обеспечивающие социализацию и воспитание граждан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Защищает граждан и их объединения, интересы и потребности от незаконного вмешательства в их жизнь государства и его органов, защищает права и свободы личности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Способствует формированию органов государства, демократическому и гуманистическому развитию всей политической системы общества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3855414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09599" y="274320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90000" tIns="46800" rIns="90000" bIns="46800" anchor="ctr">
            <a:noAutofit/>
          </a:bodyPr>
          <a:p>
            <a:pPr algn="ctr">
              <a:defRPr/>
            </a:pPr>
            <a:r>
              <a:rPr sz="4000" b="1"/>
              <a:t>Принципы гражданского общества</a:t>
            </a:r>
            <a:endParaRPr sz="4000" b="1"/>
          </a:p>
        </p:txBody>
      </p:sp>
      <p:sp>
        <p:nvSpPr>
          <p:cNvPr id="1921819329" name="PlaceHolder 2" hidden="0"/>
          <p:cNvSpPr>
            <a:spLocks noGrp="1"/>
          </p:cNvSpPr>
          <p:nvPr isPhoto="0" userDrawn="0">
            <p:ph type="subTitle" hasCustomPrompt="0"/>
          </p:nvPr>
        </p:nvSpPr>
        <p:spPr bwMode="auto">
          <a:xfrm flipH="0" flipV="0">
            <a:off x="609599" y="1600200"/>
            <a:ext cx="10972800" cy="3143249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экономическая свобода;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рыночная экономика</a:t>
            </a: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;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легитимности и демократический характер власти</a:t>
            </a: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;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признание и защита естественных прав человека и гражданина;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равенство перед законом и судом;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наличие правового государства;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  <a:p>
            <a:pPr marL="349965" indent="-349965">
              <a:buFont typeface="Arial"/>
              <a:buChar char="•"/>
              <a:defRPr/>
            </a:pPr>
            <a:r>
              <a:rPr lang="en-US" sz="2600" b="0" i="0" u="none" strike="noStrike" cap="none" spc="0">
                <a:latin typeface="Arial"/>
                <a:ea typeface="Arial"/>
                <a:cs typeface="Arial"/>
              </a:rPr>
              <a:t>невмешательство государства в частную жизнь. </a:t>
            </a:r>
            <a:endParaRPr lang="en-US" sz="2600" b="0" i="0" u="none" strike="noStrike" cap="none" spc="0"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 i="1" strike="noStrike" spc="-1">
                <a:solidFill>
                  <a:srgbClr val="000099"/>
                </a:solidFill>
                <a:latin typeface="Arial"/>
              </a:rPr>
              <a:t>Взаимодействие гражданского общества, права и государства</a:t>
            </a:r>
            <a:r>
              <a:rPr lang="ru-RU" sz="4000" b="1" i="1" strike="noStrike" spc="-1">
                <a:solidFill>
                  <a:srgbClr val="000000"/>
                </a:solidFill>
                <a:latin typeface="Arial"/>
              </a:rPr>
              <a:t> 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CustomShape 2" hidden="0"/>
          <p:cNvSpPr/>
          <p:nvPr isPhoto="0" userDrawn="0"/>
        </p:nvSpPr>
        <p:spPr bwMode="auto">
          <a:xfrm>
            <a:off x="624480" y="1557360"/>
            <a:ext cx="3551520" cy="2951280"/>
          </a:xfrm>
          <a:prstGeom prst="ellipse">
            <a:avLst/>
          </a:pr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i="1" strike="noStrike" spc="-1">
                <a:solidFill>
                  <a:srgbClr val="993300"/>
                </a:solidFill>
                <a:latin typeface="Arial"/>
              </a:rPr>
              <a:t>Гражданское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i="1" strike="noStrike" spc="-1">
                <a:solidFill>
                  <a:srgbClr val="993300"/>
                </a:solidFill>
                <a:latin typeface="Arial"/>
              </a:rPr>
              <a:t>общество</a:t>
            </a: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 –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009999"/>
                </a:solidFill>
                <a:latin typeface="Arial"/>
              </a:rPr>
              <a:t>относительно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 </a:t>
            </a:r>
            <a:r>
              <a:rPr lang="ru-RU" sz="1800" b="0" strike="noStrike" spc="-1">
                <a:solidFill>
                  <a:srgbClr val="000099"/>
                </a:solidFill>
                <a:latin typeface="Arial"/>
              </a:rPr>
              <a:t>независимая от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99"/>
                </a:solidFill>
                <a:latin typeface="Arial"/>
              </a:rPr>
              <a:t>государства область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99"/>
                </a:solidFill>
                <a:latin typeface="Arial"/>
              </a:rPr>
              <a:t>жизнедеятель-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99"/>
                </a:solidFill>
                <a:latin typeface="Arial"/>
              </a:rPr>
              <a:t>ности людей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CustomShape 3" hidden="0"/>
          <p:cNvSpPr/>
          <p:nvPr isPhoto="0" userDrawn="0"/>
        </p:nvSpPr>
        <p:spPr bwMode="auto">
          <a:xfrm>
            <a:off x="3888480" y="3357720"/>
            <a:ext cx="3168480" cy="2232000"/>
          </a:xfrm>
          <a:prstGeom prst="ellipse">
            <a:avLst/>
          </a:pr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strike="noStrike" spc="-1">
                <a:solidFill>
                  <a:srgbClr val="993300"/>
                </a:solidFill>
                <a:latin typeface="Arial"/>
              </a:rPr>
              <a:t>Право, 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strike="noStrike" spc="-1">
                <a:solidFill>
                  <a:srgbClr val="993300"/>
                </a:solidFill>
                <a:latin typeface="Arial"/>
              </a:rPr>
              <a:t>обеспечивает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strike="noStrike" spc="-1">
                <a:solidFill>
                  <a:srgbClr val="993300"/>
                </a:solidFill>
                <a:latin typeface="Arial"/>
              </a:rPr>
              <a:t>законность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CustomShape 4" hidden="0"/>
          <p:cNvSpPr/>
          <p:nvPr isPhoto="0" userDrawn="0"/>
        </p:nvSpPr>
        <p:spPr bwMode="auto">
          <a:xfrm>
            <a:off x="8112960" y="1268280"/>
            <a:ext cx="3361440" cy="2880000"/>
          </a:xfrm>
          <a:prstGeom prst="ellipse">
            <a:avLst/>
          </a:pr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993300"/>
                </a:solidFill>
                <a:latin typeface="Arial"/>
              </a:rPr>
              <a:t>Государство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CustomShape 5" hidden="0"/>
          <p:cNvSpPr/>
          <p:nvPr isPhoto="0" userDrawn="0"/>
        </p:nvSpPr>
        <p:spPr bwMode="auto">
          <a:xfrm>
            <a:off x="4079040" y="1700280"/>
            <a:ext cx="2209440" cy="1657440"/>
          </a:xfrm>
          <a:custGeom>
            <a:avLst/>
            <a:gdLst/>
            <a:ahLst/>
            <a:cxnLst/>
            <a:rect l="0" t="0" r="r" b="b"/>
            <a:pathLst>
              <a:path w="4522" h="4606" fill="norm" stroke="1" extrusionOk="0">
                <a:moveTo>
                  <a:pt x="0" y="4605"/>
                </a:moveTo>
                <a:lnTo>
                  <a:pt x="2" y="4364"/>
                </a:lnTo>
                <a:lnTo>
                  <a:pt x="8" y="4124"/>
                </a:lnTo>
                <a:lnTo>
                  <a:pt x="18" y="3885"/>
                </a:lnTo>
                <a:lnTo>
                  <a:pt x="32" y="3648"/>
                </a:lnTo>
                <a:lnTo>
                  <a:pt x="49" y="3413"/>
                </a:lnTo>
                <a:lnTo>
                  <a:pt x="71" y="3182"/>
                </a:lnTo>
                <a:lnTo>
                  <a:pt x="96" y="2955"/>
                </a:lnTo>
                <a:lnTo>
                  <a:pt x="125" y="2732"/>
                </a:lnTo>
                <a:lnTo>
                  <a:pt x="158" y="2514"/>
                </a:lnTo>
                <a:lnTo>
                  <a:pt x="194" y="2302"/>
                </a:lnTo>
                <a:lnTo>
                  <a:pt x="234" y="2097"/>
                </a:lnTo>
                <a:lnTo>
                  <a:pt x="277" y="1898"/>
                </a:lnTo>
                <a:lnTo>
                  <a:pt x="323" y="1707"/>
                </a:lnTo>
                <a:lnTo>
                  <a:pt x="372" y="1524"/>
                </a:lnTo>
                <a:lnTo>
                  <a:pt x="424" y="1349"/>
                </a:lnTo>
                <a:lnTo>
                  <a:pt x="479" y="1183"/>
                </a:lnTo>
                <a:lnTo>
                  <a:pt x="537" y="1026"/>
                </a:lnTo>
                <a:lnTo>
                  <a:pt x="597" y="879"/>
                </a:lnTo>
                <a:lnTo>
                  <a:pt x="660" y="743"/>
                </a:lnTo>
                <a:lnTo>
                  <a:pt x="725" y="617"/>
                </a:lnTo>
                <a:lnTo>
                  <a:pt x="791" y="502"/>
                </a:lnTo>
                <a:lnTo>
                  <a:pt x="860" y="398"/>
                </a:lnTo>
                <a:lnTo>
                  <a:pt x="930" y="306"/>
                </a:lnTo>
                <a:lnTo>
                  <a:pt x="1001" y="225"/>
                </a:lnTo>
                <a:lnTo>
                  <a:pt x="1074" y="157"/>
                </a:lnTo>
                <a:lnTo>
                  <a:pt x="1148" y="101"/>
                </a:lnTo>
                <a:lnTo>
                  <a:pt x="1222" y="57"/>
                </a:lnTo>
                <a:lnTo>
                  <a:pt x="1298" y="25"/>
                </a:lnTo>
                <a:lnTo>
                  <a:pt x="1373" y="6"/>
                </a:lnTo>
                <a:lnTo>
                  <a:pt x="1449" y="0"/>
                </a:lnTo>
                <a:lnTo>
                  <a:pt x="2694" y="0"/>
                </a:lnTo>
                <a:lnTo>
                  <a:pt x="2768" y="6"/>
                </a:lnTo>
                <a:lnTo>
                  <a:pt x="2842" y="25"/>
                </a:lnTo>
                <a:lnTo>
                  <a:pt x="2916" y="55"/>
                </a:lnTo>
                <a:lnTo>
                  <a:pt x="2989" y="97"/>
                </a:lnTo>
                <a:lnTo>
                  <a:pt x="3061" y="151"/>
                </a:lnTo>
                <a:lnTo>
                  <a:pt x="3133" y="217"/>
                </a:lnTo>
                <a:lnTo>
                  <a:pt x="3203" y="295"/>
                </a:lnTo>
                <a:lnTo>
                  <a:pt x="3272" y="383"/>
                </a:lnTo>
                <a:lnTo>
                  <a:pt x="3339" y="483"/>
                </a:lnTo>
                <a:lnTo>
                  <a:pt x="3405" y="594"/>
                </a:lnTo>
                <a:lnTo>
                  <a:pt x="3468" y="715"/>
                </a:lnTo>
                <a:lnTo>
                  <a:pt x="3530" y="846"/>
                </a:lnTo>
                <a:lnTo>
                  <a:pt x="3590" y="987"/>
                </a:lnTo>
                <a:lnTo>
                  <a:pt x="3647" y="1138"/>
                </a:lnTo>
                <a:lnTo>
                  <a:pt x="3701" y="1298"/>
                </a:lnTo>
                <a:lnTo>
                  <a:pt x="3753" y="1467"/>
                </a:lnTo>
                <a:lnTo>
                  <a:pt x="3803" y="1644"/>
                </a:lnTo>
                <a:lnTo>
                  <a:pt x="3849" y="1828"/>
                </a:lnTo>
                <a:lnTo>
                  <a:pt x="3892" y="2020"/>
                </a:lnTo>
                <a:lnTo>
                  <a:pt x="3932" y="2219"/>
                </a:lnTo>
                <a:lnTo>
                  <a:pt x="3969" y="2424"/>
                </a:lnTo>
                <a:lnTo>
                  <a:pt x="4003" y="2634"/>
                </a:lnTo>
                <a:lnTo>
                  <a:pt x="4033" y="2850"/>
                </a:lnTo>
                <a:lnTo>
                  <a:pt x="4059" y="3071"/>
                </a:lnTo>
                <a:lnTo>
                  <a:pt x="4521" y="3070"/>
                </a:lnTo>
                <a:lnTo>
                  <a:pt x="3521" y="4605"/>
                </a:lnTo>
                <a:lnTo>
                  <a:pt x="2355" y="3070"/>
                </a:lnTo>
                <a:lnTo>
                  <a:pt x="2815" y="3071"/>
                </a:lnTo>
                <a:lnTo>
                  <a:pt x="2788" y="2845"/>
                </a:lnTo>
                <a:lnTo>
                  <a:pt x="2757" y="2624"/>
                </a:lnTo>
                <a:lnTo>
                  <a:pt x="2723" y="2409"/>
                </a:lnTo>
                <a:lnTo>
                  <a:pt x="2685" y="2199"/>
                </a:lnTo>
                <a:lnTo>
                  <a:pt x="2643" y="1997"/>
                </a:lnTo>
                <a:lnTo>
                  <a:pt x="2598" y="1801"/>
                </a:lnTo>
                <a:lnTo>
                  <a:pt x="2551" y="1613"/>
                </a:lnTo>
                <a:lnTo>
                  <a:pt x="2500" y="1434"/>
                </a:lnTo>
                <a:lnTo>
                  <a:pt x="2446" y="1263"/>
                </a:lnTo>
                <a:lnTo>
                  <a:pt x="2389" y="1101"/>
                </a:lnTo>
                <a:lnTo>
                  <a:pt x="2330" y="949"/>
                </a:lnTo>
                <a:lnTo>
                  <a:pt x="2268" y="807"/>
                </a:lnTo>
                <a:lnTo>
                  <a:pt x="2205" y="676"/>
                </a:lnTo>
                <a:lnTo>
                  <a:pt x="2139" y="555"/>
                </a:lnTo>
                <a:lnTo>
                  <a:pt x="2071" y="446"/>
                </a:lnTo>
                <a:lnTo>
                  <a:pt x="2071" y="446"/>
                </a:lnTo>
                <a:lnTo>
                  <a:pt x="2002" y="558"/>
                </a:lnTo>
                <a:lnTo>
                  <a:pt x="1934" y="681"/>
                </a:lnTo>
                <a:lnTo>
                  <a:pt x="1869" y="816"/>
                </a:lnTo>
                <a:lnTo>
                  <a:pt x="1807" y="962"/>
                </a:lnTo>
                <a:lnTo>
                  <a:pt x="1746" y="1119"/>
                </a:lnTo>
                <a:lnTo>
                  <a:pt x="1689" y="1285"/>
                </a:lnTo>
                <a:lnTo>
                  <a:pt x="1634" y="1461"/>
                </a:lnTo>
                <a:lnTo>
                  <a:pt x="1583" y="1646"/>
                </a:lnTo>
                <a:lnTo>
                  <a:pt x="1534" y="1840"/>
                </a:lnTo>
                <a:lnTo>
                  <a:pt x="1489" y="2041"/>
                </a:lnTo>
                <a:lnTo>
                  <a:pt x="1448" y="2250"/>
                </a:lnTo>
                <a:lnTo>
                  <a:pt x="1410" y="2466"/>
                </a:lnTo>
                <a:lnTo>
                  <a:pt x="1376" y="2688"/>
                </a:lnTo>
                <a:lnTo>
                  <a:pt x="1345" y="2915"/>
                </a:lnTo>
                <a:lnTo>
                  <a:pt x="1318" y="3147"/>
                </a:lnTo>
                <a:lnTo>
                  <a:pt x="1296" y="3384"/>
                </a:lnTo>
                <a:lnTo>
                  <a:pt x="1277" y="3624"/>
                </a:lnTo>
                <a:lnTo>
                  <a:pt x="1263" y="3867"/>
                </a:lnTo>
                <a:lnTo>
                  <a:pt x="1252" y="4112"/>
                </a:lnTo>
                <a:lnTo>
                  <a:pt x="1246" y="4358"/>
                </a:lnTo>
                <a:lnTo>
                  <a:pt x="1244" y="4605"/>
                </a:lnTo>
                <a:lnTo>
                  <a:pt x="0" y="4605"/>
                </a:lnTo>
                <a:moveTo>
                  <a:pt x="0" y="4605"/>
                </a:moveTo>
                <a:lnTo>
                  <a:pt x="2" y="4364"/>
                </a:lnTo>
                <a:lnTo>
                  <a:pt x="8" y="4124"/>
                </a:lnTo>
                <a:lnTo>
                  <a:pt x="18" y="3885"/>
                </a:lnTo>
                <a:lnTo>
                  <a:pt x="32" y="3648"/>
                </a:lnTo>
                <a:lnTo>
                  <a:pt x="49" y="3413"/>
                </a:lnTo>
                <a:lnTo>
                  <a:pt x="71" y="3182"/>
                </a:lnTo>
                <a:lnTo>
                  <a:pt x="96" y="2955"/>
                </a:lnTo>
                <a:lnTo>
                  <a:pt x="125" y="2732"/>
                </a:lnTo>
                <a:lnTo>
                  <a:pt x="158" y="2514"/>
                </a:lnTo>
                <a:lnTo>
                  <a:pt x="194" y="2302"/>
                </a:lnTo>
                <a:lnTo>
                  <a:pt x="234" y="2097"/>
                </a:lnTo>
                <a:lnTo>
                  <a:pt x="277" y="1898"/>
                </a:lnTo>
                <a:lnTo>
                  <a:pt x="323" y="1707"/>
                </a:lnTo>
                <a:lnTo>
                  <a:pt x="372" y="1524"/>
                </a:lnTo>
                <a:lnTo>
                  <a:pt x="424" y="1349"/>
                </a:lnTo>
                <a:lnTo>
                  <a:pt x="479" y="1183"/>
                </a:lnTo>
                <a:lnTo>
                  <a:pt x="537" y="1026"/>
                </a:lnTo>
                <a:lnTo>
                  <a:pt x="597" y="879"/>
                </a:lnTo>
                <a:lnTo>
                  <a:pt x="660" y="743"/>
                </a:lnTo>
                <a:lnTo>
                  <a:pt x="725" y="617"/>
                </a:lnTo>
                <a:lnTo>
                  <a:pt x="791" y="502"/>
                </a:lnTo>
                <a:lnTo>
                  <a:pt x="860" y="398"/>
                </a:lnTo>
                <a:lnTo>
                  <a:pt x="930" y="306"/>
                </a:lnTo>
                <a:lnTo>
                  <a:pt x="1001" y="225"/>
                </a:lnTo>
                <a:lnTo>
                  <a:pt x="1074" y="157"/>
                </a:lnTo>
                <a:lnTo>
                  <a:pt x="1148" y="101"/>
                </a:lnTo>
                <a:lnTo>
                  <a:pt x="1222" y="57"/>
                </a:lnTo>
                <a:lnTo>
                  <a:pt x="1298" y="25"/>
                </a:lnTo>
                <a:lnTo>
                  <a:pt x="1373" y="6"/>
                </a:lnTo>
                <a:lnTo>
                  <a:pt x="1449" y="0"/>
                </a:lnTo>
                <a:lnTo>
                  <a:pt x="1449" y="0"/>
                </a:lnTo>
                <a:lnTo>
                  <a:pt x="1492" y="2"/>
                </a:lnTo>
                <a:lnTo>
                  <a:pt x="1535" y="8"/>
                </a:lnTo>
                <a:lnTo>
                  <a:pt x="1577" y="18"/>
                </a:lnTo>
                <a:lnTo>
                  <a:pt x="1620" y="32"/>
                </a:lnTo>
                <a:lnTo>
                  <a:pt x="1662" y="50"/>
                </a:lnTo>
                <a:lnTo>
                  <a:pt x="1705" y="72"/>
                </a:lnTo>
                <a:lnTo>
                  <a:pt x="1747" y="98"/>
                </a:lnTo>
                <a:lnTo>
                  <a:pt x="1789" y="128"/>
                </a:lnTo>
                <a:lnTo>
                  <a:pt x="1830" y="162"/>
                </a:lnTo>
                <a:lnTo>
                  <a:pt x="1871" y="200"/>
                </a:lnTo>
                <a:lnTo>
                  <a:pt x="1912" y="242"/>
                </a:lnTo>
                <a:lnTo>
                  <a:pt x="1952" y="287"/>
                </a:lnTo>
                <a:lnTo>
                  <a:pt x="1992" y="336"/>
                </a:lnTo>
                <a:lnTo>
                  <a:pt x="2032" y="389"/>
                </a:lnTo>
                <a:lnTo>
                  <a:pt x="2071" y="446"/>
                </a:lnTo>
                <a:lnTo>
                  <a:pt x="2071" y="446"/>
                </a:lnTo>
                <a:lnTo>
                  <a:pt x="2002" y="558"/>
                </a:lnTo>
                <a:lnTo>
                  <a:pt x="1934" y="681"/>
                </a:lnTo>
                <a:lnTo>
                  <a:pt x="1869" y="816"/>
                </a:lnTo>
                <a:lnTo>
                  <a:pt x="1807" y="962"/>
                </a:lnTo>
                <a:lnTo>
                  <a:pt x="1746" y="1119"/>
                </a:lnTo>
                <a:lnTo>
                  <a:pt x="1689" y="1285"/>
                </a:lnTo>
                <a:lnTo>
                  <a:pt x="1634" y="1461"/>
                </a:lnTo>
                <a:lnTo>
                  <a:pt x="1583" y="1646"/>
                </a:lnTo>
                <a:lnTo>
                  <a:pt x="1534" y="1840"/>
                </a:lnTo>
                <a:lnTo>
                  <a:pt x="1489" y="2041"/>
                </a:lnTo>
                <a:lnTo>
                  <a:pt x="1448" y="2250"/>
                </a:lnTo>
                <a:lnTo>
                  <a:pt x="1410" y="2466"/>
                </a:lnTo>
                <a:lnTo>
                  <a:pt x="1376" y="2688"/>
                </a:lnTo>
                <a:lnTo>
                  <a:pt x="1345" y="2915"/>
                </a:lnTo>
                <a:lnTo>
                  <a:pt x="1318" y="3147"/>
                </a:lnTo>
                <a:lnTo>
                  <a:pt x="1296" y="3384"/>
                </a:lnTo>
                <a:lnTo>
                  <a:pt x="1277" y="3624"/>
                </a:lnTo>
                <a:lnTo>
                  <a:pt x="1263" y="3867"/>
                </a:lnTo>
                <a:lnTo>
                  <a:pt x="1252" y="4112"/>
                </a:lnTo>
                <a:lnTo>
                  <a:pt x="1246" y="4358"/>
                </a:lnTo>
                <a:lnTo>
                  <a:pt x="1244" y="4605"/>
                </a:lnTo>
                <a:lnTo>
                  <a:pt x="0" y="4605"/>
                </a:lnTo>
              </a:path>
            </a:pathLst>
          </a:cu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Опирается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 </a:t>
            </a: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на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CustomShape 6" hidden="0"/>
          <p:cNvSpPr/>
          <p:nvPr isPhoto="0" userDrawn="0"/>
        </p:nvSpPr>
        <p:spPr bwMode="auto">
          <a:xfrm rot="19311000">
            <a:off x="6307680" y="2823840"/>
            <a:ext cx="1860480" cy="703080"/>
          </a:xfrm>
          <a:custGeom>
            <a:avLst/>
            <a:gdLst/>
            <a:ahLst/>
            <a:cxnLst/>
            <a:rect l="0" t="0" r="r" b="b"/>
            <a:pathLst>
              <a:path w="3877" h="1955" fill="norm" stroke="1" extrusionOk="0">
                <a:moveTo>
                  <a:pt x="3876" y="486"/>
                </a:moveTo>
                <a:lnTo>
                  <a:pt x="969" y="489"/>
                </a:lnTo>
                <a:lnTo>
                  <a:pt x="968" y="0"/>
                </a:lnTo>
                <a:lnTo>
                  <a:pt x="0" y="978"/>
                </a:lnTo>
                <a:lnTo>
                  <a:pt x="970" y="1954"/>
                </a:lnTo>
                <a:lnTo>
                  <a:pt x="970" y="1465"/>
                </a:lnTo>
                <a:lnTo>
                  <a:pt x="3876" y="1463"/>
                </a:lnTo>
                <a:lnTo>
                  <a:pt x="3876" y="486"/>
                </a:lnTo>
              </a:path>
            </a:pathLst>
          </a:cu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создает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CustomShape 7" hidden="0"/>
          <p:cNvSpPr/>
          <p:nvPr isPhoto="0" userDrawn="0"/>
        </p:nvSpPr>
        <p:spPr bwMode="auto">
          <a:xfrm rot="18208800">
            <a:off x="6902880" y="4267440"/>
            <a:ext cx="2305440" cy="527040"/>
          </a:xfrm>
          <a:custGeom>
            <a:avLst/>
            <a:gdLst/>
            <a:ahLst/>
            <a:cxnLst/>
            <a:rect l="0" t="0" r="r" b="b"/>
            <a:pathLst>
              <a:path w="4805" h="1466" fill="norm" stroke="1" extrusionOk="0">
                <a:moveTo>
                  <a:pt x="4804" y="365"/>
                </a:moveTo>
                <a:lnTo>
                  <a:pt x="1201" y="366"/>
                </a:lnTo>
                <a:lnTo>
                  <a:pt x="1201" y="0"/>
                </a:lnTo>
                <a:lnTo>
                  <a:pt x="0" y="732"/>
                </a:lnTo>
                <a:lnTo>
                  <a:pt x="1201" y="1465"/>
                </a:lnTo>
                <a:lnTo>
                  <a:pt x="1201" y="1098"/>
                </a:lnTo>
                <a:lnTo>
                  <a:pt x="4804" y="1096"/>
                </a:lnTo>
                <a:lnTo>
                  <a:pt x="4804" y="365"/>
                </a:lnTo>
              </a:path>
            </a:pathLst>
          </a:cu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создает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CustomShape 8" hidden="0"/>
          <p:cNvSpPr/>
          <p:nvPr isPhoto="0" userDrawn="0"/>
        </p:nvSpPr>
        <p:spPr bwMode="auto">
          <a:xfrm rot="15311400">
            <a:off x="9706560" y="4422600"/>
            <a:ext cx="1824960" cy="561960"/>
          </a:xfrm>
          <a:custGeom>
            <a:avLst/>
            <a:gdLst/>
            <a:ahLst/>
            <a:cxnLst/>
            <a:rect l="0" t="0" r="r" b="b"/>
            <a:pathLst>
              <a:path w="3805" h="1563" fill="norm" stroke="1" extrusionOk="0">
                <a:moveTo>
                  <a:pt x="3803" y="390"/>
                </a:moveTo>
                <a:lnTo>
                  <a:pt x="951" y="390"/>
                </a:lnTo>
                <a:lnTo>
                  <a:pt x="950" y="0"/>
                </a:lnTo>
                <a:lnTo>
                  <a:pt x="0" y="781"/>
                </a:lnTo>
                <a:lnTo>
                  <a:pt x="950" y="1562"/>
                </a:lnTo>
                <a:lnTo>
                  <a:pt x="950" y="1171"/>
                </a:lnTo>
                <a:lnTo>
                  <a:pt x="3804" y="1171"/>
                </a:lnTo>
                <a:lnTo>
                  <a:pt x="3803" y="390"/>
                </a:lnTo>
              </a:path>
            </a:pathLst>
          </a:cu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создает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CustomShape 9" hidden="0"/>
          <p:cNvSpPr/>
          <p:nvPr isPhoto="0" userDrawn="0"/>
        </p:nvSpPr>
        <p:spPr bwMode="auto">
          <a:xfrm>
            <a:off x="5712960" y="5229360"/>
            <a:ext cx="3265920" cy="1412640"/>
          </a:xfrm>
          <a:prstGeom prst="ellipse">
            <a:avLst/>
          </a:pr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Коммуникации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(почта, телефон,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Интернет,..)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CustomShape 10" hidden="0"/>
          <p:cNvSpPr/>
          <p:nvPr isPhoto="0" userDrawn="0"/>
        </p:nvSpPr>
        <p:spPr bwMode="auto">
          <a:xfrm>
            <a:off x="9457440" y="5373720"/>
            <a:ext cx="2446560" cy="1484280"/>
          </a:xfrm>
          <a:prstGeom prst="ellipse">
            <a:avLst/>
          </a:prstGeom>
          <a:solidFill>
            <a:srgbClr val="BBE0E3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Транспортные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1" strike="noStrike" spc="-1">
                <a:solidFill>
                  <a:srgbClr val="993300"/>
                </a:solidFill>
                <a:latin typeface="Arial"/>
              </a:rPr>
              <a:t>артерии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64" dur="indefinite" restart="never" nodeType="tmRoot">
          <p:childTnLst>
            <p:seq>
              <p:cTn id="65" dur="indefinite" nodeType="mainSeq">
                <p:childTnLst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91" dur="1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92" dur="4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3" dur="4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4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5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0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03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3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5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1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2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3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4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5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0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1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2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3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4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9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2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3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8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9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0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1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2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i="0" strike="noStrike" spc="-1">
                <a:solidFill>
                  <a:srgbClr val="000000"/>
                </a:solidFill>
                <a:latin typeface="Arial"/>
              </a:rPr>
              <a:t>Правовое государство</a:t>
            </a:r>
            <a:endParaRPr sz="4000" b="0" i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Shape 2" hidden="0"/>
          <p:cNvSpPr txBox="1"/>
          <p:nvPr isPhoto="0" userDrawn="0"/>
        </p:nvSpPr>
        <p:spPr bwMode="auto">
          <a:xfrm>
            <a:off x="857280" y="2332080"/>
            <a:ext cx="10972800" cy="41688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демократическое государство, организация и деятельность которого основаны на праве и связаны с правом. </a:t>
            </a:r>
            <a:endParaRPr sz="3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Центральная идея: естественные и неотчуждаемые права человека. </a:t>
            </a:r>
            <a:endParaRPr sz="32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Предпосылки создания правового государства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TextShape 2" hidden="0"/>
          <p:cNvSpPr txBox="1"/>
          <p:nvPr isPhoto="0" userDrawn="0"/>
        </p:nvSpPr>
        <p:spPr bwMode="auto">
          <a:xfrm>
            <a:off x="609600" y="1600200"/>
            <a:ext cx="1097280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Многообразие форм собственности, свобода предпринимательства 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Режим демократии, суверенитет народа.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Внутренне единая и непротиворечивая система законодательства.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Гражданское общество.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Высокий уровень политического и правового сознания людей, политической культуры личности и общества.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" name="TextShape 1" hidden="0"/>
          <p:cNvSpPr txBox="1"/>
          <p:nvPr isPhoto="0" userDrawn="0"/>
        </p:nvSpPr>
        <p:spPr bwMode="auto">
          <a:xfrm flipH="0" flipV="0">
            <a:off x="381119" y="274320"/>
            <a:ext cx="11201279" cy="1325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Признаки (принципы) правового государства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TextShape 2" hidden="0"/>
          <p:cNvSpPr txBox="1"/>
          <p:nvPr isPhoto="0" userDrawn="0"/>
        </p:nvSpPr>
        <p:spPr bwMode="auto">
          <a:xfrm flipH="0" flipV="0">
            <a:off x="609599" y="1885950"/>
            <a:ext cx="10972800" cy="4240170"/>
          </a:xfrm>
          <a:prstGeom prst="rect">
            <a:avLst/>
          </a:prstGeom>
          <a:noFill/>
          <a:ln w="0">
            <a:noFill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Верховенство права во всех сферах жизни общества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Эффективная система контроля и надзора за соблюдением закона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Реальное разделение властей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Полная гарантированность и незыблемость прав и свобод человека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Взаимная ответственность государства и личности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Политический и идеологический плюрализм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Пути формирования правового государства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TextShape 2" hidden="0"/>
          <p:cNvSpPr txBox="1"/>
          <p:nvPr isPhoto="0" userDrawn="0"/>
        </p:nvSpPr>
        <p:spPr bwMode="auto">
          <a:xfrm>
            <a:off x="571680" y="1428840"/>
            <a:ext cx="11334720" cy="4525920"/>
          </a:xfrm>
          <a:prstGeom prst="rect">
            <a:avLst/>
          </a:prstGeom>
          <a:noFill/>
          <a:ln w="0">
            <a:noFill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Arial"/>
              </a:rPr>
              <a:t>Превращение закона в решающее средство управления всеми сторонами жизни общества</a:t>
            </a:r>
            <a:endParaRPr lang="en-US" sz="36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Arial"/>
              </a:rPr>
              <a:t>Высокий уровень правовой культуры населения.</a:t>
            </a:r>
            <a:endParaRPr lang="en-US" sz="36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Arial"/>
              </a:rPr>
              <a:t>Превращение правоохранительных органов в рабочий механизм, активно содействующий становлению правопорядка.</a:t>
            </a:r>
            <a:endParaRPr lang="en-US" sz="36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Arial"/>
              </a:rPr>
              <a:t>Децентрализация управления, разграничение функций центральных структур власти и органов местного самоуправления, расширение компетенций последних.</a:t>
            </a:r>
            <a:endParaRPr lang="en-US" sz="36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TextShape 1" hidden="0"/>
          <p:cNvSpPr txBox="1"/>
          <p:nvPr isPhoto="0" userDrawn="0"/>
        </p:nvSpPr>
        <p:spPr bwMode="auto">
          <a:xfrm flipH="0" flipV="0">
            <a:off x="285750" y="428580"/>
            <a:ext cx="8345849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i="0" strike="noStrike" spc="-1">
                <a:solidFill>
                  <a:schemeClr val="tx1"/>
                </a:solidFill>
                <a:latin typeface="Arial"/>
              </a:rPr>
              <a:t>Понятие гражданского общества</a:t>
            </a:r>
            <a:endParaRPr sz="4000" b="0" i="0" strike="noStrike" spc="-1">
              <a:solidFill>
                <a:schemeClr val="tx1"/>
              </a:solidFill>
              <a:latin typeface="Arial"/>
            </a:endParaRPr>
          </a:p>
        </p:txBody>
      </p:sp>
      <p:sp>
        <p:nvSpPr>
          <p:cNvPr id="44" name="CustomShape 2" hidden="0"/>
          <p:cNvSpPr/>
          <p:nvPr isPhoto="0" userDrawn="0"/>
        </p:nvSpPr>
        <p:spPr bwMode="auto">
          <a:xfrm flipH="0" flipV="0">
            <a:off x="438197" y="1920942"/>
            <a:ext cx="8193726" cy="4208436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Понятие </a:t>
            </a:r>
            <a:r>
              <a:rPr lang="ru-RU" sz="2700" b="0" strike="noStrike" spc="-1">
                <a:solidFill>
                  <a:srgbClr val="993300"/>
                </a:solidFill>
                <a:latin typeface="Arial"/>
              </a:rPr>
              <a:t>«Гражданское общество»</a:t>
            </a: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 появляется в Новое время в трудах философов И Канта, Т.Гоббса и др.; оно независимо от понятия «государство», а </a:t>
            </a:r>
            <a:r>
              <a:rPr lang="ru-RU" sz="2700" b="1" u="sng" strike="noStrike" spc="-1">
                <a:solidFill>
                  <a:srgbClr val="000000"/>
                </a:solidFill>
                <a:latin typeface="Arial"/>
              </a:rPr>
              <a:t>относится к членам общества как свободным и равным между собой людям</a:t>
            </a: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. Они вступают в  отношения, в которые государство не должно вмешиваться: это отношения сотрудничества, взаимопомощи, совместных профессиональных и других интересов и т.д.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Picture 7" descr="Т" hidden="0"/>
          <p:cNvPicPr/>
          <p:nvPr isPhoto="0" userDrawn="0"/>
        </p:nvPicPr>
        <p:blipFill>
          <a:blip r:embed="rId2"/>
          <a:stretch/>
        </p:blipFill>
        <p:spPr bwMode="auto">
          <a:xfrm>
            <a:off x="9048960" y="1000080"/>
            <a:ext cx="2677440" cy="2116080"/>
          </a:xfrm>
          <a:prstGeom prst="rect">
            <a:avLst/>
          </a:prstGeom>
          <a:ln w="57240">
            <a:solidFill>
              <a:srgbClr val="000099"/>
            </a:solidFill>
            <a:miter/>
          </a:ln>
          <a:effectLst>
            <a:outerShdw dist="107932" dir="2700000">
              <a:srgbClr val="808080">
                <a:alpha val="50000"/>
              </a:srgbClr>
            </a:outerShdw>
          </a:effectLst>
        </p:spPr>
      </p:pic>
      <p:sp>
        <p:nvSpPr>
          <p:cNvPr id="46" name="CustomShape 3" hidden="0"/>
          <p:cNvSpPr/>
          <p:nvPr isPhoto="0" userDrawn="0"/>
        </p:nvSpPr>
        <p:spPr bwMode="auto">
          <a:xfrm>
            <a:off x="9144000" y="3214800"/>
            <a:ext cx="2592960" cy="39888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>
              <a:spcBef>
                <a:spcPts val="124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i="1" strike="noStrike" spc="-1">
                <a:solidFill>
                  <a:srgbClr val="000099"/>
                </a:solidFill>
                <a:latin typeface="Arial"/>
              </a:rPr>
              <a:t>Т.Гоббс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Picture 11" descr="https://avatars.mds.yandex.net/get-pdb/1895114/7623beeb-4176-49a6-95e4-2819a12bbb29/s1200" hidden="0"/>
          <p:cNvPicPr/>
          <p:nvPr isPhoto="0" userDrawn="0"/>
        </p:nvPicPr>
        <p:blipFill>
          <a:blip r:embed="rId3"/>
          <a:stretch/>
        </p:blipFill>
        <p:spPr bwMode="auto">
          <a:xfrm>
            <a:off x="9048960" y="3786120"/>
            <a:ext cx="2747040" cy="2652840"/>
          </a:xfrm>
          <a:prstGeom prst="rect">
            <a:avLst/>
          </a:prstGeom>
          <a:ln w="0">
            <a:noFill/>
          </a:ln>
        </p:spPr>
      </p:pic>
      <p:sp>
        <p:nvSpPr>
          <p:cNvPr id="48" name="CustomShape 4" hidden="0"/>
          <p:cNvSpPr/>
          <p:nvPr isPhoto="0" userDrawn="0"/>
        </p:nvSpPr>
        <p:spPr bwMode="auto">
          <a:xfrm>
            <a:off x="8953440" y="6461280"/>
            <a:ext cx="1735680" cy="39888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>
              <a:spcBef>
                <a:spcPts val="124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i="1" strike="noStrike" spc="-1">
                <a:solidFill>
                  <a:srgbClr val="000099"/>
                </a:solidFill>
                <a:latin typeface="Arial"/>
              </a:rPr>
              <a:t>И. Кант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" name="TextShape 1" hidden="0"/>
          <p:cNvSpPr txBox="1"/>
          <p:nvPr isPhoto="0" userDrawn="0"/>
        </p:nvSpPr>
        <p:spPr bwMode="auto">
          <a:xfrm>
            <a:off x="609120" y="274320"/>
            <a:ext cx="1129680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262673"/>
                </a:solidFill>
                <a:latin typeface="Arial"/>
              </a:rPr>
              <a:t>Основные подходы к определению сущности гражданского общества: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TextShape 2" hidden="0"/>
          <p:cNvSpPr txBox="1"/>
          <p:nvPr isPhoto="0" userDrawn="0"/>
        </p:nvSpPr>
        <p:spPr bwMode="auto">
          <a:xfrm>
            <a:off x="285599" y="1943100"/>
            <a:ext cx="1162080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как противопоставление дикости (анархии); </a:t>
            </a:r>
            <a:endParaRPr sz="27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как противоположность церкви (религиозным обществам);</a:t>
            </a:r>
            <a:endParaRPr sz="27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как комплекс общественных отношений, противоположных государству; </a:t>
            </a:r>
            <a:endParaRPr sz="27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rgbClr val="000000"/>
                </a:solidFill>
                <a:latin typeface="Arial"/>
              </a:rPr>
              <a:t>как конкретный феномен западной цивилизации.</a:t>
            </a:r>
            <a:endParaRPr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" name="TextShape 1" hidden="0"/>
          <p:cNvSpPr txBox="1"/>
          <p:nvPr isPhoto="0" userDrawn="0"/>
        </p:nvSpPr>
        <p:spPr bwMode="auto">
          <a:xfrm>
            <a:off x="594720" y="140969"/>
            <a:ext cx="1097280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i="0" strike="noStrike" spc="-1">
                <a:solidFill>
                  <a:schemeClr val="tx1"/>
                </a:solidFill>
                <a:latin typeface="Arial"/>
              </a:rPr>
              <a:t>Понятие гражданского общества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TextShape 2" hidden="0"/>
          <p:cNvSpPr txBox="1"/>
          <p:nvPr isPhoto="0" userDrawn="0"/>
        </p:nvSpPr>
        <p:spPr bwMode="auto">
          <a:xfrm flipH="0" flipV="0">
            <a:off x="238559" y="1283969"/>
            <a:ext cx="5385119" cy="4583309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1" strike="noStrike" spc="-1">
                <a:solidFill>
                  <a:srgbClr val="000099"/>
                </a:solidFill>
                <a:latin typeface="Arial"/>
              </a:rPr>
              <a:t>    </a:t>
            </a:r>
            <a:r>
              <a:rPr lang="ru-RU" sz="2400" b="1" i="1" strike="noStrike" spc="-1">
                <a:solidFill>
                  <a:srgbClr val="993300"/>
                </a:solidFill>
                <a:latin typeface="Arial"/>
              </a:rPr>
              <a:t>Гражданское общество</a:t>
            </a:r>
            <a:r>
              <a:rPr lang="ru-RU" sz="2400" b="1" i="1" strike="noStrike" spc="-1">
                <a:solidFill>
                  <a:srgbClr val="000099"/>
                </a:solidFill>
                <a:latin typeface="Arial"/>
              </a:rPr>
              <a:t> - это общество граждан с активной жизненной позицией.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3" name="Picture 8" descr="Изменение размера ВВ аа" hidden="0"/>
          <p:cNvPicPr/>
          <p:nvPr isPhoto="0" userDrawn="0"/>
        </p:nvPicPr>
        <p:blipFill>
          <a:blip r:embed="rId2"/>
          <a:stretch/>
        </p:blipFill>
        <p:spPr bwMode="auto">
          <a:xfrm>
            <a:off x="9264480" y="1125360"/>
            <a:ext cx="2643840" cy="2186280"/>
          </a:xfrm>
          <a:prstGeom prst="rect">
            <a:avLst/>
          </a:prstGeom>
          <a:ln w="57240">
            <a:solidFill>
              <a:srgbClr val="0066CC"/>
            </a:solidFill>
            <a:miter/>
          </a:ln>
          <a:effectLst>
            <a:outerShdw dist="107932" dir="2700000">
              <a:srgbClr val="808080">
                <a:alpha val="50000"/>
              </a:srgbClr>
            </a:outerShdw>
          </a:effectLst>
        </p:spPr>
      </p:pic>
      <p:sp>
        <p:nvSpPr>
          <p:cNvPr id="54" name="CustomShape 3" hidden="0"/>
          <p:cNvSpPr/>
          <p:nvPr isPhoto="0" userDrawn="0"/>
        </p:nvSpPr>
        <p:spPr bwMode="auto">
          <a:xfrm>
            <a:off x="815040" y="5711699"/>
            <a:ext cx="10752516" cy="752004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>
              <a:lnSpc>
                <a:spcPct val="90000"/>
              </a:lnSpc>
              <a:spcBef>
                <a:spcPts val="5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1" strike="noStrike" spc="-1">
                <a:solidFill>
                  <a:srgbClr val="000099"/>
                </a:solidFill>
                <a:latin typeface="Arial"/>
              </a:rPr>
              <a:t>Для гражданского общества характерно активное участие граждан, мужчин и женщин, в общественной жизни.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" name="Picture 9" descr="Солженицин" hidden="0"/>
          <p:cNvPicPr/>
          <p:nvPr isPhoto="0" userDrawn="0"/>
        </p:nvPicPr>
        <p:blipFill>
          <a:blip r:embed="rId3"/>
          <a:srcRect l="5062" t="3335" r="3037" b="0"/>
          <a:stretch/>
        </p:blipFill>
        <p:spPr bwMode="auto">
          <a:xfrm>
            <a:off x="1583040" y="2997360"/>
            <a:ext cx="1943520" cy="2376360"/>
          </a:xfrm>
          <a:prstGeom prst="rect">
            <a:avLst/>
          </a:prstGeom>
          <a:ln w="57240">
            <a:solidFill>
              <a:srgbClr val="0066CC"/>
            </a:solidFill>
            <a:miter/>
          </a:ln>
          <a:effectLst>
            <a:outerShdw dist="107932" dir="2700000">
              <a:srgbClr val="808080">
                <a:alpha val="50000"/>
              </a:srgbClr>
            </a:outerShdw>
          </a:effectLst>
        </p:spPr>
      </p:pic>
      <p:pic>
        <p:nvPicPr>
          <p:cNvPr id="56" name="Picture 12" descr="Сахаров А Д" hidden="0"/>
          <p:cNvPicPr/>
          <p:nvPr isPhoto="0" userDrawn="0"/>
        </p:nvPicPr>
        <p:blipFill>
          <a:blip r:embed="rId4"/>
          <a:stretch/>
        </p:blipFill>
        <p:spPr bwMode="auto">
          <a:xfrm>
            <a:off x="5520480" y="1773360"/>
            <a:ext cx="2806560" cy="3019320"/>
          </a:xfrm>
          <a:prstGeom prst="rect">
            <a:avLst/>
          </a:prstGeom>
          <a:ln w="57240">
            <a:solidFill>
              <a:srgbClr val="0066CC"/>
            </a:solidFill>
            <a:miter/>
          </a:ln>
          <a:effectLst>
            <a:outerShdw dist="107932" dir="2700000">
              <a:srgbClr val="808080">
                <a:alpha val="50000"/>
              </a:srgbClr>
            </a:outerShdw>
          </a:effectLst>
        </p:spPr>
      </p:pic>
      <p:sp>
        <p:nvSpPr>
          <p:cNvPr id="57" name="CustomShape 4" hidden="0"/>
          <p:cNvSpPr/>
          <p:nvPr isPhoto="0" userDrawn="0"/>
        </p:nvSpPr>
        <p:spPr bwMode="auto">
          <a:xfrm>
            <a:off x="9360000" y="3417840"/>
            <a:ext cx="2592960" cy="368280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algn="ctr">
              <a:spcBef>
                <a:spcPts val="1123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i="1" strike="noStrike" spc="-1">
                <a:solidFill>
                  <a:srgbClr val="000000"/>
                </a:solidFill>
                <a:latin typeface="Arial"/>
              </a:rPr>
              <a:t>В.Высоцкий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" name="TextShape 1" hidden="0"/>
          <p:cNvSpPr txBox="1"/>
          <p:nvPr isPhoto="0" userDrawn="0"/>
        </p:nvSpPr>
        <p:spPr bwMode="auto">
          <a:xfrm>
            <a:off x="609600" y="1600200"/>
            <a:ext cx="1097280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lnSpc>
                <a:spcPct val="90000"/>
              </a:lnSpc>
              <a:spcBef>
                <a:spcPts val="6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1" i="0" strike="noStrike" spc="-1">
                <a:solidFill>
                  <a:srgbClr val="000000"/>
                </a:solidFill>
                <a:latin typeface="Arial"/>
              </a:rPr>
              <a:t> </a:t>
            </a:r>
            <a:r>
              <a:rPr lang="ru-RU" sz="2700" b="0" i="0" strike="noStrike" spc="0">
                <a:solidFill>
                  <a:schemeClr val="tx1"/>
                </a:solidFill>
                <a:latin typeface="Arial"/>
              </a:rPr>
              <a:t>– </a:t>
            </a:r>
            <a:r>
              <a:rPr lang="ru-RU" sz="2700" b="0" i="0" strike="noStrike" spc="-1">
                <a:solidFill>
                  <a:schemeClr val="tx1"/>
                </a:solidFill>
                <a:latin typeface="Arial"/>
              </a:rPr>
              <a:t>это относительно независимая от государства сфера жизнедеятельности людей, общественных отношений, в которые вступают свободные индивиды, преследующие свои частные цели и интересы. Это сферы абсолютной свободы частных лиц в отношениях друг с другом, реализующих частные интересы и осуществляющих индивидуальный выбор. </a:t>
            </a:r>
            <a:endParaRPr sz="2700" b="0" strike="noStrike" spc="-1">
              <a:solidFill>
                <a:schemeClr val="tx1"/>
              </a:solidFill>
              <a:latin typeface="Arial"/>
            </a:endParaRPr>
          </a:p>
        </p:txBody>
      </p:sp>
      <p:sp>
        <p:nvSpPr>
          <p:cNvPr id="59" name="TextShape 2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i="0" u="none" strike="noStrike" cap="none" spc="0">
                <a:solidFill>
                  <a:srgbClr val="993300"/>
                </a:solidFill>
                <a:latin typeface="Arial"/>
                <a:ea typeface="Arial"/>
                <a:cs typeface="Arial"/>
              </a:rPr>
              <a:t>Гражданское общество</a:t>
            </a:r>
            <a:endParaRPr sz="4000" b="1" i="0" strike="noStrike" spc="-1">
              <a:solidFill>
                <a:schemeClr val="tx1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800"/>
                            </p:stCondLst>
                            <p:childTnLst>
                              <p:par>
                                <p:cTn id="11" presetID="31" presetClass="emph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0,-128,-128)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0" name="Group 1" hidden="0"/>
          <p:cNvGrpSpPr/>
          <p:nvPr isPhoto="0" userDrawn="0"/>
        </p:nvGrpSpPr>
        <p:grpSpPr bwMode="auto">
          <a:xfrm flipH="0" flipV="0">
            <a:off x="554399" y="451799"/>
            <a:ext cx="10891679" cy="5937480"/>
            <a:chOff x="0" y="0"/>
            <a:chExt cx="10891679" cy="5937480"/>
          </a:xfrm>
        </p:grpSpPr>
        <p:sp>
          <p:nvSpPr>
            <p:cNvPr id="61" name="Line 2" hidden="0"/>
            <p:cNvSpPr/>
            <p:nvPr isPhoto="0" userDrawn="0"/>
          </p:nvSpPr>
          <p:spPr bwMode="auto">
            <a:xfrm flipH="1">
              <a:off x="2810261" y="4107960"/>
              <a:ext cx="1327919" cy="459360"/>
            </a:xfrm>
            <a:prstGeom prst="line">
              <a:avLst/>
            </a:prstGeom>
            <a:ln w="2844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2" name="CustomShape 3" hidden="0"/>
            <p:cNvSpPr/>
            <p:nvPr isPhoto="0" userDrawn="0"/>
          </p:nvSpPr>
          <p:spPr bwMode="auto">
            <a:xfrm>
              <a:off x="0" y="4113360"/>
              <a:ext cx="3022728" cy="1824120"/>
            </a:xfrm>
            <a:prstGeom prst="ellipse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square" lIns="0" tIns="0" rIns="0" bIns="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Сфера духовной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Культуры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/общества 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художников,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Религиозные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объединения/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" name="Line 4" hidden="0"/>
            <p:cNvSpPr/>
            <p:nvPr isPhoto="0" userDrawn="0"/>
          </p:nvSpPr>
          <p:spPr bwMode="auto">
            <a:xfrm>
              <a:off x="6749665" y="4107960"/>
              <a:ext cx="1322443" cy="461880"/>
            </a:xfrm>
            <a:prstGeom prst="line">
              <a:avLst/>
            </a:prstGeom>
            <a:ln w="2844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" name="CustomShape 5" hidden="0"/>
            <p:cNvSpPr/>
            <p:nvPr isPhoto="0" userDrawn="0"/>
          </p:nvSpPr>
          <p:spPr bwMode="auto">
            <a:xfrm>
              <a:off x="7868951" y="4113360"/>
              <a:ext cx="3022728" cy="1824120"/>
            </a:xfrm>
            <a:prstGeom prst="ellipse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square" lIns="0" tIns="0" rIns="0" bIns="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Социальная 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Сфера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/семья,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страховые 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фонды/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" name="Line 6" hidden="0"/>
            <p:cNvSpPr/>
            <p:nvPr isPhoto="0" userDrawn="0"/>
          </p:nvSpPr>
          <p:spPr bwMode="auto">
            <a:xfrm flipV="1">
              <a:off x="5444197" y="1821599"/>
              <a:ext cx="0" cy="921600"/>
            </a:xfrm>
            <a:prstGeom prst="line">
              <a:avLst/>
            </a:prstGeom>
            <a:ln w="2844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" name="CustomShape 7" hidden="0"/>
            <p:cNvSpPr/>
            <p:nvPr isPhoto="0" userDrawn="0"/>
          </p:nvSpPr>
          <p:spPr bwMode="auto">
            <a:xfrm>
              <a:off x="3933927" y="0"/>
              <a:ext cx="3022728" cy="1824120"/>
            </a:xfrm>
            <a:prstGeom prst="ellipse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square" lIns="0" tIns="0" rIns="0" bIns="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Экономическая 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сфера 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1600" b="1" strike="noStrike" spc="-1">
                  <a:solidFill>
                    <a:srgbClr val="000000"/>
                  </a:solidFill>
                  <a:latin typeface="Tahoma"/>
                </a:rPr>
                <a:t>/профсоюзы/</a:t>
              </a: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endParaRPr lang="en-US" sz="16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" name="CustomShape 8" hidden="0"/>
            <p:cNvSpPr/>
            <p:nvPr isPhoto="0" userDrawn="0"/>
          </p:nvSpPr>
          <p:spPr bwMode="auto">
            <a:xfrm>
              <a:off x="3933927" y="2743199"/>
              <a:ext cx="3022728" cy="1824120"/>
            </a:xfrm>
            <a:prstGeom prst="ellipse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square" lIns="0" tIns="0" rIns="0" bIns="0" anchor="ctr">
              <a:noAutofit/>
            </a:bodyPr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000" b="1" strike="noStrike" spc="-1">
                  <a:solidFill>
                    <a:srgbClr val="000000"/>
                  </a:solidFill>
                  <a:latin typeface="Tahoma"/>
                </a:rPr>
                <a:t>Гражданское </a:t>
              </a:r>
              <a:endParaRPr lang="en-US" sz="2000" b="0" strike="noStrike" spc="-1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000" b="1" strike="noStrike" spc="-1">
                  <a:solidFill>
                    <a:srgbClr val="000000"/>
                  </a:solidFill>
                  <a:latin typeface="Tahoma"/>
                </a:rPr>
                <a:t>общество</a:t>
              </a:r>
              <a:endParaRPr lang="en-US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68" name="Picture 11" descr="" hidden="0"/>
            <p:cNvPicPr/>
            <p:nvPr isPhoto="0" userDrawn="0"/>
          </p:nvPicPr>
          <p:blipFill>
            <a:blip r:embed="rId2"/>
            <a:stretch/>
          </p:blipFill>
          <p:spPr bwMode="auto">
            <a:xfrm flipH="0" flipV="0">
              <a:off x="4287147" y="1573290"/>
              <a:ext cx="2151751" cy="176940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9" name="Picture 12" descr="BD07110_" hidden="0"/>
          <p:cNvPicPr/>
          <p:nvPr isPhoto="0" userDrawn="0"/>
        </p:nvPicPr>
        <p:blipFill>
          <a:blip r:embed="rId3"/>
          <a:stretch/>
        </p:blipFill>
        <p:spPr bwMode="auto">
          <a:xfrm>
            <a:off x="1186404" y="2824560"/>
            <a:ext cx="1758720" cy="1831680"/>
          </a:xfrm>
          <a:prstGeom prst="rect">
            <a:avLst/>
          </a:prstGeom>
          <a:ln w="0">
            <a:noFill/>
          </a:ln>
        </p:spPr>
      </p:pic>
      <p:pic>
        <p:nvPicPr>
          <p:cNvPr id="70" name="Picture 13" descr="BD00007_" hidden="0"/>
          <p:cNvPicPr/>
          <p:nvPr isPhoto="0" userDrawn="0"/>
        </p:nvPicPr>
        <p:blipFill>
          <a:blip r:embed="rId4"/>
          <a:stretch/>
        </p:blipFill>
        <p:spPr bwMode="auto">
          <a:xfrm>
            <a:off x="8974559" y="2909790"/>
            <a:ext cx="1947360" cy="1803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repl"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repl"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i="0" strike="noStrike" spc="-1">
                <a:solidFill>
                  <a:schemeClr val="tx1"/>
                </a:solidFill>
                <a:latin typeface="Arial"/>
              </a:rPr>
              <a:t>Условия существования гражданского общества</a:t>
            </a:r>
            <a:endParaRPr sz="4000" b="0" i="0" strike="noStrike" spc="-1">
              <a:solidFill>
                <a:schemeClr val="tx1"/>
              </a:solidFill>
              <a:latin typeface="Arial"/>
            </a:endParaRPr>
          </a:p>
        </p:txBody>
      </p:sp>
      <p:sp>
        <p:nvSpPr>
          <p:cNvPr id="72" name="CustomShape 2" hidden="0"/>
          <p:cNvSpPr/>
          <p:nvPr isPhoto="0" userDrawn="0"/>
        </p:nvSpPr>
        <p:spPr bwMode="auto">
          <a:xfrm flipH="0" flipV="0">
            <a:off x="609599" y="1773360"/>
            <a:ext cx="11127365" cy="3290733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marL="342720" indent="-342720">
              <a:spcBef>
                <a:spcPts val="1247"/>
              </a:spcBef>
              <a:buClr>
                <a:srgbClr val="993300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chemeClr val="tx1"/>
                </a:solidFill>
                <a:latin typeface="Arial"/>
              </a:rPr>
              <a:t>Признание прав человека и гражданина как важнейшей социальной ценности общества и государства. </a:t>
            </a:r>
            <a:endParaRPr sz="2700" b="0" strike="noStrike" spc="-1">
              <a:solidFill>
                <a:schemeClr val="tx1"/>
              </a:solidFill>
              <a:latin typeface="Arial"/>
            </a:endParaRPr>
          </a:p>
          <a:p>
            <a:pPr marL="342720" indent="-342720">
              <a:spcBef>
                <a:spcPts val="1247"/>
              </a:spcBef>
              <a:buClr>
                <a:srgbClr val="993300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chemeClr val="tx1"/>
                </a:solidFill>
                <a:latin typeface="Arial"/>
              </a:rPr>
              <a:t>Наличие частной собственности как основы свободы человека.</a:t>
            </a:r>
            <a:endParaRPr sz="2700" b="0" strike="noStrike" spc="-1">
              <a:solidFill>
                <a:schemeClr val="tx1"/>
              </a:solidFill>
              <a:latin typeface="Arial"/>
            </a:endParaRPr>
          </a:p>
          <a:p>
            <a:pPr marL="342720" indent="-342720">
              <a:spcBef>
                <a:spcPts val="1247"/>
              </a:spcBef>
              <a:buClr>
                <a:srgbClr val="993300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0" strike="noStrike" spc="-1">
                <a:solidFill>
                  <a:schemeClr val="tx1"/>
                </a:solidFill>
                <a:latin typeface="Arial"/>
              </a:rPr>
              <a:t>Правовое государство, основанное на принципах равенства всех перед законом, независимого правосудия, правовой защищенности граждан. Правовое государство предполагает разделение властей, политический и идеологический плюрализм.</a:t>
            </a:r>
            <a:endParaRPr sz="2700" b="0" strike="noStrike" spc="-1">
              <a:solidFill>
                <a:schemeClr val="tx1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Соотношение государства и гражданского общества</a:t>
            </a:r>
            <a:endParaRPr lang="en-US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TextShape 2" hidden="0"/>
          <p:cNvSpPr txBox="1"/>
          <p:nvPr isPhoto="0" userDrawn="0"/>
        </p:nvSpPr>
        <p:spPr bwMode="auto">
          <a:xfrm>
            <a:off x="609600" y="1600200"/>
            <a:ext cx="538464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</a:rPr>
              <a:t>Государство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сфера реализации общезначимых интересов социальных групп, классов, этносов;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конституция, власть, принуждение, право.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TextShape 3" hidden="0"/>
          <p:cNvSpPr txBox="1"/>
          <p:nvPr isPhoto="0" userDrawn="0"/>
        </p:nvSpPr>
        <p:spPr bwMode="auto">
          <a:xfrm>
            <a:off x="6197760" y="1600200"/>
            <a:ext cx="538464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85000"/>
          </a:bodyPr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</a:rPr>
              <a:t>Гражданское общество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реализации повседневных интересов индивидов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убеждение, правовые и моральные нормы, традиции, обычаи, искусство и др.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" name="TextShape 1" hidden="0"/>
          <p:cNvSpPr txBox="1"/>
          <p:nvPr isPhoto="0" userDrawn="0"/>
        </p:nvSpPr>
        <p:spPr bwMode="auto">
          <a:xfrm>
            <a:off x="609600" y="274320"/>
            <a:ext cx="109728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anchor="ctr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Arial"/>
              </a:rPr>
              <a:t>Предпосылки гражданского общества:</a:t>
            </a:r>
            <a:endParaRPr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TextShape 2" hidden="0"/>
          <p:cNvSpPr txBox="1"/>
          <p:nvPr isPhoto="0" userDrawn="0"/>
        </p:nvSpPr>
        <p:spPr bwMode="auto">
          <a:xfrm>
            <a:off x="609600" y="1600200"/>
            <a:ext cx="1097280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Экономические</a:t>
            </a: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:</a:t>
            </a:r>
            <a:r>
              <a:rPr lang="ru-RU" sz="2400" b="0" strike="noStrike" spc="0">
                <a:solidFill>
                  <a:srgbClr val="000000"/>
                </a:solidFill>
                <a:latin typeface="Arial"/>
              </a:rPr>
              <a:t> частная собственность, многоукладная экономика, свободный рынок и конкуренция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Социальные</a:t>
            </a: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:</a:t>
            </a:r>
            <a:r>
              <a:rPr lang="ru-RU" sz="2400" b="0" strike="noStrike" spc="0">
                <a:solidFill>
                  <a:srgbClr val="000000"/>
                </a:solidFill>
                <a:latin typeface="Arial"/>
              </a:rPr>
              <a:t> большой удельный вес в обществе среднего класса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Политико-правовые</a:t>
            </a: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: </a:t>
            </a:r>
            <a:r>
              <a:rPr lang="ru-RU" sz="2400" b="0" strike="noStrike" spc="0">
                <a:solidFill>
                  <a:srgbClr val="000000"/>
                </a:solidFill>
                <a:latin typeface="Arial"/>
              </a:rPr>
              <a:t>юридическое равенство граждан, обеспечение прав и их защита, децентрализация власти, политический плюрализм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Культурные:</a:t>
            </a:r>
            <a:r>
              <a:rPr lang="ru-RU" sz="2400" b="1" i="0" strike="noStrike" spc="-1">
                <a:solidFill>
                  <a:srgbClr val="000000"/>
                </a:solidFill>
                <a:latin typeface="Arial"/>
              </a:rPr>
              <a:t> </a:t>
            </a:r>
            <a:r>
              <a:rPr lang="ru-RU" sz="2400" b="0" strike="noStrike" spc="0">
                <a:solidFill>
                  <a:srgbClr val="000000"/>
                </a:solidFill>
                <a:latin typeface="Arial"/>
              </a:rPr>
              <a:t>обеспечение прав человека на информацию, высокий образовательный уровень населения, свобода слова и совести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5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R7-Office/7.0.1.62</Application>
  <DocSecurity>0</DocSecurity>
  <PresentationFormat/>
  <Paragraphs>0</Paragraphs>
  <Slides>18</Slides>
  <Notes>18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Гражданское общество</dc:title>
  <dc:subject/>
  <dc:creator>Надежда</dc:creator>
  <cp:keywords/>
  <dc:description/>
  <dc:identifier/>
  <dc:language>en-US</dc:language>
  <cp:lastModifiedBy>Мария Алексеевна Нечаева</cp:lastModifiedBy>
  <cp:revision>15</cp:revision>
  <dcterms:created xsi:type="dcterms:W3CDTF">2007-11-01T15:27:16Z</dcterms:created>
  <dcterms:modified xsi:type="dcterms:W3CDTF">2022-09-26T04:20:04Z</dcterms:modified>
  <cp:category/>
  <cp:contentStatus/>
  <cp:version/>
</cp:coreProperties>
</file>