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9"/>
  </p:notesMasterIdLst>
  <p:sldIdLst>
    <p:sldId id="256" r:id="rId2"/>
    <p:sldId id="279" r:id="rId3"/>
    <p:sldId id="287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8" r:id="rId12"/>
    <p:sldId id="257" r:id="rId13"/>
    <p:sldId id="268" r:id="rId14"/>
    <p:sldId id="277" r:id="rId15"/>
    <p:sldId id="270" r:id="rId16"/>
    <p:sldId id="269" r:id="rId17"/>
    <p:sldId id="271" r:id="rId18"/>
    <p:sldId id="272" r:id="rId19"/>
    <p:sldId id="273" r:id="rId20"/>
    <p:sldId id="274" r:id="rId21"/>
    <p:sldId id="263" r:id="rId22"/>
    <p:sldId id="276" r:id="rId23"/>
    <p:sldId id="278" r:id="rId24"/>
    <p:sldId id="260" r:id="rId25"/>
    <p:sldId id="261" r:id="rId26"/>
    <p:sldId id="264" r:id="rId27"/>
    <p:sldId id="265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7DEC289-8140-498F-B347-B51BC1295996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A2AFB5C-060A-4497-A89F-7D64DFBAB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254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DA172A3-432D-43FE-A2F2-334373500E7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403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2D1A8CD-01D0-441E-8411-7D1D092AF02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563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DFD5E2F-D5D9-4161-82C9-CB8BBD62289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7328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9DF3231-1C7F-4ECA-BA3A-2DDC5E4E82A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1624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B8B4C8D-AFDB-4BC9-AA94-B1A152A02AC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946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EAE2828-216A-4765-B8A3-FFC5637F320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427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8CC21A6-1DA5-42F8-ADFA-EC4A18D1434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820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78BF0EE-8D85-4BEC-B1ED-90D6DF0E296C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935D367-E9AE-4A40-820F-B0B200FB25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E6234-7572-494E-A5F2-D5274195805D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91F0C-A713-492C-B75D-57DEC7CBD6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32FBB-65BB-40E9-8641-43C7A803281A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ADE37-16A7-464C-A6AC-54505F8867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79A89-6FE9-4E1F-BC47-E59BF716693E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EA68-3A2F-47F9-B394-677B8C9A77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8E4AE3F-AA29-4A91-A8AD-951BBB2DEF4A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4FA5A13-06B3-4ABD-886B-57B85F9ECA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94E94-ADFC-4458-A385-426E9A653435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F347F-F5FD-4BE4-825E-1428ED5E7F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3E20809-AFDF-41D8-A1A3-DBF4CDE44DA6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E49ADBF-7EC2-4A84-94DD-F717A126F5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0A158-4018-4D8E-8356-52D3D03D4667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F13E1-C924-40A9-ADE1-328F8B169A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0670906-8A9C-46ED-BD69-637F25B7E42F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F47D314-FD1A-44B5-87E7-69B7CF44DA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17738DD-F0B7-4E72-9539-6555F3EB85DE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73C555-A9F3-43E1-876F-F68CB4475B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A0B2D40-E0E7-4877-9EFA-8D732D0EC60D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C1EA2D7-72E2-413E-A30A-35EE99F638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D61C7AB5-3391-4EC7-A132-CACCD926FC94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0EDAC922-0DC1-4951-B3FB-8CC571E16B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7" r:id="rId3"/>
    <p:sldLayoutId id="2147483694" r:id="rId4"/>
    <p:sldLayoutId id="2147483698" r:id="rId5"/>
    <p:sldLayoutId id="2147483693" r:id="rId6"/>
    <p:sldLayoutId id="2147483699" r:id="rId7"/>
    <p:sldLayoutId id="2147483700" r:id="rId8"/>
    <p:sldLayoutId id="2147483701" r:id="rId9"/>
    <p:sldLayoutId id="2147483692" r:id="rId10"/>
    <p:sldLayoutId id="2147483691" r:id="rId11"/>
  </p:sldLayoutIdLst>
  <p:transition spd="med">
    <p:split/>
  </p:transition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iver.com.ua/_ph/2/948213170.jpg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1484784"/>
            <a:ext cx="6400800" cy="2286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satMod val="130000"/>
                  </a:schemeClr>
                </a:solidFill>
              </a:rPr>
              <a:t>Современное развитие рельефа.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627784" y="3284984"/>
            <a:ext cx="6400800" cy="576064"/>
          </a:xfrm>
        </p:spPr>
        <p:txBody>
          <a:bodyPr>
            <a:normAutofit fontScale="77500" lnSpcReduction="20000"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dirty="0" smtClean="0"/>
              <a:t>Рельеф. Рельефообразующие процессы.</a:t>
            </a:r>
            <a:endParaRPr lang="ru-RU" sz="3200" b="1" dirty="0"/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43100" y="116632"/>
            <a:ext cx="82089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Назовите горы, расположенные на полуострове Таймыр.</a:t>
            </a:r>
            <a:endParaRPr lang="ru-RU" sz="2400" b="1" cap="none" spc="150" dirty="0">
              <a:ln w="11430"/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1294601"/>
            <a:ext cx="293961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Горы </a:t>
            </a:r>
            <a:r>
              <a:rPr lang="ru-RU" sz="2400" b="1" i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Бырранга</a:t>
            </a:r>
            <a:r>
              <a:rPr lang="ru-RU" sz="2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2400" b="1" i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922" y="2204864"/>
            <a:ext cx="7451542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4317226"/>
      </p:ext>
    </p:ext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08920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Чем обусловлено такое разнообразие рельефа?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044619"/>
      </p:ext>
    </p:extLst>
  </p:cSld>
  <p:clrMapOvr>
    <a:masterClrMapping/>
  </p:clrMapOvr>
  <p:transition spd="med">
    <p:spli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251520" y="908720"/>
            <a:ext cx="4900618" cy="4441696"/>
          </a:xfr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3200" dirty="0" smtClean="0"/>
              <a:t>Поверхность Земли постоянно, хотя и очень медленно, изменяется в результате взаимодействия внутренних и внешних процессов. 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960664" y="1500175"/>
            <a:ext cx="3941407" cy="2857520"/>
          </a:xfrm>
          <a:ln w="228600" cap="sq" cmpd="thickThin">
            <a:solidFill>
              <a:srgbClr val="000000"/>
            </a:solidFill>
            <a:prstDash val="solid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8291264" cy="6400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images.myshared.ru/5/421322/slide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-1"/>
            <a:ext cx="683568" cy="6858001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6093296"/>
            <a:ext cx="8460432" cy="76470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270648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4314496"/>
          </a:xfrm>
        </p:spPr>
        <p:txBody>
          <a:bodyPr/>
          <a:lstStyle/>
          <a:p>
            <a:r>
              <a:rPr lang="ru-RU" dirty="0" smtClean="0"/>
              <a:t>Внешние силы </a:t>
            </a:r>
            <a:br>
              <a:rPr lang="ru-RU" dirty="0" smtClean="0"/>
            </a:br>
            <a:r>
              <a:rPr lang="ru-RU" dirty="0" smtClean="0"/>
              <a:t>(экзогенные процессы)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6123033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8291264" cy="1156506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800" b="1" dirty="0" smtClean="0"/>
              <a:t>Выветривание</a:t>
            </a:r>
            <a:r>
              <a:rPr lang="ru-RU" sz="2800" dirty="0" smtClean="0"/>
              <a:t> -  это процессы, приводящие к разрушению горных пород</a:t>
            </a:r>
            <a:endParaRPr lang="ru-RU" sz="2800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67544" y="1916832"/>
            <a:ext cx="2592288" cy="4032448"/>
          </a:xfrm>
        </p:spPr>
        <p:txBody>
          <a:bodyPr/>
          <a:lstStyle/>
          <a:p>
            <a:r>
              <a:rPr lang="ru-RU" dirty="0" smtClean="0"/>
              <a:t>Физическое</a:t>
            </a:r>
          </a:p>
          <a:p>
            <a:pPr marL="118872" indent="0">
              <a:buNone/>
            </a:pPr>
            <a:r>
              <a:rPr lang="ru-RU" dirty="0" smtClean="0"/>
              <a:t>- разрушение горных пород под действием разницы температур (суточные и годовые перепады температур)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300192" y="1917882"/>
            <a:ext cx="2520280" cy="3167304"/>
          </a:xfrm>
        </p:spPr>
        <p:txBody>
          <a:bodyPr/>
          <a:lstStyle/>
          <a:p>
            <a:r>
              <a:rPr lang="ru-RU" dirty="0" smtClean="0"/>
              <a:t>Биогенное</a:t>
            </a:r>
          </a:p>
          <a:p>
            <a:pPr marL="118872" indent="0">
              <a:buNone/>
            </a:pPr>
            <a:r>
              <a:rPr lang="ru-RU" dirty="0" smtClean="0"/>
              <a:t>- воздействие растительных и живых организмов</a:t>
            </a:r>
            <a:endParaRPr lang="ru-RU" dirty="0"/>
          </a:p>
        </p:txBody>
      </p:sp>
      <p:sp>
        <p:nvSpPr>
          <p:cNvPr id="7" name="Объект 5"/>
          <p:cNvSpPr txBox="1">
            <a:spLocks/>
          </p:cNvSpPr>
          <p:nvPr/>
        </p:nvSpPr>
        <p:spPr bwMode="auto">
          <a:xfrm>
            <a:off x="3419872" y="1929708"/>
            <a:ext cx="2520280" cy="3167304"/>
          </a:xfrm>
          <a:prstGeom prst="rect">
            <a:avLst/>
          </a:prstGeom>
          <a:noFill/>
          <a:ln w="10795">
            <a:solidFill>
              <a:schemeClr val="bg1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93192" indent="-274320" algn="l" rtl="0" fontAlgn="base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36538" algn="l" rtl="0" fontAlgn="base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5825" indent="-228600" algn="l" rtl="0" fontAlgn="base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173038" algn="l" rtl="0" fontAlgn="base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rgbClr val="C32D2E"/>
              </a:buClr>
              <a:buFont typeface="Wingdings 2" pitchFamily="18" charset="2"/>
              <a:buChar char="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6988" indent="-182563" algn="l" rtl="0" fontAlgn="base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ru-RU" dirty="0" smtClean="0"/>
              <a:t>Химическое</a:t>
            </a:r>
          </a:p>
          <a:p>
            <a:pPr marL="118872" indent="0">
              <a:buNone/>
            </a:pPr>
            <a:r>
              <a:rPr lang="ru-RU" dirty="0" smtClean="0"/>
              <a:t>- воздействие воды, кислот (приводит к изменению химического состава горных пород)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4860829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uchebko.ru/sstbbac/%D0%A1%D1%82%D1%80%D0%BE%D0%B5%D0%BD%D0%B8%D0%B5+%D0%BA%D0%BE%D0%BD%D1%82%D0%B8%D0%BD%D0%B5%D0%BD%D1%82%D0%B0%D0%BB%D1%8C%D0%BD%D0%BE%D0%B9+%D0%B7%D0%B5%D0%BC%D0%BD%D0%BE%D0%B9+%D0%BA%D0%BE%D1%80%D1%8Bc/92293_html_35d894c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0700447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7"/>
            <a:ext cx="4023360" cy="2812691"/>
          </a:xfrm>
        </p:spPr>
        <p:txBody>
          <a:bodyPr/>
          <a:lstStyle/>
          <a:p>
            <a:r>
              <a:rPr lang="ru-RU" sz="2800" dirty="0" smtClean="0"/>
              <a:t>Как вы думаете какой из процессов выветривания привел к разрушению этой скалы?</a:t>
            </a:r>
            <a:endParaRPr lang="ru-RU" sz="2800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cdn01.ru/files/users/images/e3/f8/e3f8b83acae5fe5bc03fac798ae4d6c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53" y="281800"/>
            <a:ext cx="4334639" cy="6501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Текст 3"/>
          <p:cNvSpPr txBox="1">
            <a:spLocks/>
          </p:cNvSpPr>
          <p:nvPr/>
        </p:nvSpPr>
        <p:spPr bwMode="auto">
          <a:xfrm>
            <a:off x="4815840" y="3532779"/>
            <a:ext cx="4148648" cy="2812691"/>
          </a:xfrm>
          <a:prstGeom prst="rect">
            <a:avLst/>
          </a:prstGeom>
          <a:solidFill>
            <a:schemeClr val="bg1"/>
          </a:solidFill>
          <a:ln w="1079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64008" indent="0" algn="l" rtl="0" fontAlgn="base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defRPr sz="1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36538" algn="l" rtl="0" fontAlgn="base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5825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173038" algn="l" rtl="0" fontAlgn="base">
              <a:spcBef>
                <a:spcPct val="20000"/>
              </a:spcBef>
              <a:spcAft>
                <a:spcPct val="0"/>
              </a:spcAft>
              <a:buClr>
                <a:srgbClr val="C32D2E"/>
              </a:buClr>
              <a:buFont typeface="Wingdings 2" pitchFamily="18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6988" indent="-182563" algn="l" rtl="0" fontAlgn="base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ru-RU" sz="2400" dirty="0" smtClean="0"/>
              <a:t>Волны подтачивают нижнюю часть скалы – это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химическое выветривание</a:t>
            </a:r>
            <a:r>
              <a:rPr lang="ru-RU" sz="2400" dirty="0" smtClean="0"/>
              <a:t>, а деревья разрушающее корнями горные породы – это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биогенное выветривание</a:t>
            </a: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922319"/>
      </p:ext>
    </p:ext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5geografiya.net/datas/geografija/Vyvetrivanie/0007-007-Fizicheskoe-vyvetrivanie-prokhodit-pod-vozdejstviem-izmeneni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476672"/>
            <a:ext cx="4211960" cy="638132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4" name="Picture 4" descr="http://www.eeo.ed.ac.uk/undergraduate/field/holyrood/spheroi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7" y="2330480"/>
            <a:ext cx="4172194" cy="280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8349981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83568" y="5445223"/>
            <a:ext cx="7272808" cy="1381777"/>
          </a:xfrm>
        </p:spPr>
        <p:txBody>
          <a:bodyPr/>
          <a:lstStyle/>
          <a:p>
            <a:r>
              <a:rPr lang="ru-RU" dirty="0" smtClean="0"/>
              <a:t>Перенос ветром рыхлых отложений (образование дюн, барханов)</a:t>
            </a:r>
            <a:endParaRPr lang="ru-RU" dirty="0"/>
          </a:p>
        </p:txBody>
      </p:sp>
      <p:pic>
        <p:nvPicPr>
          <p:cNvPr id="6146" name="Picture 2" descr="https://im2-tub-ru.yandex.net/i?id=f27f16f29a6b3913f558c84f7705f71a&amp;n=33&amp;h=215&amp;w=3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95962"/>
            <a:ext cx="7416824" cy="4936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440444" y="0"/>
            <a:ext cx="3672408" cy="115212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</a:rPr>
              <a:t>Ветер</a:t>
            </a:r>
            <a:endParaRPr lang="ru-RU" sz="44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005978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836712"/>
            <a:ext cx="612068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50800"/>
                <a:solidFill>
                  <a:srgbClr val="FF0000"/>
                </a:solidFill>
                <a:effectLst/>
              </a:rPr>
              <a:t>Это неровности земной поверхности.</a:t>
            </a:r>
            <a:endParaRPr lang="ru-RU" sz="2400" b="1" cap="none" spc="0" dirty="0">
              <a:ln w="50800"/>
              <a:solidFill>
                <a:srgbClr val="FF0000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08520" y="1298377"/>
            <a:ext cx="7416824" cy="4616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50800"/>
                <a:solidFill>
                  <a:srgbClr val="FFFF00"/>
                </a:solidFill>
                <a:effectLst/>
              </a:rPr>
              <a:t>     </a:t>
            </a:r>
            <a:r>
              <a:rPr lang="ru-RU" sz="2400" b="1" cap="none" spc="0" dirty="0" smtClean="0">
                <a:ln w="50800"/>
                <a:effectLst/>
              </a:rPr>
              <a:t>2.Чем представлена форма рельефа суши?</a:t>
            </a:r>
            <a:endParaRPr lang="ru-RU" sz="2400" b="1" cap="none" spc="0" dirty="0">
              <a:ln w="50800"/>
              <a:effectLst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79512" y="116633"/>
            <a:ext cx="8856984" cy="72008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 </a:t>
            </a:r>
            <a:r>
              <a:rPr lang="ru-RU" sz="2400" b="1" dirty="0"/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1.Что такое рельеф?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760045"/>
            <a:ext cx="471601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cap="none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Горами и равнинами.</a:t>
            </a:r>
            <a:endParaRPr lang="ru-RU" sz="2400" b="1" cap="none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221710"/>
            <a:ext cx="709228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3.Как различаются горы по высоте?</a:t>
            </a:r>
            <a:endParaRPr lang="ru-RU" sz="2400" b="1" cap="none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2683375"/>
            <a:ext cx="525658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cap="none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Высокие, средние, низкие.</a:t>
            </a:r>
            <a:endParaRPr lang="ru-RU" sz="2400" b="1" cap="none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3145041"/>
            <a:ext cx="712879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cap="none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4.Как различаются равнины по высоте?</a:t>
            </a:r>
            <a:endParaRPr lang="ru-RU" sz="2400" b="1" cap="none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3643314"/>
            <a:ext cx="669674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400" b="1" cap="none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Низменности высотой 0-100м;</a:t>
            </a:r>
          </a:p>
          <a:p>
            <a:r>
              <a:rPr lang="ru-RU" sz="2400" b="1" cap="none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Возвышенности 200-500м;</a:t>
            </a:r>
          </a:p>
          <a:p>
            <a:r>
              <a:rPr lang="ru-RU" sz="2400" b="1" cap="none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Плоскогорья более 500м.</a:t>
            </a:r>
            <a:endParaRPr lang="ru-RU" sz="2400" b="1" cap="none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4917362"/>
            <a:ext cx="604867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cap="none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5.В чем различие гор и равнин?</a:t>
            </a:r>
            <a:endParaRPr lang="ru-RU" sz="2400" b="1" cap="none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9553" y="5379027"/>
            <a:ext cx="792087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400" b="1" cap="none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Горы выше, сильнее расчленены, большие </a:t>
            </a:r>
          </a:p>
          <a:p>
            <a:r>
              <a:rPr lang="ru-RU" sz="2400" b="1" cap="none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перепады высот. </a:t>
            </a:r>
          </a:p>
          <a:p>
            <a:r>
              <a:rPr lang="ru-RU" sz="2400" b="1" cap="none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Равнины-слабо расчлененные участки.</a:t>
            </a:r>
            <a:r>
              <a:rPr lang="ru-RU" sz="2400" b="1" cap="none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endParaRPr lang="ru-RU" sz="2400" b="1" cap="none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8396487"/>
      </p:ext>
    </p:ext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1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://ppt4web.ru/images/242/14167/640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07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1436171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2">
                    <a:satMod val="130000"/>
                  </a:schemeClr>
                </a:solidFill>
              </a:rPr>
              <a:t>Деятельность текучих вод. 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8675" name="TextBox 4"/>
          <p:cNvSpPr txBox="1">
            <a:spLocks noChangeArrowheads="1"/>
          </p:cNvSpPr>
          <p:nvPr/>
        </p:nvSpPr>
        <p:spPr bwMode="auto">
          <a:xfrm>
            <a:off x="1357313" y="5357813"/>
            <a:ext cx="35179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Corbel" pitchFamily="34" charset="0"/>
              </a:rPr>
              <a:t>Дорога в Абхазии к озеру Рица, </a:t>
            </a:r>
          </a:p>
          <a:p>
            <a:pPr algn="ctr"/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Corbel" pitchFamily="34" charset="0"/>
              </a:rPr>
              <a:t>проложенная по дну ущелья </a:t>
            </a:r>
          </a:p>
          <a:p>
            <a:pPr algn="ctr"/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Corbel" pitchFamily="34" charset="0"/>
              </a:rPr>
              <a:t>горной реки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71604" y="1571612"/>
            <a:ext cx="3134014" cy="354807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8"/>
          <p:cNvSpPr txBox="1">
            <a:spLocks/>
          </p:cNvSpPr>
          <p:nvPr/>
        </p:nvSpPr>
        <p:spPr bwMode="auto">
          <a:xfrm>
            <a:off x="4500562" y="1500174"/>
            <a:ext cx="4147374" cy="5119710"/>
          </a:xfrm>
          <a:prstGeom prst="rect">
            <a:avLst/>
          </a:prstGeom>
          <a:ln w="9525" cap="flat" cmpd="sng" algn="ctr">
            <a:solidFill>
              <a:schemeClr val="accent6"/>
            </a:solidFill>
            <a:prstDash val="solid"/>
            <a:miter lim="800000"/>
            <a:headEnd/>
            <a:tailEnd/>
          </a:ln>
          <a:scene3d>
            <a:camera prst="perspectiveHeroicExtremeLeftFacing"/>
            <a:lightRig rig="threePt" dir="t"/>
          </a:scene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>
            <a:lvl1pPr marL="365125" indent="-282575" algn="l" rtl="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39763" indent="-236538" algn="l" rtl="0" fontAlgn="base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885825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096963" indent="-173038" algn="l" rtl="0" fontAlgn="base">
              <a:spcBef>
                <a:spcPct val="20000"/>
              </a:spcBef>
              <a:spcAft>
                <a:spcPct val="0"/>
              </a:spcAft>
              <a:buClr>
                <a:srgbClr val="C32D2E"/>
              </a:buClr>
              <a:buFont typeface="Wingdings 2" pitchFamily="18" charset="2"/>
              <a:buChar char="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296988" indent="-182563" algn="l" rtl="0" fontAlgn="base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mtClean="0"/>
              <a:t>Текучие воды постоянно изменяют поверхность суши. Процессы разрушения горных пород и почв текучими водами (эрозионные процессы) особенно энергичны в районах с большим количеством осадков и значительными уклонами поверхности.</a:t>
            </a:r>
            <a:endParaRPr lang="ru-RU" dirty="0"/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328278"/>
            <a:ext cx="3528392" cy="940482"/>
          </a:xfr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</a:rPr>
              <a:t>Морской прибой</a:t>
            </a:r>
            <a:endParaRPr lang="ru-RU" sz="3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9218" name="Picture 2" descr="http://readmas.ru/wp-content/filesall/2013/02/fotografii_priboya_readmas.ru_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56792"/>
            <a:ext cx="6864697" cy="5143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9274160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4314496"/>
          </a:xfrm>
        </p:spPr>
        <p:txBody>
          <a:bodyPr/>
          <a:lstStyle/>
          <a:p>
            <a:r>
              <a:rPr lang="ru-RU" dirty="0" smtClean="0"/>
              <a:t>Внутренние силы </a:t>
            </a:r>
            <a:br>
              <a:rPr lang="ru-RU" dirty="0" smtClean="0"/>
            </a:br>
            <a:r>
              <a:rPr lang="ru-RU" dirty="0" smtClean="0"/>
              <a:t>(эндогенные процессы)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7363497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2">
                    <a:satMod val="130000"/>
                  </a:schemeClr>
                </a:solidFill>
              </a:rPr>
              <a:t>Землетрясения. 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000100" y="1524000"/>
            <a:ext cx="4093108" cy="4976834"/>
          </a:xfrm>
          <a:scene3d>
            <a:camera prst="perspectiveRight"/>
            <a:lightRig rig="threePt" dir="t"/>
          </a:scene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>
                <a:latin typeface="Bookman Old Style" pitchFamily="18" charset="0"/>
              </a:rPr>
              <a:t>Свидетельством продолжающихся в настоящее время тектонических движений служат землетрясения.</a:t>
            </a:r>
          </a:p>
          <a:p>
            <a:pPr marL="82296" indent="0" fontAlgn="auto">
              <a:spcAft>
                <a:spcPts val="0"/>
              </a:spcAft>
              <a:buNone/>
              <a:defRPr/>
            </a:pPr>
            <a:endParaRPr lang="ru-RU" b="1" dirty="0">
              <a:latin typeface="Bookman Old Style" pitchFamily="18" charset="0"/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012311" y="1500174"/>
            <a:ext cx="4131689" cy="2857520"/>
          </a:xfrm>
          <a:prstGeom prst="roundRect">
            <a:avLst>
              <a:gd name="adj" fmla="val 16667"/>
            </a:avLst>
          </a:prstGeom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2532" name="TextBox 7"/>
          <p:cNvSpPr txBox="1">
            <a:spLocks noChangeArrowheads="1"/>
          </p:cNvSpPr>
          <p:nvPr/>
        </p:nvSpPr>
        <p:spPr bwMode="auto">
          <a:xfrm>
            <a:off x="5286375" y="4714875"/>
            <a:ext cx="3857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Corbel" pitchFamily="34" charset="0"/>
              </a:rPr>
              <a:t>Землетрясение в </a:t>
            </a:r>
          </a:p>
          <a:p>
            <a:pPr algn="ctr"/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Corbel" pitchFamily="34" charset="0"/>
              </a:rPr>
              <a:t>г. Нефтегорск  </a:t>
            </a:r>
          </a:p>
          <a:p>
            <a:pPr algn="ctr"/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Corbel" pitchFamily="34" charset="0"/>
              </a:rPr>
              <a:t>(о. Сахалин).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2">
                    <a:satMod val="130000"/>
                  </a:schemeClr>
                </a:solidFill>
              </a:rPr>
              <a:t>Вулканизм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. 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29058" y="1428736"/>
            <a:ext cx="4504564" cy="4905396"/>
          </a:xfr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Действующие вулканы в нашей стране есть лишь на Камчатке и Курильских островах, где мощные процессы смятия горных пород в складки и создания молодых горных сооружений активно продолжаются и поныне. Здесь насчитывается около 60 действующих и в 3 раза больше - потухших вулканов. 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71538" y="1571612"/>
            <a:ext cx="3657600" cy="2743200"/>
          </a:xfrm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1285875" y="4929188"/>
            <a:ext cx="29908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Corbel" pitchFamily="34" charset="0"/>
              </a:rPr>
              <a:t>Вулкан  на Камчатке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2">
                    <a:satMod val="130000"/>
                  </a:schemeClr>
                </a:solidFill>
              </a:rPr>
              <a:t>Процессы, вызванные действием силы тяжести.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55576" y="1524000"/>
            <a:ext cx="4337632" cy="4833958"/>
          </a:xfrm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l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85000" lnSpcReduction="1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При неглубоком залегании водоупорных пород и особенно при чередовании водоносных и водоупорных слоев происходит соскальзывание </a:t>
            </a:r>
            <a:r>
              <a:rPr lang="ru-RU" dirty="0" err="1" smtClean="0"/>
              <a:t>переувлажненных</a:t>
            </a:r>
            <a:r>
              <a:rPr lang="ru-RU" dirty="0" smtClean="0"/>
              <a:t> верхних пластов по </a:t>
            </a:r>
            <a:r>
              <a:rPr lang="ru-RU" dirty="0" err="1" smtClean="0"/>
              <a:t>водоупору</a:t>
            </a:r>
            <a:r>
              <a:rPr lang="ru-RU" dirty="0" smtClean="0"/>
              <a:t>. Возникают оползни. </a:t>
            </a:r>
            <a:r>
              <a:rPr lang="ru-RU" b="1" i="1" dirty="0" smtClean="0"/>
              <a:t>Оползнем</a:t>
            </a:r>
            <a:r>
              <a:rPr lang="ru-RU" dirty="0" smtClean="0"/>
              <a:t> называют смещение (сползание) масс горной породы вниз по склону под действием силы тяжести.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22533" y="2071678"/>
            <a:ext cx="4211917" cy="31536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5" y="285750"/>
            <a:ext cx="7497763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</a:rPr>
              <a:t>Как человек изменяет рельеф?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1934" y="1428736"/>
            <a:ext cx="4576002" cy="5072098"/>
          </a:xfr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i="1" dirty="0" smtClean="0"/>
              <a:t> </a:t>
            </a:r>
            <a:r>
              <a:rPr lang="ru-RU" dirty="0" smtClean="0"/>
              <a:t>Человек в процессе своей хозяйственной деятельности также изменяет рельеф. Он создает такие формы рельефа, как котлованы при открытой разработке полезных ископаемых, достигающие глубины десятков, а иногда и  сотен метров, железнодорожные насыпи, каналы и т.д.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285852" y="1214422"/>
            <a:ext cx="3214710" cy="2828925"/>
          </a:xfrm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4143380"/>
            <a:ext cx="3620059" cy="250508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80928"/>
            <a:ext cx="749935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Работа с физической картой России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7441396"/>
      </p:ext>
    </p:extLst>
  </p:cSld>
  <p:clrMapOvr>
    <a:masterClrMapping/>
  </p:clrMapOvr>
  <p:transition spd="med">
    <p:spli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67644" y="404664"/>
            <a:ext cx="79928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000" b="1" spc="150" dirty="0" smtClean="0">
                <a:ln w="11430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Найдите горы, разделяющие две крупные равнины, протянувшиеся с севера на юг.</a:t>
            </a:r>
            <a:endParaRPr lang="ru-RU" sz="2000" b="1" cap="none" spc="150" dirty="0">
              <a:ln w="11430"/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7" y="1916832"/>
            <a:ext cx="60043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Уральские горы.</a:t>
            </a:r>
            <a:endParaRPr lang="ru-RU" sz="2000" b="1" i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5" name="Picture 7" descr="C:\Users\123\Pictures\1256775518_45404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401143"/>
            <a:ext cx="6912768" cy="398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6850840"/>
      </p:ext>
    </p:ext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260648"/>
            <a:ext cx="770485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400" b="1" spc="150" dirty="0" smtClean="0">
                <a:ln w="11430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Найдите на карте самые высокие горы Юга Сибири.</a:t>
            </a:r>
            <a:endParaRPr lang="ru-RU" sz="2400" b="1" cap="none" spc="150" dirty="0">
              <a:ln w="11430"/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1756267"/>
            <a:ext cx="233071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Горы Алтай.</a:t>
            </a:r>
            <a:endParaRPr lang="ru-RU" sz="2400" b="1" i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5" name="Picture 3" descr="C:\Users\123\Pictures\f_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0" y="2348880"/>
            <a:ext cx="7262252" cy="4248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5434997"/>
      </p:ext>
    </p:ext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332656"/>
            <a:ext cx="792087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just"/>
            <a:r>
              <a:rPr lang="ru-RU" sz="2400" b="1" cap="none" spc="150" dirty="0" smtClean="0">
                <a:ln w="11430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Назовите горы, протянувшиеся  вдоль побережья Японского моря, их еще называют «Дальневосточным Уралом».</a:t>
            </a:r>
            <a:endParaRPr lang="ru-RU" sz="2400" b="1" cap="none" spc="150" dirty="0">
              <a:ln w="11430"/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5655" y="1702212"/>
            <a:ext cx="352839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горы </a:t>
            </a:r>
            <a:r>
              <a:rPr lang="ru-RU" sz="2400" b="1" i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Сихоте-Алинь</a:t>
            </a:r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2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8" name="Picture 2" descr="C:\Users\123\Pictures\7971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314" y="2780928"/>
            <a:ext cx="7811164" cy="3528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1433271"/>
      </p:ext>
    </p:ext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5" y="260648"/>
            <a:ext cx="831641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Назовите крупнейший горный хребет Камчатки.</a:t>
            </a:r>
            <a:endParaRPr lang="ru-RU" sz="2400" b="1" cap="none" spc="150" dirty="0">
              <a:ln w="11430"/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99722" y="1412776"/>
            <a:ext cx="388607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Срединный хребет.</a:t>
            </a:r>
            <a:endParaRPr lang="ru-RU" sz="2400" b="1" i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2" name="Picture 2" descr="C:\Users\123\Pictures\B5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8" y="2204864"/>
            <a:ext cx="7527994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8483696"/>
      </p:ext>
    </p:ext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37419" y="332656"/>
            <a:ext cx="799288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Какое нагорье расположено к северо-востоку от озера Байкал?</a:t>
            </a:r>
            <a:endParaRPr lang="ru-RU" sz="2400" b="1" cap="none" spc="150" dirty="0">
              <a:ln w="11430"/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37419" y="1628800"/>
            <a:ext cx="353247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Становое нагорье.</a:t>
            </a:r>
            <a:endParaRPr lang="ru-RU" sz="2400" b="1" i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6" name="Picture 2" descr="Картинка 4 из 17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968" y="2348880"/>
            <a:ext cx="7253789" cy="4176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936899"/>
      </p:ext>
    </p:ext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332656"/>
            <a:ext cx="79928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Какие горы расположены к востоку от Алтая и состоят из двух хребтов?</a:t>
            </a:r>
            <a:endParaRPr lang="ru-RU" sz="2400" b="1" cap="none" spc="150" dirty="0">
              <a:ln w="11430"/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83035" y="1606607"/>
            <a:ext cx="552187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Западный и Восточный Саяны.</a:t>
            </a:r>
            <a:endParaRPr lang="ru-RU" sz="2400" b="1" i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76872"/>
            <a:ext cx="7344816" cy="421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8596989"/>
      </p:ext>
    </p:ext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280</TotalTime>
  <Words>529</Words>
  <Application>Microsoft Office PowerPoint</Application>
  <PresentationFormat>Экран (4:3)</PresentationFormat>
  <Paragraphs>72</Paragraphs>
  <Slides>27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5" baseType="lpstr">
      <vt:lpstr>Arial</vt:lpstr>
      <vt:lpstr>Bookman Old Style</vt:lpstr>
      <vt:lpstr>Calibri</vt:lpstr>
      <vt:lpstr>Corbel</vt:lpstr>
      <vt:lpstr>Gill Sans MT</vt:lpstr>
      <vt:lpstr>Verdana</vt:lpstr>
      <vt:lpstr>Wingdings 2</vt:lpstr>
      <vt:lpstr>Солнцестояние</vt:lpstr>
      <vt:lpstr>Современное развитие рельефа.</vt:lpstr>
      <vt:lpstr>  1.Что такое рельеф?</vt:lpstr>
      <vt:lpstr>Работа с физической картой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Чем обусловлено такое разнообразие рельефа?</vt:lpstr>
      <vt:lpstr>Презентация PowerPoint</vt:lpstr>
      <vt:lpstr>Презентация PowerPoint</vt:lpstr>
      <vt:lpstr>Внешние силы  (экзогенные процессы)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Деятельность текучих вод. </vt:lpstr>
      <vt:lpstr>Презентация PowerPoint</vt:lpstr>
      <vt:lpstr>Внутренние силы  (эндогенные процессы)</vt:lpstr>
      <vt:lpstr>Землетрясения. </vt:lpstr>
      <vt:lpstr>Вулканизм. </vt:lpstr>
      <vt:lpstr>Процессы, вызванные действием силы тяжести.</vt:lpstr>
      <vt:lpstr>Как человек изменяет рельеф?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Современное развитие рельефа.</dc:title>
  <dc:creator>123</dc:creator>
  <cp:lastModifiedBy>днс</cp:lastModifiedBy>
  <cp:revision>26</cp:revision>
  <dcterms:created xsi:type="dcterms:W3CDTF">2011-05-18T16:17:20Z</dcterms:created>
  <dcterms:modified xsi:type="dcterms:W3CDTF">2022-09-26T06:00:53Z</dcterms:modified>
</cp:coreProperties>
</file>