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4" r:id="rId1"/>
  </p:sld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44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2F3EC-BE2C-4501-8E2B-A43C4C6B4387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FF98D08-E695-48F7-B85B-CA0E6D9C3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166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2F3EC-BE2C-4501-8E2B-A43C4C6B4387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FF98D08-E695-48F7-B85B-CA0E6D9C3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4250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2F3EC-BE2C-4501-8E2B-A43C4C6B4387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FF98D08-E695-48F7-B85B-CA0E6D9C359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18624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2F3EC-BE2C-4501-8E2B-A43C4C6B4387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FF98D08-E695-48F7-B85B-CA0E6D9C3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6892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2F3EC-BE2C-4501-8E2B-A43C4C6B4387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FF98D08-E695-48F7-B85B-CA0E6D9C359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650451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2F3EC-BE2C-4501-8E2B-A43C4C6B4387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FF98D08-E695-48F7-B85B-CA0E6D9C3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8526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2F3EC-BE2C-4501-8E2B-A43C4C6B4387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8D08-E695-48F7-B85B-CA0E6D9C3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3728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2F3EC-BE2C-4501-8E2B-A43C4C6B4387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8D08-E695-48F7-B85B-CA0E6D9C3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004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2F3EC-BE2C-4501-8E2B-A43C4C6B4387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8D08-E695-48F7-B85B-CA0E6D9C3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2385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2F3EC-BE2C-4501-8E2B-A43C4C6B4387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FF98D08-E695-48F7-B85B-CA0E6D9C3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024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2F3EC-BE2C-4501-8E2B-A43C4C6B4387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FF98D08-E695-48F7-B85B-CA0E6D9C3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6144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2F3EC-BE2C-4501-8E2B-A43C4C6B4387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FF98D08-E695-48F7-B85B-CA0E6D9C3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89919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2F3EC-BE2C-4501-8E2B-A43C4C6B4387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8D08-E695-48F7-B85B-CA0E6D9C3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379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2F3EC-BE2C-4501-8E2B-A43C4C6B4387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8D08-E695-48F7-B85B-CA0E6D9C3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495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2F3EC-BE2C-4501-8E2B-A43C4C6B4387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8D08-E695-48F7-B85B-CA0E6D9C3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5929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2F3EC-BE2C-4501-8E2B-A43C4C6B4387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FF98D08-E695-48F7-B85B-CA0E6D9C3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008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alphaModFix amt="7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2F3EC-BE2C-4501-8E2B-A43C4C6B4387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FF98D08-E695-48F7-B85B-CA0E6D9C3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840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5" r:id="rId1"/>
    <p:sldLayoutId id="2147483996" r:id="rId2"/>
    <p:sldLayoutId id="2147483997" r:id="rId3"/>
    <p:sldLayoutId id="2147483998" r:id="rId4"/>
    <p:sldLayoutId id="2147483999" r:id="rId5"/>
    <p:sldLayoutId id="2147484000" r:id="rId6"/>
    <p:sldLayoutId id="2147484001" r:id="rId7"/>
    <p:sldLayoutId id="2147484002" r:id="rId8"/>
    <p:sldLayoutId id="2147484003" r:id="rId9"/>
    <p:sldLayoutId id="2147484004" r:id="rId10"/>
    <p:sldLayoutId id="2147484005" r:id="rId11"/>
    <p:sldLayoutId id="2147484006" r:id="rId12"/>
    <p:sldLayoutId id="2147484007" r:id="rId13"/>
    <p:sldLayoutId id="2147484008" r:id="rId14"/>
    <p:sldLayoutId id="2147484009" r:id="rId15"/>
    <p:sldLayoutId id="21474840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8A9C26-2490-43C9-9278-5544DDA0C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76450" y="561975"/>
            <a:ext cx="8696325" cy="5734050"/>
          </a:xfrm>
          <a:blipFill>
            <a:blip r:embed="rId2">
              <a:alphaModFix amt="7000"/>
            </a:blip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/>
            <a:r>
              <a:rPr lang="ru-RU" sz="6000" dirty="0"/>
              <a:t>«Птицам даны крылья, рыбам - плавники, а людям, которые живут в природе, - изучение и познание природы; вот их крылья»</a:t>
            </a:r>
          </a:p>
        </p:txBody>
      </p:sp>
    </p:spTree>
    <p:extLst>
      <p:ext uri="{BB962C8B-B14F-4D97-AF65-F5344CB8AC3E}">
        <p14:creationId xmlns:p14="http://schemas.microsoft.com/office/powerpoint/2010/main" val="3531390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EF26E1-8CCE-468A-A06C-CD43D8662A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4" y="238125"/>
            <a:ext cx="8911687" cy="161925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Биология (от греч. «</a:t>
            </a:r>
            <a:r>
              <a:rPr lang="ru-RU" dirty="0" err="1"/>
              <a:t>биос</a:t>
            </a:r>
            <a:r>
              <a:rPr lang="ru-RU" dirty="0"/>
              <a:t>» – жизнь, «логос» - наука) – наука о живой природе.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BFDAD4-91F8-46A4-BEFD-B74325421B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29624" y="2693673"/>
            <a:ext cx="3208337" cy="265747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600" dirty="0"/>
              <a:t>1802 год</a:t>
            </a:r>
          </a:p>
          <a:p>
            <a:pPr marL="0" indent="0" algn="just">
              <a:buNone/>
            </a:pPr>
            <a:r>
              <a:rPr lang="ru-RU" sz="3600" dirty="0"/>
              <a:t>фр. ученый Жан Батист Ламарк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3E32BB-2E1A-4998-A28A-15906157C1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4" y="1660211"/>
            <a:ext cx="6371585" cy="4778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798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B96D4927-51E6-4B90-A3DE-2D9F2661DB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012" y="1509203"/>
            <a:ext cx="12097976" cy="441220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20530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3000"/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071C74-97C0-4796-993F-7EF4359FF1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8300" y="1247774"/>
            <a:ext cx="9448799" cy="4257675"/>
          </a:xfrm>
          <a:solidFill>
            <a:schemeClr val="bg1">
              <a:alpha val="66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8800" dirty="0"/>
              <a:t>Тема урока: </a:t>
            </a:r>
            <a:br>
              <a:rPr lang="ru-RU" sz="8800" dirty="0"/>
            </a:br>
            <a:r>
              <a:rPr lang="ru-RU" sz="8800" b="1" dirty="0"/>
              <a:t>Зоология - наука о животных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1685937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>
            <a:extLst>
              <a:ext uri="{FF2B5EF4-FFF2-40B4-BE49-F238E27FC236}">
                <a16:creationId xmlns:a16="http://schemas.microsoft.com/office/drawing/2014/main" id="{0011EEE3-C5AE-489A-B76B-0F9EE44EAD0A}"/>
              </a:ext>
            </a:extLst>
          </p:cNvPr>
          <p:cNvSpPr/>
          <p:nvPr/>
        </p:nvSpPr>
        <p:spPr>
          <a:xfrm>
            <a:off x="8905874" y="1495426"/>
            <a:ext cx="3228976" cy="30622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ЗООЛОГИЯ- СИСТЕМА НАУК О ЖИВОТНЫХ</a:t>
            </a:r>
            <a:endParaRPr lang="ru-RU" sz="2800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85FDD24-A4AC-4633-9246-CA49EDCCF6A0}"/>
              </a:ext>
            </a:extLst>
          </p:cNvPr>
          <p:cNvSpPr/>
          <p:nvPr/>
        </p:nvSpPr>
        <p:spPr>
          <a:xfrm>
            <a:off x="5072062" y="90032"/>
            <a:ext cx="4057650" cy="8953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Морфология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– наука, изучающая</a:t>
            </a:r>
          </a:p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_________________________________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EB94F85-C398-40A0-A2BC-EE1A9B673DBA}"/>
              </a:ext>
            </a:extLst>
          </p:cNvPr>
          <p:cNvSpPr/>
          <p:nvPr/>
        </p:nvSpPr>
        <p:spPr>
          <a:xfrm>
            <a:off x="3470671" y="1080177"/>
            <a:ext cx="4057650" cy="809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Анатомия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– наука, изучающая</a:t>
            </a:r>
          </a:p>
          <a:p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_________________________________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13964C4-84AC-4D49-B9C7-D04FD8892AA2}"/>
              </a:ext>
            </a:extLst>
          </p:cNvPr>
          <p:cNvSpPr/>
          <p:nvPr/>
        </p:nvSpPr>
        <p:spPr>
          <a:xfrm>
            <a:off x="2357437" y="2014540"/>
            <a:ext cx="4191000" cy="809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Физиология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– наука, изучающая</a:t>
            </a:r>
          </a:p>
          <a:p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_________________________________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23EB10AA-A411-46CF-9D41-4FDE7D6A4411}"/>
              </a:ext>
            </a:extLst>
          </p:cNvPr>
          <p:cNvSpPr/>
          <p:nvPr/>
        </p:nvSpPr>
        <p:spPr>
          <a:xfrm>
            <a:off x="1473993" y="2948903"/>
            <a:ext cx="3860007" cy="809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Экология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– наука, изучающая</a:t>
            </a:r>
          </a:p>
          <a:p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_______________________________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CF1EEA22-C1A7-46A3-93A8-A175445BB2A0}"/>
              </a:ext>
            </a:extLst>
          </p:cNvPr>
          <p:cNvSpPr/>
          <p:nvPr/>
        </p:nvSpPr>
        <p:spPr>
          <a:xfrm>
            <a:off x="2357437" y="3883266"/>
            <a:ext cx="4324350" cy="8953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Палеонтология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– наука изучающая</a:t>
            </a:r>
          </a:p>
          <a:p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_________________________________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9F5D6EEF-2F01-42A7-8AEF-E99579088B7B}"/>
              </a:ext>
            </a:extLst>
          </p:cNvPr>
          <p:cNvSpPr/>
          <p:nvPr/>
        </p:nvSpPr>
        <p:spPr>
          <a:xfrm>
            <a:off x="3470671" y="4913696"/>
            <a:ext cx="4191000" cy="8953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Этология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– наука изучающая</a:t>
            </a:r>
          </a:p>
          <a:p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_________________________________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DBC45927-F032-480B-9F2C-B371526E0C4A}"/>
              </a:ext>
            </a:extLst>
          </p:cNvPr>
          <p:cNvSpPr/>
          <p:nvPr/>
        </p:nvSpPr>
        <p:spPr>
          <a:xfrm>
            <a:off x="5072062" y="5944126"/>
            <a:ext cx="4191000" cy="799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Систематика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– наука изучающая</a:t>
            </a:r>
          </a:p>
          <a:p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_________________________________</a:t>
            </a:r>
          </a:p>
        </p:txBody>
      </p: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id="{BBC7E663-1508-4A76-950D-0D03BD536B40}"/>
              </a:ext>
            </a:extLst>
          </p:cNvPr>
          <p:cNvCxnSpPr>
            <a:endCxn id="11" idx="3"/>
          </p:cNvCxnSpPr>
          <p:nvPr/>
        </p:nvCxnSpPr>
        <p:spPr>
          <a:xfrm flipH="1" flipV="1">
            <a:off x="9129712" y="537707"/>
            <a:ext cx="1128713" cy="95771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>
            <a:extLst>
              <a:ext uri="{FF2B5EF4-FFF2-40B4-BE49-F238E27FC236}">
                <a16:creationId xmlns:a16="http://schemas.microsoft.com/office/drawing/2014/main" id="{AB8E4BD9-CE6F-4F7B-B5F6-15B2ECDBF3E0}"/>
              </a:ext>
            </a:extLst>
          </p:cNvPr>
          <p:cNvCxnSpPr>
            <a:cxnSpLocks/>
            <a:stCxn id="9" idx="1"/>
          </p:cNvCxnSpPr>
          <p:nvPr/>
        </p:nvCxnSpPr>
        <p:spPr>
          <a:xfrm flipH="1" flipV="1">
            <a:off x="7540823" y="1414076"/>
            <a:ext cx="1837924" cy="52981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>
            <a:extLst>
              <a:ext uri="{FF2B5EF4-FFF2-40B4-BE49-F238E27FC236}">
                <a16:creationId xmlns:a16="http://schemas.microsoft.com/office/drawing/2014/main" id="{530C859A-8C25-47A1-B138-9E61918C5002}"/>
              </a:ext>
            </a:extLst>
          </p:cNvPr>
          <p:cNvCxnSpPr>
            <a:cxnSpLocks/>
          </p:cNvCxnSpPr>
          <p:nvPr/>
        </p:nvCxnSpPr>
        <p:spPr>
          <a:xfrm flipH="1" flipV="1">
            <a:off x="6562726" y="2395812"/>
            <a:ext cx="2438399" cy="13667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>
            <a:extLst>
              <a:ext uri="{FF2B5EF4-FFF2-40B4-BE49-F238E27FC236}">
                <a16:creationId xmlns:a16="http://schemas.microsoft.com/office/drawing/2014/main" id="{843EEB8F-202B-46E8-B1E7-CEBEEEBF37F8}"/>
              </a:ext>
            </a:extLst>
          </p:cNvPr>
          <p:cNvCxnSpPr>
            <a:cxnSpLocks/>
          </p:cNvCxnSpPr>
          <p:nvPr/>
        </p:nvCxnSpPr>
        <p:spPr>
          <a:xfrm flipH="1">
            <a:off x="5344911" y="3240581"/>
            <a:ext cx="3560963" cy="10325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>
            <a:extLst>
              <a:ext uri="{FF2B5EF4-FFF2-40B4-BE49-F238E27FC236}">
                <a16:creationId xmlns:a16="http://schemas.microsoft.com/office/drawing/2014/main" id="{2BE381BA-24BA-46D2-920D-FF5521115B74}"/>
              </a:ext>
            </a:extLst>
          </p:cNvPr>
          <p:cNvCxnSpPr>
            <a:cxnSpLocks/>
          </p:cNvCxnSpPr>
          <p:nvPr/>
        </p:nvCxnSpPr>
        <p:spPr>
          <a:xfrm flipH="1">
            <a:off x="6681788" y="3758527"/>
            <a:ext cx="2357436" cy="49286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>
            <a:extLst>
              <a:ext uri="{FF2B5EF4-FFF2-40B4-BE49-F238E27FC236}">
                <a16:creationId xmlns:a16="http://schemas.microsoft.com/office/drawing/2014/main" id="{34CB96A1-1CBD-4F69-A44E-449DDCC89792}"/>
              </a:ext>
            </a:extLst>
          </p:cNvPr>
          <p:cNvCxnSpPr>
            <a:cxnSpLocks/>
            <a:stCxn id="9" idx="3"/>
          </p:cNvCxnSpPr>
          <p:nvPr/>
        </p:nvCxnSpPr>
        <p:spPr>
          <a:xfrm flipH="1">
            <a:off x="7719319" y="4109252"/>
            <a:ext cx="1659428" cy="125212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>
            <a:extLst>
              <a:ext uri="{FF2B5EF4-FFF2-40B4-BE49-F238E27FC236}">
                <a16:creationId xmlns:a16="http://schemas.microsoft.com/office/drawing/2014/main" id="{F2E3D078-61D6-4ED3-A83C-726E51391A7A}"/>
              </a:ext>
            </a:extLst>
          </p:cNvPr>
          <p:cNvCxnSpPr>
            <a:cxnSpLocks/>
            <a:stCxn id="9" idx="4"/>
          </p:cNvCxnSpPr>
          <p:nvPr/>
        </p:nvCxnSpPr>
        <p:spPr>
          <a:xfrm flipH="1">
            <a:off x="9263064" y="4557714"/>
            <a:ext cx="1257298" cy="176258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6682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47D77C-45F7-4357-A971-9803F26A9F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7800" y="62861"/>
            <a:ext cx="10648950" cy="54746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Сравнение животных с другими группами организмов</a:t>
            </a:r>
          </a:p>
        </p:txBody>
      </p:sp>
      <p:graphicFrame>
        <p:nvGraphicFramePr>
          <p:cNvPr id="7" name="Таблица 7">
            <a:extLst>
              <a:ext uri="{FF2B5EF4-FFF2-40B4-BE49-F238E27FC236}">
                <a16:creationId xmlns:a16="http://schemas.microsoft.com/office/drawing/2014/main" id="{6270C244-6A4D-488B-83F0-C504CA8E600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9381943"/>
              </p:ext>
            </p:extLst>
          </p:nvPr>
        </p:nvGraphicFramePr>
        <p:xfrm>
          <a:off x="57150" y="1143002"/>
          <a:ext cx="12039600" cy="57136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86786">
                  <a:extLst>
                    <a:ext uri="{9D8B030D-6E8A-4147-A177-3AD203B41FA5}">
                      <a16:colId xmlns:a16="http://schemas.microsoft.com/office/drawing/2014/main" val="3363563982"/>
                    </a:ext>
                  </a:extLst>
                </a:gridCol>
                <a:gridCol w="4120564">
                  <a:extLst>
                    <a:ext uri="{9D8B030D-6E8A-4147-A177-3AD203B41FA5}">
                      <a16:colId xmlns:a16="http://schemas.microsoft.com/office/drawing/2014/main" val="125418555"/>
                    </a:ext>
                  </a:extLst>
                </a:gridCol>
                <a:gridCol w="4032250">
                  <a:extLst>
                    <a:ext uri="{9D8B030D-6E8A-4147-A177-3AD203B41FA5}">
                      <a16:colId xmlns:a16="http://schemas.microsoft.com/office/drawing/2014/main" val="423835546"/>
                    </a:ext>
                  </a:extLst>
                </a:gridCol>
              </a:tblGrid>
              <a:tr h="388771"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Общие признаки всех организмов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Отличительные признаки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057837"/>
                  </a:ext>
                </a:extLst>
              </a:tr>
              <a:tr h="3887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Животных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Растений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700544"/>
                  </a:ext>
                </a:extLst>
              </a:tr>
              <a:tr h="628015">
                <a:tc rowSpan="6"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r>
                        <a:rPr lang="ru-RU" sz="2000" dirty="0"/>
                        <a:t>1. Клеточное строение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r>
                        <a:rPr lang="ru-RU" sz="2000" dirty="0"/>
                        <a:t>2. Способность к питанию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r>
                        <a:rPr lang="ru-RU" sz="2000" dirty="0"/>
                        <a:t>3. Способность к дыханию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r>
                        <a:rPr lang="ru-RU" sz="2000" dirty="0"/>
                        <a:t>4. Способность к выделению 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endParaRPr lang="ru-RU" sz="2000" dirty="0"/>
                    </a:p>
                    <a:p>
                      <a:pPr marL="0" indent="0" algn="l">
                        <a:buFont typeface="+mj-lt"/>
                        <a:buNone/>
                      </a:pPr>
                      <a:r>
                        <a:rPr lang="ru-RU" sz="2000" dirty="0"/>
                        <a:t>5. Осуществление обмена веществ между организмом и </a:t>
                      </a:r>
                      <a:r>
                        <a:rPr lang="ru-RU" sz="2000" dirty="0" err="1"/>
                        <a:t>окр</a:t>
                      </a:r>
                      <a:r>
                        <a:rPr lang="ru-RU" sz="2000" dirty="0"/>
                        <a:t>. средой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endParaRPr lang="ru-RU" sz="2000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2000" dirty="0"/>
                        <a:t>6.Способность к  размножению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ru-RU" sz="2000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2000" dirty="0"/>
                        <a:t>7. Способность к росту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2000" dirty="0"/>
                        <a:t>8. Способность к  развитию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/>
                        <a:t>строение клетки</a:t>
                      </a:r>
                    </a:p>
                    <a:p>
                      <a:pPr algn="just"/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8595098"/>
                  </a:ext>
                </a:extLst>
              </a:tr>
              <a:tr h="593002">
                <a:tc vMerge="1">
                  <a:txBody>
                    <a:bodyPr/>
                    <a:lstStyle/>
                    <a:p>
                      <a:pPr algn="just"/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/>
                        <a:t>способ питания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8749886"/>
                  </a:ext>
                </a:extLst>
              </a:tr>
              <a:tr h="593002">
                <a:tc vMerge="1">
                  <a:txBody>
                    <a:bodyPr/>
                    <a:lstStyle/>
                    <a:p>
                      <a:pPr algn="just"/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/>
                        <a:t>движение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0914074"/>
                  </a:ext>
                </a:extLst>
              </a:tr>
              <a:tr h="897165">
                <a:tc vMerge="1">
                  <a:txBody>
                    <a:bodyPr/>
                    <a:lstStyle/>
                    <a:p>
                      <a:pPr algn="just"/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/>
                        <a:t>рост</a:t>
                      </a:r>
                    </a:p>
                    <a:p>
                      <a:pPr algn="just"/>
                      <a:r>
                        <a:rPr lang="ru-RU" dirty="0"/>
                        <a:t>(ограниченный или неограниченный)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200295"/>
                  </a:ext>
                </a:extLst>
              </a:tr>
              <a:tr h="897165">
                <a:tc vMerge="1">
                  <a:txBody>
                    <a:bodyPr/>
                    <a:lstStyle/>
                    <a:p>
                      <a:pPr algn="just"/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активность в поисках пищи</a:t>
                      </a:r>
                    </a:p>
                    <a:p>
                      <a:pPr algn="just"/>
                      <a:endParaRPr lang="ru-RU" dirty="0"/>
                    </a:p>
                    <a:p>
                      <a:pPr algn="just"/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1153105"/>
                  </a:ext>
                </a:extLst>
              </a:tr>
              <a:tr h="1266246">
                <a:tc vMerge="1">
                  <a:txBody>
                    <a:bodyPr/>
                    <a:lstStyle/>
                    <a:p>
                      <a:pPr algn="just"/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/>
                        <a:t>раздражимость 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87533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4971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B5F6A-61ED-4A9C-9F48-238F4E254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6850" y="152400"/>
            <a:ext cx="6419850" cy="6534149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/>
              <a:t>Животноводство</a:t>
            </a:r>
            <a:r>
              <a:rPr lang="ru-RU" sz="4000" dirty="0"/>
              <a:t> — отрасль сельского хозяйства, занимающаяся разведением сельскохозяйственных животных (крупнорогатого скота, лошадей, свиней, овец, коз, уток, кур)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265C961-B7AB-4DFB-9C81-9331EDF9C3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110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3718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64A66A-9F72-4D80-80EB-4F1D7CF2C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6812" y="0"/>
            <a:ext cx="8911687" cy="747490"/>
          </a:xfrm>
        </p:spPr>
        <p:txBody>
          <a:bodyPr/>
          <a:lstStyle/>
          <a:p>
            <a:r>
              <a:rPr lang="ru-RU" dirty="0"/>
              <a:t>Составить </a:t>
            </a:r>
            <a:r>
              <a:rPr lang="ru-RU" dirty="0" err="1"/>
              <a:t>синквейн</a:t>
            </a:r>
            <a:r>
              <a:rPr lang="ru-RU" dirty="0"/>
              <a:t> по теме урока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E30712-0134-4535-BFC5-D4A7B349B0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80814"/>
            <a:ext cx="7953376" cy="6177185"/>
          </a:xfrm>
          <a:solidFill>
            <a:schemeClr val="bg1">
              <a:alpha val="97000"/>
            </a:schemeClr>
          </a:solidFill>
        </p:spPr>
        <p:txBody>
          <a:bodyPr>
            <a:normAutofit fontScale="92500" lnSpcReduction="10000"/>
          </a:bodyPr>
          <a:lstStyle/>
          <a:p>
            <a:pPr marL="0" indent="0" algn="just" fontAlgn="base">
              <a:buNone/>
            </a:pPr>
            <a:r>
              <a:rPr lang="ru-RU" sz="3200" b="1" u="sng" dirty="0">
                <a:solidFill>
                  <a:schemeClr val="accent1"/>
                </a:solidFill>
              </a:rPr>
              <a:t>Первая строка.</a:t>
            </a:r>
            <a:r>
              <a:rPr lang="ru-RU" sz="3200" b="1" dirty="0"/>
              <a:t> </a:t>
            </a:r>
            <a:r>
              <a:rPr lang="ru-RU" sz="3200" dirty="0">
                <a:solidFill>
                  <a:srgbClr val="FF0000"/>
                </a:solidFill>
              </a:rPr>
              <a:t>Одно</a:t>
            </a:r>
            <a:r>
              <a:rPr lang="ru-RU" sz="3200" dirty="0"/>
              <a:t> </a:t>
            </a:r>
            <a:r>
              <a:rPr lang="ru-RU" sz="3200" dirty="0">
                <a:solidFill>
                  <a:srgbClr val="FF0000"/>
                </a:solidFill>
              </a:rPr>
              <a:t>существительное, </a:t>
            </a:r>
            <a:r>
              <a:rPr lang="ru-RU" sz="3200" dirty="0"/>
              <a:t>отражающее тему.</a:t>
            </a:r>
          </a:p>
          <a:p>
            <a:pPr marL="0" indent="0" algn="just" fontAlgn="base">
              <a:buNone/>
            </a:pPr>
            <a:r>
              <a:rPr lang="ru-RU" sz="3200" b="1" i="1" u="sng" dirty="0">
                <a:solidFill>
                  <a:schemeClr val="accent1"/>
                </a:solidFill>
              </a:rPr>
              <a:t>Вторая строка.</a:t>
            </a:r>
            <a:r>
              <a:rPr lang="ru-RU" sz="3200" b="1" dirty="0"/>
              <a:t> </a:t>
            </a:r>
            <a:r>
              <a:rPr lang="ru-RU" sz="3200" dirty="0"/>
              <a:t> </a:t>
            </a:r>
            <a:r>
              <a:rPr lang="ru-RU" sz="3200" dirty="0">
                <a:solidFill>
                  <a:srgbClr val="FF0000"/>
                </a:solidFill>
              </a:rPr>
              <a:t>Два прилагательных, </a:t>
            </a:r>
            <a:r>
              <a:rPr lang="ru-RU" sz="3200" dirty="0"/>
              <a:t>описывающих основную мысль.</a:t>
            </a:r>
          </a:p>
          <a:p>
            <a:pPr marL="0" indent="0" algn="just" fontAlgn="base">
              <a:buNone/>
            </a:pPr>
            <a:r>
              <a:rPr lang="ru-RU" sz="3200" b="1" u="sng" dirty="0">
                <a:solidFill>
                  <a:schemeClr val="accent1"/>
                </a:solidFill>
              </a:rPr>
              <a:t>Третья строка.</a:t>
            </a:r>
            <a:r>
              <a:rPr lang="ru-RU" sz="3200" b="1" dirty="0"/>
              <a:t> </a:t>
            </a:r>
            <a:r>
              <a:rPr lang="ru-RU" sz="3200" dirty="0">
                <a:solidFill>
                  <a:srgbClr val="FF0000"/>
                </a:solidFill>
              </a:rPr>
              <a:t>Три глагола,</a:t>
            </a:r>
            <a:r>
              <a:rPr lang="ru-RU" sz="3200" dirty="0"/>
              <a:t> говорящие о действиях в рамках темы.</a:t>
            </a:r>
          </a:p>
          <a:p>
            <a:pPr marL="0" indent="0" algn="just" fontAlgn="base">
              <a:buNone/>
            </a:pPr>
            <a:r>
              <a:rPr lang="ru-RU" sz="3200" b="1" u="sng" dirty="0">
                <a:solidFill>
                  <a:schemeClr val="accent1"/>
                </a:solidFill>
              </a:rPr>
              <a:t>Четвёртая строка.</a:t>
            </a:r>
            <a:r>
              <a:rPr lang="ru-RU" sz="3200" b="1" dirty="0"/>
              <a:t> </a:t>
            </a:r>
            <a:r>
              <a:rPr lang="ru-RU" sz="3200" dirty="0">
                <a:solidFill>
                  <a:srgbClr val="FF0000"/>
                </a:solidFill>
              </a:rPr>
              <a:t>Фраза из четырёх слов</a:t>
            </a:r>
            <a:r>
              <a:rPr lang="ru-RU" sz="3200" dirty="0"/>
              <a:t>, показывающая отношение к теме. </a:t>
            </a:r>
          </a:p>
          <a:p>
            <a:pPr marL="0" indent="0" algn="just" fontAlgn="base">
              <a:buNone/>
            </a:pPr>
            <a:r>
              <a:rPr lang="ru-RU" sz="3200" b="1" u="sng" dirty="0">
                <a:solidFill>
                  <a:schemeClr val="accent1"/>
                </a:solidFill>
              </a:rPr>
              <a:t>Пятая строка.</a:t>
            </a:r>
            <a:r>
              <a:rPr lang="ru-RU" sz="3200" b="1" dirty="0"/>
              <a:t> </a:t>
            </a:r>
            <a:r>
              <a:rPr lang="ru-RU" sz="3200" dirty="0">
                <a:solidFill>
                  <a:srgbClr val="FF0000"/>
                </a:solidFill>
              </a:rPr>
              <a:t>Слово, словосочетание, синоним к первому слову</a:t>
            </a:r>
            <a:r>
              <a:rPr lang="ru-RU" sz="3200" dirty="0"/>
              <a:t>, которое выражает личное </a:t>
            </a:r>
            <a:r>
              <a:rPr lang="ru-RU" sz="2800" dirty="0"/>
              <a:t>отношение пишущего к теме.</a:t>
            </a:r>
          </a:p>
          <a:p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BD548DA-A6C8-40AC-81F1-1838B6AA1D0C}"/>
              </a:ext>
            </a:extLst>
          </p:cNvPr>
          <p:cNvSpPr/>
          <p:nvPr/>
        </p:nvSpPr>
        <p:spPr>
          <a:xfrm>
            <a:off x="8048625" y="1437322"/>
            <a:ext cx="3933825" cy="415498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Пример</a:t>
            </a:r>
          </a:p>
          <a:p>
            <a:pPr algn="ctr"/>
            <a:r>
              <a:rPr lang="ru-RU" sz="2400" dirty="0">
                <a:solidFill>
                  <a:srgbClr val="7030A0"/>
                </a:solidFill>
              </a:rPr>
              <a:t>Зоология.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Естественная, биологическая.</a:t>
            </a:r>
          </a:p>
          <a:p>
            <a:pPr algn="ctr"/>
            <a:r>
              <a:rPr lang="ru-RU" sz="2400" dirty="0">
                <a:solidFill>
                  <a:srgbClr val="0070C0"/>
                </a:solidFill>
              </a:rPr>
              <a:t>Изучает, классифицирует, описывает.</a:t>
            </a:r>
          </a:p>
          <a:p>
            <a:pPr algn="ctr"/>
            <a:r>
              <a:rPr lang="ru-RU" sz="2400" dirty="0">
                <a:solidFill>
                  <a:srgbClr val="00B050"/>
                </a:solidFill>
              </a:rPr>
              <a:t>Наука о царстве животных.</a:t>
            </a:r>
          </a:p>
          <a:p>
            <a:pPr algn="ctr"/>
            <a:r>
              <a:rPr lang="ru-RU" sz="2400" dirty="0">
                <a:solidFill>
                  <a:srgbClr val="C00000"/>
                </a:solidFill>
              </a:rPr>
              <a:t>Интересная дисциплина.</a:t>
            </a:r>
          </a:p>
        </p:txBody>
      </p:sp>
    </p:spTree>
    <p:extLst>
      <p:ext uri="{BB962C8B-B14F-4D97-AF65-F5344CB8AC3E}">
        <p14:creationId xmlns:p14="http://schemas.microsoft.com/office/powerpoint/2010/main" val="14891640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1B533A-C57F-40FD-9CB6-82F13B1D1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3026" y="157384"/>
            <a:ext cx="10753724" cy="2185765"/>
          </a:xfrm>
        </p:spPr>
        <p:txBody>
          <a:bodyPr>
            <a:noAutofit/>
          </a:bodyPr>
          <a:lstStyle/>
          <a:p>
            <a:pPr algn="ctr"/>
            <a:r>
              <a:rPr lang="ru-RU" sz="4400" dirty="0"/>
              <a:t>Читать параграф 1 (стр. 4-6), подготовить устный ответ на вопросы 1,4 (стр. 6)</a:t>
            </a:r>
            <a:br>
              <a:rPr lang="ru-RU" sz="4400" dirty="0"/>
            </a:br>
            <a:endParaRPr lang="ru-RU" sz="4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93E72DB-BAAD-41AC-BFB2-465FFEFFEE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2188" y="2343149"/>
            <a:ext cx="8915400" cy="293370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4400" b="1" dirty="0">
                <a:solidFill>
                  <a:srgbClr val="FF0000"/>
                </a:solidFill>
              </a:rPr>
              <a:t>!ПИСЬМЕННО!</a:t>
            </a:r>
          </a:p>
          <a:p>
            <a:pPr marL="0" indent="0" algn="ctr">
              <a:buNone/>
            </a:pPr>
            <a:r>
              <a:rPr lang="ru-RU" sz="4400" dirty="0">
                <a:solidFill>
                  <a:srgbClr val="FF0000"/>
                </a:solidFill>
              </a:rPr>
              <a:t>Решить в тетради 1-ый вариант ВПР </a:t>
            </a:r>
            <a:r>
              <a:rPr lang="ru-RU" sz="4800" b="1" dirty="0">
                <a:solidFill>
                  <a:srgbClr val="FF0000"/>
                </a:solidFill>
              </a:rPr>
              <a:t>ЗА 6 КЛАСС </a:t>
            </a:r>
          </a:p>
          <a:p>
            <a:pPr marL="0" indent="0" algn="ctr">
              <a:buNone/>
            </a:pPr>
            <a:r>
              <a:rPr lang="ru-RU" sz="4400" dirty="0">
                <a:solidFill>
                  <a:srgbClr val="FF0000"/>
                </a:solidFill>
              </a:rPr>
              <a:t>(сайт «Решу ВПР»)!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B8A86D3-C905-4DEC-B905-B6EB2159BA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5276850"/>
            <a:ext cx="10115339" cy="1338263"/>
          </a:xfrm>
          <a:prstGeom prst="rect">
            <a:avLst/>
          </a:prstGeom>
        </p:spPr>
      </p:pic>
      <p:sp>
        <p:nvSpPr>
          <p:cNvPr id="5" name="Овал 4">
            <a:extLst>
              <a:ext uri="{FF2B5EF4-FFF2-40B4-BE49-F238E27FC236}">
                <a16:creationId xmlns:a16="http://schemas.microsoft.com/office/drawing/2014/main" id="{5A7528D0-6B5A-4156-B56D-088C962D7948}"/>
              </a:ext>
            </a:extLst>
          </p:cNvPr>
          <p:cNvSpPr/>
          <p:nvPr/>
        </p:nvSpPr>
        <p:spPr>
          <a:xfrm>
            <a:off x="1466850" y="5372100"/>
            <a:ext cx="2133600" cy="44767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27274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389</TotalTime>
  <Words>272</Words>
  <Application>Microsoft Office PowerPoint</Application>
  <PresentationFormat>Широкоэкранный</PresentationFormat>
  <Paragraphs>60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Century Gothic</vt:lpstr>
      <vt:lpstr>Wingdings 3</vt:lpstr>
      <vt:lpstr>Легкий дым</vt:lpstr>
      <vt:lpstr>«Птицам даны крылья, рыбам - плавники, а людям, которые живут в природе, - изучение и познание природы; вот их крылья»</vt:lpstr>
      <vt:lpstr>Биология (от греч. «биос» – жизнь, «логос» - наука) – наука о живой природе.</vt:lpstr>
      <vt:lpstr>Презентация PowerPoint</vt:lpstr>
      <vt:lpstr>Тема урока:  Зоология - наука о животных</vt:lpstr>
      <vt:lpstr>Презентация PowerPoint</vt:lpstr>
      <vt:lpstr>Сравнение животных с другими группами организмов</vt:lpstr>
      <vt:lpstr>Животноводство — отрасль сельского хозяйства, занимающаяся разведением сельскохозяйственных животных (крупнорогатого скота, лошадей, свиней, овец, коз, уток, кур)</vt:lpstr>
      <vt:lpstr>Составить синквейн по теме урока</vt:lpstr>
      <vt:lpstr>Читать параграф 1 (стр. 4-6), подготовить устный ответ на вопросы 1,4 (стр. 6)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«Птицам даны крылья, рыбам - плавники, а людям, которые живут в природе, - изучение и познание природы; вот их крылья»</dc:title>
  <dc:creator>Ded Her</dc:creator>
  <cp:lastModifiedBy>Ded Her</cp:lastModifiedBy>
  <cp:revision>18</cp:revision>
  <dcterms:created xsi:type="dcterms:W3CDTF">2022-09-06T11:28:43Z</dcterms:created>
  <dcterms:modified xsi:type="dcterms:W3CDTF">2022-09-07T08:40:46Z</dcterms:modified>
</cp:coreProperties>
</file>