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2" r:id="rId1"/>
  </p:sldMasterIdLst>
  <p:sldIdLst>
    <p:sldId id="256" r:id="rId2"/>
    <p:sldId id="257" r:id="rId3"/>
    <p:sldId id="258" r:id="rId4"/>
    <p:sldId id="259" r:id="rId5"/>
    <p:sldId id="260" r:id="rId6"/>
    <p:sldId id="261" r:id="rId7"/>
    <p:sldId id="262" r:id="rId8"/>
    <p:sldId id="263" r:id="rId9"/>
    <p:sldId id="265" r:id="rId10"/>
    <p:sldId id="264"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449"/>
    <p:restoredTop sz="94650"/>
  </p:normalViewPr>
  <p:slideViewPr>
    <p:cSldViewPr snapToGrid="0" snapToObjects="1">
      <p:cViewPr varScale="1">
        <p:scale>
          <a:sx n="73" d="100"/>
          <a:sy n="73" d="100"/>
        </p:scale>
        <p:origin x="78" y="9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6924997B-C071-754B-9072-4BD9AAA2C2FF}"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1067ADA-CF9B-5344-9781-5E91F45F2FE5}" type="slidenum">
              <a:rPr lang="ru-RU" smtClean="0"/>
              <a:t>‹#›</a:t>
            </a:fld>
            <a:endParaRPr lang="ru-RU"/>
          </a:p>
        </p:txBody>
      </p:sp>
    </p:spTree>
    <p:extLst>
      <p:ext uri="{BB962C8B-B14F-4D97-AF65-F5344CB8AC3E}">
        <p14:creationId xmlns:p14="http://schemas.microsoft.com/office/powerpoint/2010/main" val="41751621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924997B-C071-754B-9072-4BD9AAA2C2FF}"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1067ADA-CF9B-5344-9781-5E91F45F2FE5}" type="slidenum">
              <a:rPr lang="ru-RU" smtClean="0"/>
              <a:t>‹#›</a:t>
            </a:fld>
            <a:endParaRPr lang="ru-RU"/>
          </a:p>
        </p:txBody>
      </p:sp>
    </p:spTree>
    <p:extLst>
      <p:ext uri="{BB962C8B-B14F-4D97-AF65-F5344CB8AC3E}">
        <p14:creationId xmlns:p14="http://schemas.microsoft.com/office/powerpoint/2010/main" val="2551488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924997B-C071-754B-9072-4BD9AAA2C2FF}"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1067ADA-CF9B-5344-9781-5E91F45F2FE5}"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770976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924997B-C071-754B-9072-4BD9AAA2C2FF}"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1067ADA-CF9B-5344-9781-5E91F45F2FE5}" type="slidenum">
              <a:rPr lang="ru-RU" smtClean="0"/>
              <a:t>‹#›</a:t>
            </a:fld>
            <a:endParaRPr lang="ru-RU"/>
          </a:p>
        </p:txBody>
      </p:sp>
    </p:spTree>
    <p:extLst>
      <p:ext uri="{BB962C8B-B14F-4D97-AF65-F5344CB8AC3E}">
        <p14:creationId xmlns:p14="http://schemas.microsoft.com/office/powerpoint/2010/main" val="24184698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924997B-C071-754B-9072-4BD9AAA2C2FF}"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1067ADA-CF9B-5344-9781-5E91F45F2FE5}"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553524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924997B-C071-754B-9072-4BD9AAA2C2FF}"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1067ADA-CF9B-5344-9781-5E91F45F2FE5}" type="slidenum">
              <a:rPr lang="ru-RU" smtClean="0"/>
              <a:t>‹#›</a:t>
            </a:fld>
            <a:endParaRPr lang="ru-RU"/>
          </a:p>
        </p:txBody>
      </p:sp>
    </p:spTree>
    <p:extLst>
      <p:ext uri="{BB962C8B-B14F-4D97-AF65-F5344CB8AC3E}">
        <p14:creationId xmlns:p14="http://schemas.microsoft.com/office/powerpoint/2010/main" val="13109997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924997B-C071-754B-9072-4BD9AAA2C2FF}"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1067ADA-CF9B-5344-9781-5E91F45F2FE5}" type="slidenum">
              <a:rPr lang="ru-RU" smtClean="0"/>
              <a:t>‹#›</a:t>
            </a:fld>
            <a:endParaRPr lang="ru-RU"/>
          </a:p>
        </p:txBody>
      </p:sp>
    </p:spTree>
    <p:extLst>
      <p:ext uri="{BB962C8B-B14F-4D97-AF65-F5344CB8AC3E}">
        <p14:creationId xmlns:p14="http://schemas.microsoft.com/office/powerpoint/2010/main" val="3517823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924997B-C071-754B-9072-4BD9AAA2C2FF}"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1067ADA-CF9B-5344-9781-5E91F45F2FE5}" type="slidenum">
              <a:rPr lang="ru-RU" smtClean="0"/>
              <a:t>‹#›</a:t>
            </a:fld>
            <a:endParaRPr lang="ru-RU"/>
          </a:p>
        </p:txBody>
      </p:sp>
    </p:spTree>
    <p:extLst>
      <p:ext uri="{BB962C8B-B14F-4D97-AF65-F5344CB8AC3E}">
        <p14:creationId xmlns:p14="http://schemas.microsoft.com/office/powerpoint/2010/main" val="2974786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924997B-C071-754B-9072-4BD9AAA2C2FF}"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1067ADA-CF9B-5344-9781-5E91F45F2FE5}" type="slidenum">
              <a:rPr lang="ru-RU" smtClean="0"/>
              <a:t>‹#›</a:t>
            </a:fld>
            <a:endParaRPr lang="ru-RU"/>
          </a:p>
        </p:txBody>
      </p:sp>
    </p:spTree>
    <p:extLst>
      <p:ext uri="{BB962C8B-B14F-4D97-AF65-F5344CB8AC3E}">
        <p14:creationId xmlns:p14="http://schemas.microsoft.com/office/powerpoint/2010/main" val="17655343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924997B-C071-754B-9072-4BD9AAA2C2FF}"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1067ADA-CF9B-5344-9781-5E91F45F2FE5}" type="slidenum">
              <a:rPr lang="ru-RU" smtClean="0"/>
              <a:t>‹#›</a:t>
            </a:fld>
            <a:endParaRPr lang="ru-RU"/>
          </a:p>
        </p:txBody>
      </p:sp>
    </p:spTree>
    <p:extLst>
      <p:ext uri="{BB962C8B-B14F-4D97-AF65-F5344CB8AC3E}">
        <p14:creationId xmlns:p14="http://schemas.microsoft.com/office/powerpoint/2010/main" val="2028223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6924997B-C071-754B-9072-4BD9AAA2C2FF}" type="datetimeFigureOut">
              <a:rPr lang="ru-RU" smtClean="0"/>
              <a:t>16.05.2022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1067ADA-CF9B-5344-9781-5E91F45F2FE5}" type="slidenum">
              <a:rPr lang="ru-RU" smtClean="0"/>
              <a:t>‹#›</a:t>
            </a:fld>
            <a:endParaRPr lang="ru-RU"/>
          </a:p>
        </p:txBody>
      </p:sp>
    </p:spTree>
    <p:extLst>
      <p:ext uri="{BB962C8B-B14F-4D97-AF65-F5344CB8AC3E}">
        <p14:creationId xmlns:p14="http://schemas.microsoft.com/office/powerpoint/2010/main" val="15193867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6924997B-C071-754B-9072-4BD9AAA2C2FF}" type="datetimeFigureOut">
              <a:rPr lang="ru-RU" smtClean="0"/>
              <a:t>16.05.2022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1067ADA-CF9B-5344-9781-5E91F45F2FE5}" type="slidenum">
              <a:rPr lang="ru-RU" smtClean="0"/>
              <a:t>‹#›</a:t>
            </a:fld>
            <a:endParaRPr lang="ru-RU"/>
          </a:p>
        </p:txBody>
      </p:sp>
    </p:spTree>
    <p:extLst>
      <p:ext uri="{BB962C8B-B14F-4D97-AF65-F5344CB8AC3E}">
        <p14:creationId xmlns:p14="http://schemas.microsoft.com/office/powerpoint/2010/main" val="2104175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6924997B-C071-754B-9072-4BD9AAA2C2FF}" type="datetimeFigureOut">
              <a:rPr lang="ru-RU" smtClean="0"/>
              <a:t>16.05.2022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1067ADA-CF9B-5344-9781-5E91F45F2FE5}" type="slidenum">
              <a:rPr lang="ru-RU" smtClean="0"/>
              <a:t>‹#›</a:t>
            </a:fld>
            <a:endParaRPr lang="ru-RU"/>
          </a:p>
        </p:txBody>
      </p:sp>
    </p:spTree>
    <p:extLst>
      <p:ext uri="{BB962C8B-B14F-4D97-AF65-F5344CB8AC3E}">
        <p14:creationId xmlns:p14="http://schemas.microsoft.com/office/powerpoint/2010/main" val="1416454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24997B-C071-754B-9072-4BD9AAA2C2FF}" type="datetimeFigureOut">
              <a:rPr lang="ru-RU" smtClean="0"/>
              <a:t>16.05.2022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1067ADA-CF9B-5344-9781-5E91F45F2FE5}" type="slidenum">
              <a:rPr lang="ru-RU" smtClean="0"/>
              <a:t>‹#›</a:t>
            </a:fld>
            <a:endParaRPr lang="ru-RU"/>
          </a:p>
        </p:txBody>
      </p:sp>
    </p:spTree>
    <p:extLst>
      <p:ext uri="{BB962C8B-B14F-4D97-AF65-F5344CB8AC3E}">
        <p14:creationId xmlns:p14="http://schemas.microsoft.com/office/powerpoint/2010/main" val="39432979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6924997B-C071-754B-9072-4BD9AAA2C2FF}" type="datetimeFigureOut">
              <a:rPr lang="ru-RU" smtClean="0"/>
              <a:t>16.05.2022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1067ADA-CF9B-5344-9781-5E91F45F2FE5}" type="slidenum">
              <a:rPr lang="ru-RU" smtClean="0"/>
              <a:t>‹#›</a:t>
            </a:fld>
            <a:endParaRPr lang="ru-RU"/>
          </a:p>
        </p:txBody>
      </p:sp>
    </p:spTree>
    <p:extLst>
      <p:ext uri="{BB962C8B-B14F-4D97-AF65-F5344CB8AC3E}">
        <p14:creationId xmlns:p14="http://schemas.microsoft.com/office/powerpoint/2010/main" val="258578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1067ADA-CF9B-5344-9781-5E91F45F2FE5}" type="slidenum">
              <a:rPr lang="ru-RU" smtClean="0"/>
              <a:t>‹#›</a:t>
            </a:fld>
            <a:endParaRPr lang="ru-RU"/>
          </a:p>
        </p:txBody>
      </p:sp>
      <p:sp>
        <p:nvSpPr>
          <p:cNvPr id="5" name="Date Placeholder 4"/>
          <p:cNvSpPr>
            <a:spLocks noGrp="1"/>
          </p:cNvSpPr>
          <p:nvPr>
            <p:ph type="dt" sz="half" idx="10"/>
          </p:nvPr>
        </p:nvSpPr>
        <p:spPr/>
        <p:txBody>
          <a:bodyPr/>
          <a:lstStyle/>
          <a:p>
            <a:fld id="{6924997B-C071-754B-9072-4BD9AAA2C2FF}" type="datetimeFigureOut">
              <a:rPr lang="ru-RU" smtClean="0"/>
              <a:t>16.05.2022</a:t>
            </a:fld>
            <a:endParaRPr lang="ru-RU"/>
          </a:p>
        </p:txBody>
      </p:sp>
    </p:spTree>
    <p:extLst>
      <p:ext uri="{BB962C8B-B14F-4D97-AF65-F5344CB8AC3E}">
        <p14:creationId xmlns:p14="http://schemas.microsoft.com/office/powerpoint/2010/main" val="2033204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924997B-C071-754B-9072-4BD9AAA2C2FF}" type="datetimeFigureOut">
              <a:rPr lang="ru-RU" smtClean="0"/>
              <a:t>16.05.2022</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F1067ADA-CF9B-5344-9781-5E91F45F2FE5}" type="slidenum">
              <a:rPr lang="ru-RU" smtClean="0"/>
              <a:t>‹#›</a:t>
            </a:fld>
            <a:endParaRPr lang="ru-RU"/>
          </a:p>
        </p:txBody>
      </p:sp>
    </p:spTree>
    <p:extLst>
      <p:ext uri="{BB962C8B-B14F-4D97-AF65-F5344CB8AC3E}">
        <p14:creationId xmlns:p14="http://schemas.microsoft.com/office/powerpoint/2010/main" val="2687390866"/>
      </p:ext>
    </p:extLst>
  </p:cSld>
  <p:clrMap bg1="lt1" tx1="dk1" bg2="lt2" tx2="dk2" accent1="accent1" accent2="accent2" accent3="accent3" accent4="accent4" accent5="accent5" accent6="accent6" hlink="hlink" folHlink="folHlink"/>
  <p:sldLayoutIdLst>
    <p:sldLayoutId id="2147484063" r:id="rId1"/>
    <p:sldLayoutId id="2147484064" r:id="rId2"/>
    <p:sldLayoutId id="2147484065" r:id="rId3"/>
    <p:sldLayoutId id="2147484066" r:id="rId4"/>
    <p:sldLayoutId id="2147484067" r:id="rId5"/>
    <p:sldLayoutId id="2147484068" r:id="rId6"/>
    <p:sldLayoutId id="2147484069" r:id="rId7"/>
    <p:sldLayoutId id="2147484070" r:id="rId8"/>
    <p:sldLayoutId id="2147484071" r:id="rId9"/>
    <p:sldLayoutId id="2147484072" r:id="rId10"/>
    <p:sldLayoutId id="2147484073" r:id="rId11"/>
    <p:sldLayoutId id="2147484074" r:id="rId12"/>
    <p:sldLayoutId id="2147484075" r:id="rId13"/>
    <p:sldLayoutId id="2147484076" r:id="rId14"/>
    <p:sldLayoutId id="2147484077" r:id="rId15"/>
    <p:sldLayoutId id="2147484078"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F4520D5-BF13-D3ED-4EC4-C605DEB21399}"/>
              </a:ext>
            </a:extLst>
          </p:cNvPr>
          <p:cNvSpPr>
            <a:spLocks noGrp="1"/>
          </p:cNvSpPr>
          <p:nvPr>
            <p:ph type="ctrTitle"/>
          </p:nvPr>
        </p:nvSpPr>
        <p:spPr/>
        <p:txBody>
          <a:bodyPr>
            <a:normAutofit fontScale="90000"/>
          </a:bodyPr>
          <a:lstStyle/>
          <a:p>
            <a:r>
              <a:rPr lang="en" b="1" dirty="0"/>
              <a:t>Present Simple - Simple Present Tense</a:t>
            </a:r>
            <a:r>
              <a:rPr lang="ru-RU" b="1" dirty="0"/>
              <a:t/>
            </a:r>
            <a:br>
              <a:rPr lang="ru-RU" b="1" dirty="0"/>
            </a:br>
            <a:endParaRPr lang="ru-RU" dirty="0"/>
          </a:p>
        </p:txBody>
      </p:sp>
      <p:sp>
        <p:nvSpPr>
          <p:cNvPr id="3" name="Подзаголовок 2">
            <a:extLst>
              <a:ext uri="{FF2B5EF4-FFF2-40B4-BE49-F238E27FC236}">
                <a16:creationId xmlns:a16="http://schemas.microsoft.com/office/drawing/2014/main" id="{5FA22284-624B-15F9-D150-41A841B775B9}"/>
              </a:ext>
            </a:extLst>
          </p:cNvPr>
          <p:cNvSpPr>
            <a:spLocks noGrp="1"/>
          </p:cNvSpPr>
          <p:nvPr>
            <p:ph type="subTitle" idx="1"/>
          </p:nvPr>
        </p:nvSpPr>
        <p:spPr/>
        <p:txBody>
          <a:bodyPr>
            <a:normAutofit/>
          </a:bodyPr>
          <a:lstStyle/>
          <a:p>
            <a:r>
              <a:rPr lang="ru-RU" sz="2800" dirty="0">
                <a:solidFill>
                  <a:srgbClr val="FF0000"/>
                </a:solidFill>
              </a:rPr>
              <a:t>Кононовой Алины 7 «В» </a:t>
            </a:r>
          </a:p>
        </p:txBody>
      </p:sp>
    </p:spTree>
    <p:extLst>
      <p:ext uri="{BB962C8B-B14F-4D97-AF65-F5344CB8AC3E}">
        <p14:creationId xmlns:p14="http://schemas.microsoft.com/office/powerpoint/2010/main" val="23962416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B3192AD-10BD-D319-D678-18E936F665C5}"/>
              </a:ext>
            </a:extLst>
          </p:cNvPr>
          <p:cNvSpPr>
            <a:spLocks noGrp="1"/>
          </p:cNvSpPr>
          <p:nvPr>
            <p:ph type="title"/>
          </p:nvPr>
        </p:nvSpPr>
        <p:spPr>
          <a:xfrm>
            <a:off x="838200" y="365125"/>
            <a:ext cx="10515600" cy="5522108"/>
          </a:xfrm>
        </p:spPr>
        <p:txBody>
          <a:bodyPr>
            <a:normAutofit/>
          </a:bodyPr>
          <a:lstStyle/>
          <a:p>
            <a:pPr algn="ctr"/>
            <a:r>
              <a:rPr lang="en" sz="9600" dirty="0"/>
              <a:t>Thank you!
</a:t>
            </a:r>
            <a:endParaRPr lang="ru-RU" sz="9600" dirty="0"/>
          </a:p>
        </p:txBody>
      </p:sp>
    </p:spTree>
    <p:extLst>
      <p:ext uri="{BB962C8B-B14F-4D97-AF65-F5344CB8AC3E}">
        <p14:creationId xmlns:p14="http://schemas.microsoft.com/office/powerpoint/2010/main" val="3854027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0A65869-EA51-AAF3-4676-04E4112660F4}"/>
              </a:ext>
            </a:extLst>
          </p:cNvPr>
          <p:cNvSpPr>
            <a:spLocks noGrp="1"/>
          </p:cNvSpPr>
          <p:nvPr>
            <p:ph type="title"/>
          </p:nvPr>
        </p:nvSpPr>
        <p:spPr>
          <a:xfrm>
            <a:off x="524656" y="0"/>
            <a:ext cx="5101653" cy="6857999"/>
          </a:xfrm>
        </p:spPr>
        <p:txBody>
          <a:bodyPr>
            <a:normAutofit/>
          </a:bodyPr>
          <a:lstStyle/>
          <a:p>
            <a:pPr algn="ctr"/>
            <a:r>
              <a:rPr lang="en" sz="3600" dirty="0"/>
              <a:t>The Present Simple time denotes activities that occur regularly. It is used to denote ordinary, constant actions, for example: habits, daily routine, schedule. </a:t>
            </a:r>
            <a:r>
              <a:rPr lang="en" sz="2800" dirty="0"/>
              <a:t>
</a:t>
            </a:r>
            <a:endParaRPr lang="ru-RU" sz="2800" dirty="0"/>
          </a:p>
        </p:txBody>
      </p:sp>
      <p:sp>
        <p:nvSpPr>
          <p:cNvPr id="4" name="Заголовок 1">
            <a:extLst>
              <a:ext uri="{FF2B5EF4-FFF2-40B4-BE49-F238E27FC236}">
                <a16:creationId xmlns:a16="http://schemas.microsoft.com/office/drawing/2014/main" id="{FF79300C-0B5D-D61D-9313-38AB26022F9A}"/>
              </a:ext>
            </a:extLst>
          </p:cNvPr>
          <p:cNvSpPr txBox="1">
            <a:spLocks/>
          </p:cNvSpPr>
          <p:nvPr/>
        </p:nvSpPr>
        <p:spPr>
          <a:xfrm>
            <a:off x="6565691" y="365123"/>
            <a:ext cx="4371619" cy="596051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 sz="3200" dirty="0"/>
              <a:t>For example</a:t>
            </a:r>
            <a:r>
              <a:rPr lang="ru-RU" sz="3200" dirty="0"/>
              <a:t>:</a:t>
            </a:r>
          </a:p>
          <a:p>
            <a:endParaRPr lang="en-US" sz="3200" dirty="0"/>
          </a:p>
          <a:p>
            <a:r>
              <a:rPr lang="en-US" sz="3200" dirty="0"/>
              <a:t>I </a:t>
            </a:r>
            <a:r>
              <a:rPr lang="en-US" sz="3200" b="1" dirty="0"/>
              <a:t>live</a:t>
            </a:r>
            <a:r>
              <a:rPr lang="en-US" sz="3200" dirty="0"/>
              <a:t> in Russia</a:t>
            </a:r>
            <a:r>
              <a:rPr lang="ru-RU" sz="3200" dirty="0"/>
              <a:t>.</a:t>
            </a:r>
          </a:p>
          <a:p>
            <a:r>
              <a:rPr lang="en-US" sz="3200" dirty="0" err="1"/>
              <a:t>Я</a:t>
            </a:r>
            <a:r>
              <a:rPr lang="ru-RU" sz="3200" dirty="0"/>
              <a:t> живу в России.</a:t>
            </a:r>
          </a:p>
          <a:p>
            <a:endParaRPr lang="ru-RU" sz="3200" dirty="0"/>
          </a:p>
          <a:p>
            <a:r>
              <a:rPr lang="en-US" sz="3200" dirty="0" smtClean="0"/>
              <a:t>The</a:t>
            </a:r>
            <a:r>
              <a:rPr lang="en" sz="3200" dirty="0"/>
              <a:t> meeting </a:t>
            </a:r>
            <a:r>
              <a:rPr lang="en" sz="3200" b="1" dirty="0"/>
              <a:t>starts</a:t>
            </a:r>
            <a:r>
              <a:rPr lang="en" sz="3200" dirty="0"/>
              <a:t> at 6 o'clock.</a:t>
            </a:r>
            <a:br>
              <a:rPr lang="en" sz="3200" dirty="0"/>
            </a:br>
            <a:r>
              <a:rPr lang="ru-RU" sz="3200" dirty="0"/>
              <a:t>Собрание начинается в шесть часов.</a:t>
            </a:r>
          </a:p>
          <a:p>
            <a:endParaRPr lang="ru-RU" sz="3200" dirty="0"/>
          </a:p>
          <a:p>
            <a:endParaRPr lang="ru-RU" sz="3200" dirty="0"/>
          </a:p>
          <a:p>
            <a:endParaRPr lang="ru-RU" sz="3200" dirty="0"/>
          </a:p>
          <a:p>
            <a:endParaRPr lang="ru-RU" sz="3200" dirty="0"/>
          </a:p>
        </p:txBody>
      </p:sp>
    </p:spTree>
    <p:extLst>
      <p:ext uri="{BB962C8B-B14F-4D97-AF65-F5344CB8AC3E}">
        <p14:creationId xmlns:p14="http://schemas.microsoft.com/office/powerpoint/2010/main" val="26286126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1C1F2AE-A3E4-D22A-174A-FDFF01A0361B}"/>
              </a:ext>
            </a:extLst>
          </p:cNvPr>
          <p:cNvSpPr>
            <a:spLocks noGrp="1"/>
          </p:cNvSpPr>
          <p:nvPr>
            <p:ph type="title"/>
          </p:nvPr>
        </p:nvSpPr>
        <p:spPr>
          <a:xfrm>
            <a:off x="329784" y="365125"/>
            <a:ext cx="11024016" cy="870271"/>
          </a:xfrm>
        </p:spPr>
        <p:txBody>
          <a:bodyPr>
            <a:normAutofit fontScale="90000"/>
          </a:bodyPr>
          <a:lstStyle/>
          <a:p>
            <a:r>
              <a:rPr lang="en-US" sz="2800" dirty="0"/>
              <a:t>Education</a:t>
            </a:r>
            <a:r>
              <a:rPr lang="ru-RU" sz="2800" dirty="0"/>
              <a:t> </a:t>
            </a:r>
            <a:r>
              <a:rPr lang="en-US" sz="2800" dirty="0"/>
              <a:t>Present Simple
</a:t>
            </a:r>
            <a:endParaRPr lang="ru-RU" sz="2800" dirty="0"/>
          </a:p>
        </p:txBody>
      </p:sp>
      <p:sp>
        <p:nvSpPr>
          <p:cNvPr id="3" name="Объект 2">
            <a:extLst>
              <a:ext uri="{FF2B5EF4-FFF2-40B4-BE49-F238E27FC236}">
                <a16:creationId xmlns:a16="http://schemas.microsoft.com/office/drawing/2014/main" id="{EA685698-73C9-ECD9-F4E3-5735B638026B}"/>
              </a:ext>
            </a:extLst>
          </p:cNvPr>
          <p:cNvSpPr>
            <a:spLocks noGrp="1"/>
          </p:cNvSpPr>
          <p:nvPr>
            <p:ph idx="1"/>
          </p:nvPr>
        </p:nvSpPr>
        <p:spPr>
          <a:xfrm>
            <a:off x="0" y="1447492"/>
            <a:ext cx="10515600" cy="5273915"/>
          </a:xfrm>
        </p:spPr>
        <p:txBody>
          <a:bodyPr>
            <a:normAutofit/>
          </a:bodyPr>
          <a:lstStyle/>
          <a:p>
            <a:pPr marL="0" indent="0">
              <a:buNone/>
            </a:pPr>
            <a:r>
              <a:rPr lang="ru-RU" sz="1600" dirty="0"/>
              <a:t>               </a:t>
            </a:r>
            <a:r>
              <a:rPr lang="en" sz="1600" dirty="0"/>
              <a:t>Affirmative sentences: </a:t>
            </a:r>
            <a:r>
              <a:rPr lang="ru-RU" sz="1600" dirty="0"/>
              <a:t>                                                           </a:t>
            </a:r>
            <a:r>
              <a:rPr lang="en" sz="1600" dirty="0"/>
              <a:t>Question suggestions:
</a:t>
            </a:r>
            <a:r>
              <a:rPr lang="en-US" sz="1600" dirty="0"/>
              <a:t>                                                                                                                  Do/Does</a:t>
            </a:r>
            <a:r>
              <a:rPr lang="ru-RU" sz="1600" dirty="0"/>
              <a:t>                                                                                                                         </a:t>
            </a:r>
          </a:p>
          <a:p>
            <a:pPr marL="0" indent="0">
              <a:buNone/>
            </a:pPr>
            <a:endParaRPr lang="ru-RU" sz="1600" dirty="0"/>
          </a:p>
          <a:p>
            <a:pPr marL="0" indent="0">
              <a:buNone/>
            </a:pPr>
            <a:endParaRPr lang="ru-RU" sz="1600" dirty="0"/>
          </a:p>
          <a:p>
            <a:pPr marL="0" indent="0">
              <a:buNone/>
            </a:pPr>
            <a:endParaRPr lang="ru-RU" sz="1600" dirty="0"/>
          </a:p>
          <a:p>
            <a:pPr marL="0" indent="0">
              <a:buNone/>
            </a:pPr>
            <a:endParaRPr lang="ru-RU" sz="1600" dirty="0"/>
          </a:p>
          <a:p>
            <a:pPr marL="0" indent="0">
              <a:buNone/>
            </a:pPr>
            <a:endParaRPr lang="ru-RU" sz="1600" dirty="0"/>
          </a:p>
          <a:p>
            <a:pPr marL="0" indent="0">
              <a:buNone/>
            </a:pPr>
            <a:r>
              <a:rPr lang="ru-RU" sz="1600" dirty="0"/>
              <a:t>                                                                        </a:t>
            </a:r>
            <a:r>
              <a:rPr lang="en" sz="1600" dirty="0"/>
              <a:t>Negative offers:
</a:t>
            </a:r>
            <a:r>
              <a:rPr lang="en-US" sz="1600" dirty="0"/>
              <a:t>                                                                          Do not/Does not</a:t>
            </a:r>
            <a:endParaRPr lang="ru-RU" sz="1600" dirty="0"/>
          </a:p>
          <a:p>
            <a:pPr marL="0" indent="0">
              <a:buNone/>
            </a:pPr>
            <a:r>
              <a:rPr lang="ru-RU" sz="1600" dirty="0"/>
              <a:t>                                                                </a:t>
            </a:r>
          </a:p>
          <a:p>
            <a:endParaRPr lang="ru-RU" sz="1600" dirty="0"/>
          </a:p>
          <a:p>
            <a:endParaRPr lang="ru-RU" sz="1600" dirty="0"/>
          </a:p>
          <a:p>
            <a:endParaRPr lang="ru-RU" sz="1600" dirty="0"/>
          </a:p>
          <a:p>
            <a:endParaRPr lang="ru-RU" sz="1600" dirty="0"/>
          </a:p>
          <a:p>
            <a:endParaRPr lang="ru-RU" sz="1600" dirty="0"/>
          </a:p>
          <a:p>
            <a:endParaRPr lang="ru-RU" sz="1600" dirty="0"/>
          </a:p>
        </p:txBody>
      </p:sp>
      <p:graphicFrame>
        <p:nvGraphicFramePr>
          <p:cNvPr id="10" name="Таблица 9">
            <a:extLst>
              <a:ext uri="{FF2B5EF4-FFF2-40B4-BE49-F238E27FC236}">
                <a16:creationId xmlns:a16="http://schemas.microsoft.com/office/drawing/2014/main" id="{14547AC9-0A1D-E50F-FE7A-2E4A2133DA48}"/>
              </a:ext>
            </a:extLst>
          </p:cNvPr>
          <p:cNvGraphicFramePr>
            <a:graphicFrameLocks noGrp="1"/>
          </p:cNvGraphicFramePr>
          <p:nvPr>
            <p:extLst>
              <p:ext uri="{D42A27DB-BD31-4B8C-83A1-F6EECF244321}">
                <p14:modId xmlns:p14="http://schemas.microsoft.com/office/powerpoint/2010/main" val="482521697"/>
              </p:ext>
            </p:extLst>
          </p:nvPr>
        </p:nvGraphicFramePr>
        <p:xfrm>
          <a:off x="0" y="2257934"/>
          <a:ext cx="4632960" cy="1171066"/>
        </p:xfrm>
        <a:graphic>
          <a:graphicData uri="http://schemas.openxmlformats.org/drawingml/2006/table">
            <a:tbl>
              <a:tblPr/>
              <a:tblGrid>
                <a:gridCol w="2255520">
                  <a:extLst>
                    <a:ext uri="{9D8B030D-6E8A-4147-A177-3AD203B41FA5}">
                      <a16:colId xmlns:a16="http://schemas.microsoft.com/office/drawing/2014/main" val="3062652650"/>
                    </a:ext>
                  </a:extLst>
                </a:gridCol>
                <a:gridCol w="2377440">
                  <a:extLst>
                    <a:ext uri="{9D8B030D-6E8A-4147-A177-3AD203B41FA5}">
                      <a16:colId xmlns:a16="http://schemas.microsoft.com/office/drawing/2014/main" val="1437079718"/>
                    </a:ext>
                  </a:extLst>
                </a:gridCol>
              </a:tblGrid>
              <a:tr h="251169">
                <a:tc>
                  <a:txBody>
                    <a:bodyPr/>
                    <a:lstStyle/>
                    <a:p>
                      <a:pPr algn="ctr" fontAlgn="ctr"/>
                      <a:r>
                        <a:rPr lang="en">
                          <a:effectLst/>
                        </a:rPr>
                        <a:t>I play</a:t>
                      </a:r>
                    </a:p>
                  </a:txBody>
                  <a:tcPr anchor="ctr">
                    <a:lnL w="9525"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algn="ctr" fontAlgn="ctr"/>
                      <a:r>
                        <a:rPr lang="en">
                          <a:effectLst/>
                        </a:rPr>
                        <a:t>We play</a:t>
                      </a:r>
                    </a:p>
                  </a:txBody>
                  <a:tcPr anchor="ctr">
                    <a:lnL w="12700"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extLst>
                  <a:ext uri="{0D108BD9-81ED-4DB2-BD59-A6C34878D82A}">
                    <a16:rowId xmlns:a16="http://schemas.microsoft.com/office/drawing/2014/main" val="1278599952"/>
                  </a:ext>
                </a:extLst>
              </a:tr>
              <a:tr h="251169">
                <a:tc>
                  <a:txBody>
                    <a:bodyPr/>
                    <a:lstStyle/>
                    <a:p>
                      <a:pPr algn="ctr" fontAlgn="ctr"/>
                      <a:r>
                        <a:rPr lang="en">
                          <a:effectLst/>
                        </a:rPr>
                        <a:t>You play</a:t>
                      </a:r>
                    </a:p>
                  </a:txBody>
                  <a:tcPr anchor="ctr">
                    <a:lnL w="9525"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algn="ctr" fontAlgn="ctr"/>
                      <a:r>
                        <a:rPr lang="en" dirty="0">
                          <a:effectLst/>
                        </a:rPr>
                        <a:t>You play</a:t>
                      </a:r>
                    </a:p>
                  </a:txBody>
                  <a:tcPr anchor="ctr">
                    <a:lnL w="12700"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extLst>
                  <a:ext uri="{0D108BD9-81ED-4DB2-BD59-A6C34878D82A}">
                    <a16:rowId xmlns:a16="http://schemas.microsoft.com/office/drawing/2014/main" val="4040509804"/>
                  </a:ext>
                </a:extLst>
              </a:tr>
              <a:tr h="439546">
                <a:tc>
                  <a:txBody>
                    <a:bodyPr/>
                    <a:lstStyle/>
                    <a:p>
                      <a:pPr algn="ctr" fontAlgn="ctr"/>
                      <a:r>
                        <a:rPr lang="en" dirty="0">
                          <a:effectLst/>
                        </a:rPr>
                        <a:t>He / she / it plays</a:t>
                      </a:r>
                    </a:p>
                  </a:txBody>
                  <a:tcPr anchor="ctr">
                    <a:lnL w="9525"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algn="ctr" fontAlgn="ctr"/>
                      <a:r>
                        <a:rPr lang="en" dirty="0">
                          <a:effectLst/>
                        </a:rPr>
                        <a:t>They play</a:t>
                      </a:r>
                    </a:p>
                  </a:txBody>
                  <a:tcPr anchor="ctr">
                    <a:lnL w="12700"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extLst>
                  <a:ext uri="{0D108BD9-81ED-4DB2-BD59-A6C34878D82A}">
                    <a16:rowId xmlns:a16="http://schemas.microsoft.com/office/drawing/2014/main" val="624696516"/>
                  </a:ext>
                </a:extLst>
              </a:tr>
            </a:tbl>
          </a:graphicData>
        </a:graphic>
      </p:graphicFrame>
      <p:sp>
        <p:nvSpPr>
          <p:cNvPr id="11" name="Rectangle 2">
            <a:extLst>
              <a:ext uri="{FF2B5EF4-FFF2-40B4-BE49-F238E27FC236}">
                <a16:creationId xmlns:a16="http://schemas.microsoft.com/office/drawing/2014/main" id="{B11413D4-12F7-032D-59B5-1B0FA7A12945}"/>
              </a:ext>
            </a:extLst>
          </p:cNvPr>
          <p:cNvSpPr>
            <a:spLocks noChangeArrowheads="1"/>
          </p:cNvSpPr>
          <p:nvPr/>
        </p:nvSpPr>
        <p:spPr bwMode="auto">
          <a:xfrm rot="5213588">
            <a:off x="15603987" y="2364760"/>
            <a:ext cx="244943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a:ln>
                  <a:noFill/>
                </a:ln>
                <a:solidFill>
                  <a:schemeClr val="tx1"/>
                </a:solidFill>
                <a:effectLst/>
                <a:latin typeface="Arial" panose="020B0604020202020204" pitchFamily="34" charset="0"/>
              </a:rPr>
              <a:t/>
            </a:r>
            <a:br>
              <a:rPr kumimoji="0" lang="ru-RU" altLang="ru-RU" sz="1800" b="0" i="0" u="none" strike="noStrike" cap="none" normalizeH="0" baseline="0">
                <a:ln>
                  <a:noFill/>
                </a:ln>
                <a:solidFill>
                  <a:schemeClr val="tx1"/>
                </a:solidFill>
                <a:effectLst/>
                <a:latin typeface="Arial" panose="020B0604020202020204" pitchFamily="34" charset="0"/>
              </a:rPr>
            </a:br>
            <a:endParaRPr kumimoji="0" lang="ru-RU" altLang="ru-RU" sz="1800" b="0" i="0" u="none" strike="noStrike" cap="none" normalizeH="0" baseline="0">
              <a:ln>
                <a:noFill/>
              </a:ln>
              <a:solidFill>
                <a:schemeClr val="tx1"/>
              </a:solidFill>
              <a:effectLst/>
              <a:latin typeface="Arial" panose="020B0604020202020204" pitchFamily="34" charset="0"/>
            </a:endParaRPr>
          </a:p>
        </p:txBody>
      </p:sp>
      <p:graphicFrame>
        <p:nvGraphicFramePr>
          <p:cNvPr id="12" name="Таблица 11">
            <a:extLst>
              <a:ext uri="{FF2B5EF4-FFF2-40B4-BE49-F238E27FC236}">
                <a16:creationId xmlns:a16="http://schemas.microsoft.com/office/drawing/2014/main" id="{48058510-8C56-6943-A2CD-3B4F802E7487}"/>
              </a:ext>
            </a:extLst>
          </p:cNvPr>
          <p:cNvGraphicFramePr>
            <a:graphicFrameLocks noGrp="1"/>
          </p:cNvGraphicFramePr>
          <p:nvPr>
            <p:extLst>
              <p:ext uri="{D42A27DB-BD31-4B8C-83A1-F6EECF244321}">
                <p14:modId xmlns:p14="http://schemas.microsoft.com/office/powerpoint/2010/main" val="3344995039"/>
              </p:ext>
            </p:extLst>
          </p:nvPr>
        </p:nvGraphicFramePr>
        <p:xfrm>
          <a:off x="5257800" y="2293924"/>
          <a:ext cx="5017160" cy="1420790"/>
        </p:xfrm>
        <a:graphic>
          <a:graphicData uri="http://schemas.openxmlformats.org/drawingml/2006/table">
            <a:tbl>
              <a:tblPr/>
              <a:tblGrid>
                <a:gridCol w="2508580">
                  <a:extLst>
                    <a:ext uri="{9D8B030D-6E8A-4147-A177-3AD203B41FA5}">
                      <a16:colId xmlns:a16="http://schemas.microsoft.com/office/drawing/2014/main" val="403832422"/>
                    </a:ext>
                  </a:extLst>
                </a:gridCol>
                <a:gridCol w="2508580">
                  <a:extLst>
                    <a:ext uri="{9D8B030D-6E8A-4147-A177-3AD203B41FA5}">
                      <a16:colId xmlns:a16="http://schemas.microsoft.com/office/drawing/2014/main" val="3042238149"/>
                    </a:ext>
                  </a:extLst>
                </a:gridCol>
              </a:tblGrid>
              <a:tr h="390355">
                <a:tc>
                  <a:txBody>
                    <a:bodyPr/>
                    <a:lstStyle/>
                    <a:p>
                      <a:pPr algn="ctr" fontAlgn="ctr"/>
                      <a:r>
                        <a:rPr lang="en">
                          <a:effectLst/>
                        </a:rPr>
                        <a:t>Do I play?</a:t>
                      </a:r>
                    </a:p>
                  </a:txBody>
                  <a:tcPr anchor="ctr">
                    <a:lnL w="9525"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algn="ctr" fontAlgn="ctr"/>
                      <a:r>
                        <a:rPr lang="en">
                          <a:effectLst/>
                        </a:rPr>
                        <a:t>Do we play?</a:t>
                      </a:r>
                    </a:p>
                  </a:txBody>
                  <a:tcPr anchor="ctr">
                    <a:lnL w="12700"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extLst>
                  <a:ext uri="{0D108BD9-81ED-4DB2-BD59-A6C34878D82A}">
                    <a16:rowId xmlns:a16="http://schemas.microsoft.com/office/drawing/2014/main" val="2395787462"/>
                  </a:ext>
                </a:extLst>
              </a:tr>
              <a:tr h="390355">
                <a:tc>
                  <a:txBody>
                    <a:bodyPr/>
                    <a:lstStyle/>
                    <a:p>
                      <a:pPr algn="ctr" fontAlgn="ctr"/>
                      <a:r>
                        <a:rPr lang="en">
                          <a:effectLst/>
                        </a:rPr>
                        <a:t>Do you play?</a:t>
                      </a:r>
                    </a:p>
                  </a:txBody>
                  <a:tcPr anchor="ctr">
                    <a:lnL w="9525"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algn="ctr" fontAlgn="ctr"/>
                      <a:r>
                        <a:rPr lang="en">
                          <a:effectLst/>
                        </a:rPr>
                        <a:t>Do you play?</a:t>
                      </a:r>
                    </a:p>
                  </a:txBody>
                  <a:tcPr anchor="ctr">
                    <a:lnL w="12700"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extLst>
                  <a:ext uri="{0D108BD9-81ED-4DB2-BD59-A6C34878D82A}">
                    <a16:rowId xmlns:a16="http://schemas.microsoft.com/office/drawing/2014/main" val="3759285677"/>
                  </a:ext>
                </a:extLst>
              </a:tr>
              <a:tr h="390355">
                <a:tc>
                  <a:txBody>
                    <a:bodyPr/>
                    <a:lstStyle/>
                    <a:p>
                      <a:pPr algn="ctr" fontAlgn="ctr"/>
                      <a:r>
                        <a:rPr lang="en" dirty="0">
                          <a:effectLst/>
                        </a:rPr>
                        <a:t>Does he / she / it play?</a:t>
                      </a:r>
                    </a:p>
                  </a:txBody>
                  <a:tcPr anchor="ctr">
                    <a:lnL w="9525"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algn="ctr" fontAlgn="ctr"/>
                      <a:r>
                        <a:rPr lang="en" dirty="0">
                          <a:effectLst/>
                        </a:rPr>
                        <a:t>Do they play?</a:t>
                      </a:r>
                    </a:p>
                  </a:txBody>
                  <a:tcPr anchor="ctr">
                    <a:lnL w="12700"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extLst>
                  <a:ext uri="{0D108BD9-81ED-4DB2-BD59-A6C34878D82A}">
                    <a16:rowId xmlns:a16="http://schemas.microsoft.com/office/drawing/2014/main" val="551212691"/>
                  </a:ext>
                </a:extLst>
              </a:tr>
            </a:tbl>
          </a:graphicData>
        </a:graphic>
      </p:graphicFrame>
      <p:sp>
        <p:nvSpPr>
          <p:cNvPr id="13" name="Rectangle 3">
            <a:extLst>
              <a:ext uri="{FF2B5EF4-FFF2-40B4-BE49-F238E27FC236}">
                <a16:creationId xmlns:a16="http://schemas.microsoft.com/office/drawing/2014/main" id="{01146888-23FE-D537-4D5C-9E121645E975}"/>
              </a:ext>
            </a:extLst>
          </p:cNvPr>
          <p:cNvSpPr>
            <a:spLocks noChangeArrowheads="1"/>
          </p:cNvSpPr>
          <p:nvPr/>
        </p:nvSpPr>
        <p:spPr bwMode="auto">
          <a:xfrm rot="15057436">
            <a:off x="7070337" y="1806455"/>
            <a:ext cx="535614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a:ln>
                  <a:noFill/>
                </a:ln>
                <a:solidFill>
                  <a:schemeClr val="tx1"/>
                </a:solidFill>
                <a:effectLst/>
                <a:latin typeface="Arial" panose="020B0604020202020204" pitchFamily="34" charset="0"/>
              </a:rPr>
              <a:t/>
            </a:r>
            <a:br>
              <a:rPr kumimoji="0" lang="ru-RU" altLang="ru-RU" sz="1800" b="0" i="0" u="none" strike="noStrike" cap="none" normalizeH="0" baseline="0">
                <a:ln>
                  <a:noFill/>
                </a:ln>
                <a:solidFill>
                  <a:schemeClr val="tx1"/>
                </a:solidFill>
                <a:effectLst/>
                <a:latin typeface="Arial" panose="020B0604020202020204" pitchFamily="34" charset="0"/>
              </a:rPr>
            </a:br>
            <a:endParaRPr kumimoji="0" lang="ru-RU" altLang="ru-RU" sz="1800" b="0" i="0" u="none" strike="noStrike" cap="none" normalizeH="0" baseline="0">
              <a:ln>
                <a:noFill/>
              </a:ln>
              <a:solidFill>
                <a:schemeClr val="tx1"/>
              </a:solidFill>
              <a:effectLst/>
              <a:latin typeface="Arial" panose="020B0604020202020204" pitchFamily="34" charset="0"/>
            </a:endParaRPr>
          </a:p>
        </p:txBody>
      </p:sp>
      <p:graphicFrame>
        <p:nvGraphicFramePr>
          <p:cNvPr id="14" name="Таблица 13">
            <a:extLst>
              <a:ext uri="{FF2B5EF4-FFF2-40B4-BE49-F238E27FC236}">
                <a16:creationId xmlns:a16="http://schemas.microsoft.com/office/drawing/2014/main" id="{527157FC-ACD1-4E05-9035-0806BD5C6DFE}"/>
              </a:ext>
            </a:extLst>
          </p:cNvPr>
          <p:cNvGraphicFramePr>
            <a:graphicFrameLocks noGrp="1"/>
          </p:cNvGraphicFramePr>
          <p:nvPr>
            <p:extLst>
              <p:ext uri="{D42A27DB-BD31-4B8C-83A1-F6EECF244321}">
                <p14:modId xmlns:p14="http://schemas.microsoft.com/office/powerpoint/2010/main" val="4271249720"/>
              </p:ext>
            </p:extLst>
          </p:nvPr>
        </p:nvGraphicFramePr>
        <p:xfrm>
          <a:off x="2022961" y="5154720"/>
          <a:ext cx="6469678" cy="1144077"/>
        </p:xfrm>
        <a:graphic>
          <a:graphicData uri="http://schemas.openxmlformats.org/drawingml/2006/table">
            <a:tbl>
              <a:tblPr/>
              <a:tblGrid>
                <a:gridCol w="3234839">
                  <a:extLst>
                    <a:ext uri="{9D8B030D-6E8A-4147-A177-3AD203B41FA5}">
                      <a16:colId xmlns:a16="http://schemas.microsoft.com/office/drawing/2014/main" val="4145361687"/>
                    </a:ext>
                  </a:extLst>
                </a:gridCol>
                <a:gridCol w="3234839">
                  <a:extLst>
                    <a:ext uri="{9D8B030D-6E8A-4147-A177-3AD203B41FA5}">
                      <a16:colId xmlns:a16="http://schemas.microsoft.com/office/drawing/2014/main" val="2582379188"/>
                    </a:ext>
                  </a:extLst>
                </a:gridCol>
              </a:tblGrid>
              <a:tr h="381359">
                <a:tc>
                  <a:txBody>
                    <a:bodyPr/>
                    <a:lstStyle/>
                    <a:p>
                      <a:pPr algn="ctr" fontAlgn="ctr"/>
                      <a:r>
                        <a:rPr lang="en" dirty="0">
                          <a:effectLst/>
                        </a:rPr>
                        <a:t>I do not play</a:t>
                      </a:r>
                    </a:p>
                  </a:txBody>
                  <a:tcPr anchor="ctr">
                    <a:lnL w="9525"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algn="ctr" fontAlgn="ctr"/>
                      <a:r>
                        <a:rPr lang="en">
                          <a:effectLst/>
                        </a:rPr>
                        <a:t>We do not play</a:t>
                      </a:r>
                    </a:p>
                  </a:txBody>
                  <a:tcPr anchor="ctr">
                    <a:lnL w="12700"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extLst>
                  <a:ext uri="{0D108BD9-81ED-4DB2-BD59-A6C34878D82A}">
                    <a16:rowId xmlns:a16="http://schemas.microsoft.com/office/drawing/2014/main" val="1304152316"/>
                  </a:ext>
                </a:extLst>
              </a:tr>
              <a:tr h="381359">
                <a:tc>
                  <a:txBody>
                    <a:bodyPr/>
                    <a:lstStyle/>
                    <a:p>
                      <a:pPr algn="ctr" fontAlgn="ctr"/>
                      <a:r>
                        <a:rPr lang="en">
                          <a:effectLst/>
                        </a:rPr>
                        <a:t>You do not play</a:t>
                      </a:r>
                    </a:p>
                  </a:txBody>
                  <a:tcPr anchor="ctr">
                    <a:lnL w="9525"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algn="ctr" fontAlgn="ctr"/>
                      <a:r>
                        <a:rPr lang="en">
                          <a:effectLst/>
                        </a:rPr>
                        <a:t>You do not play</a:t>
                      </a:r>
                    </a:p>
                  </a:txBody>
                  <a:tcPr anchor="ctr">
                    <a:lnL w="12700"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extLst>
                  <a:ext uri="{0D108BD9-81ED-4DB2-BD59-A6C34878D82A}">
                    <a16:rowId xmlns:a16="http://schemas.microsoft.com/office/drawing/2014/main" val="181576554"/>
                  </a:ext>
                </a:extLst>
              </a:tr>
              <a:tr h="381359">
                <a:tc>
                  <a:txBody>
                    <a:bodyPr/>
                    <a:lstStyle/>
                    <a:p>
                      <a:pPr algn="ctr" fontAlgn="ctr"/>
                      <a:r>
                        <a:rPr lang="en" dirty="0">
                          <a:effectLst/>
                        </a:rPr>
                        <a:t>He / she / it does not play</a:t>
                      </a:r>
                    </a:p>
                  </a:txBody>
                  <a:tcPr anchor="ctr">
                    <a:lnL w="9525"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algn="ctr" fontAlgn="ctr"/>
                      <a:r>
                        <a:rPr lang="en" dirty="0">
                          <a:effectLst/>
                        </a:rPr>
                        <a:t>They do not play</a:t>
                      </a:r>
                    </a:p>
                  </a:txBody>
                  <a:tcPr anchor="ctr">
                    <a:lnL w="12700"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extLst>
                  <a:ext uri="{0D108BD9-81ED-4DB2-BD59-A6C34878D82A}">
                    <a16:rowId xmlns:a16="http://schemas.microsoft.com/office/drawing/2014/main" val="3034628625"/>
                  </a:ext>
                </a:extLst>
              </a:tr>
            </a:tbl>
          </a:graphicData>
        </a:graphic>
      </p:graphicFrame>
    </p:spTree>
    <p:extLst>
      <p:ext uri="{BB962C8B-B14F-4D97-AF65-F5344CB8AC3E}">
        <p14:creationId xmlns:p14="http://schemas.microsoft.com/office/powerpoint/2010/main" val="2584634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9FC2E253-AD42-C901-BADE-8C74EB476D13}"/>
              </a:ext>
            </a:extLst>
          </p:cNvPr>
          <p:cNvSpPr>
            <a:spLocks noGrp="1"/>
          </p:cNvSpPr>
          <p:nvPr>
            <p:ph idx="1"/>
          </p:nvPr>
        </p:nvSpPr>
        <p:spPr>
          <a:xfrm>
            <a:off x="289368" y="520995"/>
            <a:ext cx="10695008" cy="5655968"/>
          </a:xfrm>
        </p:spPr>
        <p:txBody>
          <a:bodyPr>
            <a:normAutofit/>
          </a:bodyPr>
          <a:lstStyle/>
          <a:p>
            <a:pPr marL="0" indent="0">
              <a:buNone/>
            </a:pPr>
            <a:r>
              <a:rPr lang="en" sz="3600" dirty="0"/>
              <a:t>The English verb in the tense form Present Simple always coincides with its initial, in addition to the 3rd person singular, the ending –s must be added to the initial form</a:t>
            </a:r>
            <a:r>
              <a:rPr lang="en" sz="3600"/>
              <a:t>
</a:t>
            </a:r>
          </a:p>
          <a:p>
            <a:pPr marL="0" indent="0">
              <a:buNone/>
            </a:pPr>
            <a:r>
              <a:rPr lang="en" sz="3600"/>
              <a:t>For </a:t>
            </a:r>
            <a:r>
              <a:rPr lang="en" sz="3600" dirty="0"/>
              <a:t>example:</a:t>
            </a:r>
            <a:endParaRPr lang="ru-RU" sz="3600" dirty="0"/>
          </a:p>
          <a:p>
            <a:pPr marL="0" indent="0">
              <a:buNone/>
            </a:pPr>
            <a:r>
              <a:rPr lang="ru-RU" sz="3600" dirty="0"/>
              <a:t>I</a:t>
            </a:r>
            <a:r>
              <a:rPr lang="en-US" sz="3600" dirty="0"/>
              <a:t> work – he works</a:t>
            </a:r>
          </a:p>
          <a:p>
            <a:pPr marL="0" indent="0">
              <a:buNone/>
            </a:pPr>
            <a:r>
              <a:rPr lang="en-US" sz="3600" dirty="0"/>
              <a:t>We learn– he learns</a:t>
            </a:r>
            <a:endParaRPr lang="ru-RU" sz="3600" dirty="0"/>
          </a:p>
        </p:txBody>
      </p:sp>
    </p:spTree>
    <p:extLst>
      <p:ext uri="{BB962C8B-B14F-4D97-AF65-F5344CB8AC3E}">
        <p14:creationId xmlns:p14="http://schemas.microsoft.com/office/powerpoint/2010/main" val="3368499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F5F0B6DA-6114-3381-266C-1D2D9A2F9BDF}"/>
              </a:ext>
            </a:extLst>
          </p:cNvPr>
          <p:cNvSpPr>
            <a:spLocks noGrp="1"/>
          </p:cNvSpPr>
          <p:nvPr>
            <p:ph idx="1"/>
          </p:nvPr>
        </p:nvSpPr>
        <p:spPr>
          <a:xfrm>
            <a:off x="838200" y="239885"/>
            <a:ext cx="8444696" cy="5925503"/>
          </a:xfrm>
        </p:spPr>
        <p:txBody>
          <a:bodyPr>
            <a:normAutofit fontScale="62500" lnSpcReduction="20000"/>
          </a:bodyPr>
          <a:lstStyle/>
          <a:p>
            <a:pPr marL="0" indent="0" fontAlgn="base">
              <a:buNone/>
            </a:pPr>
            <a:r>
              <a:rPr lang="en-US" dirty="0">
                <a:effectLst/>
              </a:rPr>
              <a:t>    </a:t>
            </a:r>
            <a:r>
              <a:rPr lang="en" sz="6400" dirty="0">
                <a:effectLst/>
              </a:rPr>
              <a:t>If the verb ends in -s, -ss, -</a:t>
            </a:r>
            <a:r>
              <a:rPr lang="en" sz="6400" dirty="0" err="1">
                <a:effectLst/>
              </a:rPr>
              <a:t>sh</a:t>
            </a:r>
            <a:r>
              <a:rPr lang="en" sz="6400" dirty="0">
                <a:effectLst/>
              </a:rPr>
              <a:t>, -</a:t>
            </a:r>
            <a:r>
              <a:rPr lang="en" sz="6400" dirty="0" err="1">
                <a:effectLst/>
              </a:rPr>
              <a:t>ch</a:t>
            </a:r>
            <a:r>
              <a:rPr lang="en" sz="6400" dirty="0">
                <a:effectLst/>
              </a:rPr>
              <a:t>, -x, -o, the ending -es is added to it.
For example:
</a:t>
            </a:r>
            <a:endParaRPr lang="ru-RU" sz="6400" dirty="0"/>
          </a:p>
          <a:p>
            <a:pPr marL="0" indent="0" fontAlgn="base">
              <a:buNone/>
            </a:pPr>
            <a:r>
              <a:rPr lang="en" sz="6400" dirty="0"/>
              <a:t>to buzz — he buzzes</a:t>
            </a:r>
            <a:endParaRPr lang="ru-RU" sz="6400" dirty="0"/>
          </a:p>
          <a:p>
            <a:pPr marL="0" indent="0" fontAlgn="base">
              <a:buNone/>
            </a:pPr>
            <a:r>
              <a:rPr lang="en" sz="6400" dirty="0"/>
              <a:t> to sketch — he sketches.</a:t>
            </a:r>
          </a:p>
          <a:p>
            <a:pPr marL="0" indent="0" fontAlgn="base">
              <a:buNone/>
            </a:pPr>
            <a:endParaRPr lang="en" sz="6400" dirty="0">
              <a:effectLst/>
            </a:endParaRPr>
          </a:p>
          <a:p>
            <a:pPr marL="0" indent="0" fontAlgn="base">
              <a:buNone/>
            </a:pPr>
            <a:endParaRPr lang="en" sz="4000" dirty="0"/>
          </a:p>
          <a:p>
            <a:pPr marL="0" indent="0" fontAlgn="base">
              <a:buNone/>
            </a:pPr>
            <a:endParaRPr lang="en" sz="4000" dirty="0">
              <a:effectLst/>
            </a:endParaRPr>
          </a:p>
          <a:p>
            <a:pPr marL="0" indent="0">
              <a:buNone/>
            </a:pPr>
            <a:r>
              <a:rPr lang="en" dirty="0"/>
              <a:t/>
            </a:r>
            <a:br>
              <a:rPr lang="en" dirty="0"/>
            </a:br>
            <a:endParaRPr lang="ru-RU" dirty="0"/>
          </a:p>
        </p:txBody>
      </p:sp>
    </p:spTree>
    <p:extLst>
      <p:ext uri="{BB962C8B-B14F-4D97-AF65-F5344CB8AC3E}">
        <p14:creationId xmlns:p14="http://schemas.microsoft.com/office/powerpoint/2010/main" val="1525595872"/>
      </p:ext>
    </p:extLst>
  </p:cSld>
  <p:clrMapOvr>
    <a:masterClrMapping/>
  </p:clrMapOvr>
  <p:transition spd="slow">
    <p:comb/>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id="{447207BD-AA65-E8DD-1AEB-34276D2A72E5}"/>
              </a:ext>
            </a:extLst>
          </p:cNvPr>
          <p:cNvSpPr>
            <a:spLocks noGrp="1"/>
          </p:cNvSpPr>
          <p:nvPr>
            <p:ph type="title"/>
          </p:nvPr>
        </p:nvSpPr>
        <p:spPr>
          <a:xfrm>
            <a:off x="228600" y="3351371"/>
            <a:ext cx="11140440" cy="3506629"/>
          </a:xfrm>
        </p:spPr>
        <p:txBody>
          <a:bodyPr>
            <a:noAutofit/>
          </a:bodyPr>
          <a:lstStyle/>
          <a:p>
            <a:pPr fontAlgn="base"/>
            <a:r>
              <a:rPr lang="en-US" sz="4000" b="1" dirty="0">
                <a:effectLst/>
              </a:rPr>
              <a:t>      </a:t>
            </a:r>
            <a:r>
              <a:rPr lang="en" sz="4000" b="1" dirty="0">
                <a:effectLst/>
              </a:rPr>
              <a:t>If the verb ends in -y with a preceding vowel, then -y is preserved and only the ending -s is added:</a:t>
            </a:r>
            <a:br>
              <a:rPr lang="en" sz="4000" b="1" dirty="0">
                <a:effectLst/>
              </a:rPr>
            </a:br>
            <a:r>
              <a:rPr lang="en" sz="4000" b="1" dirty="0">
                <a:effectLst/>
              </a:rPr>
              <a:t>    I play – she plays</a:t>
            </a:r>
            <a:br>
              <a:rPr lang="en" sz="4000" b="1" dirty="0">
                <a:effectLst/>
              </a:rPr>
            </a:br>
            <a:r>
              <a:rPr lang="en" sz="4000" dirty="0"/>
              <a:t/>
            </a:r>
            <a:br>
              <a:rPr lang="en" sz="4000" dirty="0"/>
            </a:br>
            <a:endParaRPr lang="ru-RU" sz="4000" dirty="0"/>
          </a:p>
        </p:txBody>
      </p:sp>
      <p:sp>
        <p:nvSpPr>
          <p:cNvPr id="3" name="Объект 2">
            <a:extLst>
              <a:ext uri="{FF2B5EF4-FFF2-40B4-BE49-F238E27FC236}">
                <a16:creationId xmlns:a16="http://schemas.microsoft.com/office/drawing/2014/main" id="{9337404F-2FF4-BA59-E990-0E8728FBCBD1}"/>
              </a:ext>
            </a:extLst>
          </p:cNvPr>
          <p:cNvSpPr>
            <a:spLocks noGrp="1"/>
          </p:cNvSpPr>
          <p:nvPr>
            <p:ph idx="1"/>
          </p:nvPr>
        </p:nvSpPr>
        <p:spPr>
          <a:xfrm>
            <a:off x="228600" y="580258"/>
            <a:ext cx="11334509" cy="5651183"/>
          </a:xfrm>
        </p:spPr>
        <p:txBody>
          <a:bodyPr/>
          <a:lstStyle/>
          <a:p>
            <a:pPr marL="0" indent="0" fontAlgn="base">
              <a:buNone/>
            </a:pPr>
            <a:r>
              <a:rPr lang="ru-RU" dirty="0"/>
              <a:t>        </a:t>
            </a:r>
            <a:r>
              <a:rPr lang="en" sz="4000" dirty="0"/>
              <a:t>Verbs on -y with an preceding consonant are also supplemented with the ending -es, and -y is replaced by -</a:t>
            </a:r>
            <a:r>
              <a:rPr lang="en" sz="4000" dirty="0" err="1"/>
              <a:t>i</a:t>
            </a:r>
            <a:r>
              <a:rPr lang="en" sz="4000" dirty="0"/>
              <a:t>:
   I study – she studies
</a:t>
            </a:r>
            <a:endParaRPr lang="ru-RU" sz="4400" dirty="0"/>
          </a:p>
          <a:p>
            <a:pPr marL="0" indent="0" fontAlgn="base">
              <a:buNone/>
            </a:pPr>
            <a:endParaRPr lang="en" sz="4400" dirty="0"/>
          </a:p>
          <a:p>
            <a:endParaRPr lang="ru-RU" dirty="0"/>
          </a:p>
        </p:txBody>
      </p:sp>
    </p:spTree>
    <p:extLst>
      <p:ext uri="{BB962C8B-B14F-4D97-AF65-F5344CB8AC3E}">
        <p14:creationId xmlns:p14="http://schemas.microsoft.com/office/powerpoint/2010/main" val="38521038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66754D1-103E-39C7-DA6F-ADFF52804432}"/>
              </a:ext>
            </a:extLst>
          </p:cNvPr>
          <p:cNvSpPr>
            <a:spLocks noGrp="1"/>
          </p:cNvSpPr>
          <p:nvPr>
            <p:ph type="title"/>
          </p:nvPr>
        </p:nvSpPr>
        <p:spPr>
          <a:xfrm>
            <a:off x="838200" y="1"/>
            <a:ext cx="9745980" cy="1394460"/>
          </a:xfrm>
        </p:spPr>
        <p:txBody>
          <a:bodyPr>
            <a:normAutofit fontScale="90000"/>
          </a:bodyPr>
          <a:lstStyle/>
          <a:p>
            <a:pPr algn="ctr"/>
            <a:r>
              <a:rPr lang="en-US" dirty="0"/>
              <a:t>    </a:t>
            </a:r>
            <a:r>
              <a:rPr lang="en" sz="5300" b="1" dirty="0"/>
              <a:t>Marker words</a:t>
            </a:r>
            <a:r>
              <a:rPr lang="ru-RU" sz="5300" b="1" dirty="0"/>
              <a:t/>
            </a:r>
            <a:br>
              <a:rPr lang="ru-RU" sz="5300" b="1" dirty="0"/>
            </a:br>
            <a:endParaRPr lang="ru-RU" sz="5300" b="1" dirty="0"/>
          </a:p>
        </p:txBody>
      </p:sp>
      <p:graphicFrame>
        <p:nvGraphicFramePr>
          <p:cNvPr id="4" name="Объект 3">
            <a:extLst>
              <a:ext uri="{FF2B5EF4-FFF2-40B4-BE49-F238E27FC236}">
                <a16:creationId xmlns:a16="http://schemas.microsoft.com/office/drawing/2014/main" id="{16A07031-93BB-0D4E-ED89-673877A9B384}"/>
              </a:ext>
            </a:extLst>
          </p:cNvPr>
          <p:cNvGraphicFramePr>
            <a:graphicFrameLocks noGrp="1"/>
          </p:cNvGraphicFramePr>
          <p:nvPr>
            <p:ph idx="1"/>
            <p:extLst>
              <p:ext uri="{D42A27DB-BD31-4B8C-83A1-F6EECF244321}">
                <p14:modId xmlns:p14="http://schemas.microsoft.com/office/powerpoint/2010/main" val="3366765327"/>
              </p:ext>
            </p:extLst>
          </p:nvPr>
        </p:nvGraphicFramePr>
        <p:xfrm>
          <a:off x="1289612" y="1228653"/>
          <a:ext cx="7391400" cy="4594860"/>
        </p:xfrm>
        <a:graphic>
          <a:graphicData uri="http://schemas.openxmlformats.org/drawingml/2006/table">
            <a:tbl>
              <a:tblPr/>
              <a:tblGrid>
                <a:gridCol w="3695700">
                  <a:extLst>
                    <a:ext uri="{9D8B030D-6E8A-4147-A177-3AD203B41FA5}">
                      <a16:colId xmlns:a16="http://schemas.microsoft.com/office/drawing/2014/main" val="952788999"/>
                    </a:ext>
                  </a:extLst>
                </a:gridCol>
                <a:gridCol w="3695700">
                  <a:extLst>
                    <a:ext uri="{9D8B030D-6E8A-4147-A177-3AD203B41FA5}">
                      <a16:colId xmlns:a16="http://schemas.microsoft.com/office/drawing/2014/main" val="45111205"/>
                    </a:ext>
                  </a:extLst>
                </a:gridCol>
              </a:tblGrid>
              <a:tr h="459486">
                <a:tc>
                  <a:txBody>
                    <a:bodyPr/>
                    <a:lstStyle/>
                    <a:p>
                      <a:pPr algn="l" fontAlgn="t"/>
                      <a:r>
                        <a:rPr lang="en">
                          <a:effectLst/>
                        </a:rPr>
                        <a:t>always</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tc>
                  <a:txBody>
                    <a:bodyPr/>
                    <a:lstStyle/>
                    <a:p>
                      <a:pPr algn="l" fontAlgn="t"/>
                      <a:r>
                        <a:rPr lang="ru-RU">
                          <a:effectLst/>
                        </a:rPr>
                        <a:t>всегда</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extLst>
                  <a:ext uri="{0D108BD9-81ED-4DB2-BD59-A6C34878D82A}">
                    <a16:rowId xmlns:a16="http://schemas.microsoft.com/office/drawing/2014/main" val="519958674"/>
                  </a:ext>
                </a:extLst>
              </a:tr>
              <a:tr h="459486">
                <a:tc>
                  <a:txBody>
                    <a:bodyPr/>
                    <a:lstStyle/>
                    <a:p>
                      <a:pPr algn="l" fontAlgn="t"/>
                      <a:r>
                        <a:rPr lang="en">
                          <a:effectLst/>
                        </a:rPr>
                        <a:t>often</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tc>
                  <a:txBody>
                    <a:bodyPr/>
                    <a:lstStyle/>
                    <a:p>
                      <a:pPr algn="l" fontAlgn="t"/>
                      <a:r>
                        <a:rPr lang="ru-RU">
                          <a:effectLst/>
                        </a:rPr>
                        <a:t>часто</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extLst>
                  <a:ext uri="{0D108BD9-81ED-4DB2-BD59-A6C34878D82A}">
                    <a16:rowId xmlns:a16="http://schemas.microsoft.com/office/drawing/2014/main" val="2318325254"/>
                  </a:ext>
                </a:extLst>
              </a:tr>
              <a:tr h="459486">
                <a:tc>
                  <a:txBody>
                    <a:bodyPr/>
                    <a:lstStyle/>
                    <a:p>
                      <a:pPr algn="l" fontAlgn="t"/>
                      <a:r>
                        <a:rPr lang="en" dirty="0">
                          <a:effectLst/>
                        </a:rPr>
                        <a:t>usually</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tc>
                  <a:txBody>
                    <a:bodyPr/>
                    <a:lstStyle/>
                    <a:p>
                      <a:pPr algn="l" fontAlgn="t"/>
                      <a:r>
                        <a:rPr lang="ru-RU">
                          <a:effectLst/>
                        </a:rPr>
                        <a:t>обычно</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extLst>
                  <a:ext uri="{0D108BD9-81ED-4DB2-BD59-A6C34878D82A}">
                    <a16:rowId xmlns:a16="http://schemas.microsoft.com/office/drawing/2014/main" val="3402353926"/>
                  </a:ext>
                </a:extLst>
              </a:tr>
              <a:tr h="459486">
                <a:tc>
                  <a:txBody>
                    <a:bodyPr/>
                    <a:lstStyle/>
                    <a:p>
                      <a:pPr algn="l" fontAlgn="t"/>
                      <a:r>
                        <a:rPr lang="en">
                          <a:effectLst/>
                        </a:rPr>
                        <a:t>sometimes</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tc>
                  <a:txBody>
                    <a:bodyPr/>
                    <a:lstStyle/>
                    <a:p>
                      <a:pPr algn="l" fontAlgn="t"/>
                      <a:r>
                        <a:rPr lang="ru-RU">
                          <a:effectLst/>
                        </a:rPr>
                        <a:t>иногда</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extLst>
                  <a:ext uri="{0D108BD9-81ED-4DB2-BD59-A6C34878D82A}">
                    <a16:rowId xmlns:a16="http://schemas.microsoft.com/office/drawing/2014/main" val="2451589911"/>
                  </a:ext>
                </a:extLst>
              </a:tr>
              <a:tr h="459486">
                <a:tc>
                  <a:txBody>
                    <a:bodyPr/>
                    <a:lstStyle/>
                    <a:p>
                      <a:pPr algn="l" fontAlgn="t"/>
                      <a:r>
                        <a:rPr lang="en">
                          <a:effectLst/>
                        </a:rPr>
                        <a:t>regularly</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tc>
                  <a:txBody>
                    <a:bodyPr/>
                    <a:lstStyle/>
                    <a:p>
                      <a:pPr algn="l" fontAlgn="t"/>
                      <a:r>
                        <a:rPr lang="ru-RU">
                          <a:effectLst/>
                        </a:rPr>
                        <a:t>регулярно</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extLst>
                  <a:ext uri="{0D108BD9-81ED-4DB2-BD59-A6C34878D82A}">
                    <a16:rowId xmlns:a16="http://schemas.microsoft.com/office/drawing/2014/main" val="37386189"/>
                  </a:ext>
                </a:extLst>
              </a:tr>
              <a:tr h="459486">
                <a:tc>
                  <a:txBody>
                    <a:bodyPr/>
                    <a:lstStyle/>
                    <a:p>
                      <a:pPr algn="l" fontAlgn="t"/>
                      <a:r>
                        <a:rPr lang="en">
                          <a:effectLst/>
                        </a:rPr>
                        <a:t>seldom</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tc>
                  <a:txBody>
                    <a:bodyPr/>
                    <a:lstStyle/>
                    <a:p>
                      <a:pPr algn="l" fontAlgn="t"/>
                      <a:r>
                        <a:rPr lang="ru-RU">
                          <a:effectLst/>
                        </a:rPr>
                        <a:t>изредка</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extLst>
                  <a:ext uri="{0D108BD9-81ED-4DB2-BD59-A6C34878D82A}">
                    <a16:rowId xmlns:a16="http://schemas.microsoft.com/office/drawing/2014/main" val="4015692429"/>
                  </a:ext>
                </a:extLst>
              </a:tr>
              <a:tr h="459486">
                <a:tc>
                  <a:txBody>
                    <a:bodyPr/>
                    <a:lstStyle/>
                    <a:p>
                      <a:pPr algn="l" fontAlgn="t"/>
                      <a:r>
                        <a:rPr lang="en">
                          <a:effectLst/>
                        </a:rPr>
                        <a:t>from time to time</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tc>
                  <a:txBody>
                    <a:bodyPr/>
                    <a:lstStyle/>
                    <a:p>
                      <a:pPr algn="l" fontAlgn="t"/>
                      <a:r>
                        <a:rPr lang="ru-RU">
                          <a:effectLst/>
                        </a:rPr>
                        <a:t>время от времени</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extLst>
                  <a:ext uri="{0D108BD9-81ED-4DB2-BD59-A6C34878D82A}">
                    <a16:rowId xmlns:a16="http://schemas.microsoft.com/office/drawing/2014/main" val="696144414"/>
                  </a:ext>
                </a:extLst>
              </a:tr>
              <a:tr h="459486">
                <a:tc>
                  <a:txBody>
                    <a:bodyPr/>
                    <a:lstStyle/>
                    <a:p>
                      <a:pPr algn="l" fontAlgn="t"/>
                      <a:r>
                        <a:rPr lang="en">
                          <a:effectLst/>
                        </a:rPr>
                        <a:t>rarely</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tc>
                  <a:txBody>
                    <a:bodyPr/>
                    <a:lstStyle/>
                    <a:p>
                      <a:pPr algn="l" fontAlgn="t"/>
                      <a:r>
                        <a:rPr lang="ru-RU">
                          <a:effectLst/>
                        </a:rPr>
                        <a:t>редко</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extLst>
                  <a:ext uri="{0D108BD9-81ED-4DB2-BD59-A6C34878D82A}">
                    <a16:rowId xmlns:a16="http://schemas.microsoft.com/office/drawing/2014/main" val="1061728954"/>
                  </a:ext>
                </a:extLst>
              </a:tr>
              <a:tr h="459486">
                <a:tc>
                  <a:txBody>
                    <a:bodyPr/>
                    <a:lstStyle/>
                    <a:p>
                      <a:pPr algn="l" fontAlgn="t"/>
                      <a:r>
                        <a:rPr lang="en">
                          <a:effectLst/>
                        </a:rPr>
                        <a:t>never</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tc>
                  <a:txBody>
                    <a:bodyPr/>
                    <a:lstStyle/>
                    <a:p>
                      <a:pPr algn="l" fontAlgn="t"/>
                      <a:r>
                        <a:rPr lang="ru-RU">
                          <a:effectLst/>
                        </a:rPr>
                        <a:t>никогда</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extLst>
                  <a:ext uri="{0D108BD9-81ED-4DB2-BD59-A6C34878D82A}">
                    <a16:rowId xmlns:a16="http://schemas.microsoft.com/office/drawing/2014/main" val="3363134348"/>
                  </a:ext>
                </a:extLst>
              </a:tr>
              <a:tr h="459486">
                <a:tc>
                  <a:txBody>
                    <a:bodyPr/>
                    <a:lstStyle/>
                    <a:p>
                      <a:pPr algn="l" fontAlgn="t"/>
                      <a:r>
                        <a:rPr lang="en">
                          <a:effectLst/>
                        </a:rPr>
                        <a:t>every day/week/year</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tc>
                  <a:txBody>
                    <a:bodyPr/>
                    <a:lstStyle/>
                    <a:p>
                      <a:pPr algn="l" fontAlgn="t"/>
                      <a:r>
                        <a:rPr lang="ru-RU" dirty="0">
                          <a:effectLst/>
                        </a:rPr>
                        <a:t>каждый день/неделю/год</a:t>
                      </a:r>
                    </a:p>
                  </a:txBody>
                  <a:tcPr>
                    <a:lnL w="9525" cap="flat" cmpd="sng" algn="ctr">
                      <a:solidFill>
                        <a:srgbClr val="E8F1FF"/>
                      </a:solidFill>
                      <a:prstDash val="solid"/>
                      <a:round/>
                      <a:headEnd type="none" w="med" len="med"/>
                      <a:tailEnd type="none" w="med" len="med"/>
                    </a:lnL>
                    <a:lnR w="9525" cap="flat" cmpd="sng" algn="ctr">
                      <a:solidFill>
                        <a:srgbClr val="E8F1FF"/>
                      </a:solidFill>
                      <a:prstDash val="solid"/>
                      <a:round/>
                      <a:headEnd type="none" w="med" len="med"/>
                      <a:tailEnd type="none" w="med" len="med"/>
                    </a:lnR>
                    <a:lnT w="9525" cap="flat" cmpd="sng" algn="ctr">
                      <a:solidFill>
                        <a:srgbClr val="E8F1FF"/>
                      </a:solidFill>
                      <a:prstDash val="solid"/>
                      <a:round/>
                      <a:headEnd type="none" w="med" len="med"/>
                      <a:tailEnd type="none" w="med" len="med"/>
                    </a:lnT>
                    <a:lnB w="9525" cap="flat" cmpd="sng" algn="ctr">
                      <a:solidFill>
                        <a:srgbClr val="E8F1FF"/>
                      </a:solidFill>
                      <a:prstDash val="solid"/>
                      <a:round/>
                      <a:headEnd type="none" w="med" len="med"/>
                      <a:tailEnd type="none" w="med" len="med"/>
                    </a:lnB>
                  </a:tcPr>
                </a:tc>
                <a:extLst>
                  <a:ext uri="{0D108BD9-81ED-4DB2-BD59-A6C34878D82A}">
                    <a16:rowId xmlns:a16="http://schemas.microsoft.com/office/drawing/2014/main" val="2636364816"/>
                  </a:ext>
                </a:extLst>
              </a:tr>
            </a:tbl>
          </a:graphicData>
        </a:graphic>
      </p:graphicFrame>
    </p:spTree>
    <p:extLst>
      <p:ext uri="{BB962C8B-B14F-4D97-AF65-F5344CB8AC3E}">
        <p14:creationId xmlns:p14="http://schemas.microsoft.com/office/powerpoint/2010/main" val="4711724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299FEEB-D319-5660-E575-926CE8AC6E0A}"/>
              </a:ext>
            </a:extLst>
          </p:cNvPr>
          <p:cNvSpPr>
            <a:spLocks noGrp="1"/>
          </p:cNvSpPr>
          <p:nvPr>
            <p:ph type="title"/>
          </p:nvPr>
        </p:nvSpPr>
        <p:spPr>
          <a:xfrm>
            <a:off x="160020" y="365125"/>
            <a:ext cx="11193780" cy="1325563"/>
          </a:xfrm>
        </p:spPr>
        <p:txBody>
          <a:bodyPr>
            <a:normAutofit/>
          </a:bodyPr>
          <a:lstStyle/>
          <a:p>
            <a:r>
              <a:rPr lang="en" dirty="0"/>
              <a:t>Make negative sentences using words</a:t>
            </a:r>
            <a:r>
              <a:rPr lang="ru-RU" dirty="0"/>
              <a:t>:</a:t>
            </a:r>
          </a:p>
        </p:txBody>
      </p:sp>
      <p:sp>
        <p:nvSpPr>
          <p:cNvPr id="3" name="Объект 2">
            <a:extLst>
              <a:ext uri="{FF2B5EF4-FFF2-40B4-BE49-F238E27FC236}">
                <a16:creationId xmlns:a16="http://schemas.microsoft.com/office/drawing/2014/main" id="{A802476A-89CB-27E6-D453-5C6119BB910D}"/>
              </a:ext>
            </a:extLst>
          </p:cNvPr>
          <p:cNvSpPr>
            <a:spLocks noGrp="1"/>
          </p:cNvSpPr>
          <p:nvPr>
            <p:ph idx="1"/>
          </p:nvPr>
        </p:nvSpPr>
        <p:spPr>
          <a:xfrm>
            <a:off x="838200" y="2141536"/>
            <a:ext cx="10515600" cy="4716463"/>
          </a:xfrm>
        </p:spPr>
        <p:txBody>
          <a:bodyPr>
            <a:normAutofit/>
          </a:bodyPr>
          <a:lstStyle/>
          <a:p>
            <a:r>
              <a:rPr lang="en" dirty="0"/>
              <a:t>I/to play/every day/ computer games</a:t>
            </a:r>
          </a:p>
          <a:p>
            <a:r>
              <a:rPr lang="en" dirty="0"/>
              <a:t> To swim / every Saturday / my friend/ in the pool</a:t>
            </a:r>
          </a:p>
          <a:p>
            <a:r>
              <a:rPr lang="en" dirty="0"/>
              <a:t>At 100 c / water / to boil</a:t>
            </a:r>
          </a:p>
          <a:p>
            <a:r>
              <a:rPr lang="en" dirty="0"/>
              <a:t> Like / cars / men </a:t>
            </a:r>
          </a:p>
          <a:p>
            <a:r>
              <a:rPr lang="en" dirty="0"/>
              <a:t>We / junk food / to eat</a:t>
            </a:r>
          </a:p>
          <a:p>
            <a:r>
              <a:rPr lang="en" dirty="0"/>
              <a:t> My parents / me / twice a year/ to visit</a:t>
            </a:r>
          </a:p>
          <a:p>
            <a:r>
              <a:rPr lang="en" dirty="0"/>
              <a:t> In the bathroom / you / to cook  </a:t>
            </a:r>
            <a:br>
              <a:rPr lang="en" dirty="0"/>
            </a:br>
            <a:endParaRPr lang="ru-RU" dirty="0"/>
          </a:p>
        </p:txBody>
      </p:sp>
    </p:spTree>
    <p:extLst>
      <p:ext uri="{BB962C8B-B14F-4D97-AF65-F5344CB8AC3E}">
        <p14:creationId xmlns:p14="http://schemas.microsoft.com/office/powerpoint/2010/main" val="29812111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8D64050-6B48-2B32-75CC-0842EC9639F3}"/>
              </a:ext>
            </a:extLst>
          </p:cNvPr>
          <p:cNvSpPr>
            <a:spLocks noGrp="1"/>
          </p:cNvSpPr>
          <p:nvPr>
            <p:ph type="title"/>
          </p:nvPr>
        </p:nvSpPr>
        <p:spPr>
          <a:xfrm>
            <a:off x="838200" y="1"/>
            <a:ext cx="10515600" cy="1127342"/>
          </a:xfrm>
        </p:spPr>
        <p:txBody>
          <a:bodyPr>
            <a:normAutofit fontScale="90000"/>
          </a:bodyPr>
          <a:lstStyle/>
          <a:p>
            <a:r>
              <a:rPr lang="en" dirty="0"/>
              <a:t>Test Yourself</a:t>
            </a:r>
            <a:r>
              <a:rPr lang="ru-RU" dirty="0"/>
              <a:t>:</a:t>
            </a:r>
            <a:r>
              <a:rPr lang="en" dirty="0"/>
              <a:t>
</a:t>
            </a:r>
            <a:endParaRPr lang="ru-RU" dirty="0"/>
          </a:p>
        </p:txBody>
      </p:sp>
      <p:sp>
        <p:nvSpPr>
          <p:cNvPr id="3" name="Объект 2">
            <a:extLst>
              <a:ext uri="{FF2B5EF4-FFF2-40B4-BE49-F238E27FC236}">
                <a16:creationId xmlns:a16="http://schemas.microsoft.com/office/drawing/2014/main" id="{C0D3D4D9-DE3A-8B32-9DCC-E323C624D4BD}"/>
              </a:ext>
            </a:extLst>
          </p:cNvPr>
          <p:cNvSpPr>
            <a:spLocks noGrp="1"/>
          </p:cNvSpPr>
          <p:nvPr>
            <p:ph idx="1"/>
          </p:nvPr>
        </p:nvSpPr>
        <p:spPr/>
        <p:txBody>
          <a:bodyPr>
            <a:normAutofit/>
          </a:bodyPr>
          <a:lstStyle/>
          <a:p>
            <a:r>
              <a:rPr lang="en-US" dirty="0"/>
              <a:t>I don’t play computer games every day.</a:t>
            </a:r>
          </a:p>
          <a:p>
            <a:r>
              <a:rPr lang="en" dirty="0"/>
              <a:t>My friend doesn't swim in the pool every Saturday.</a:t>
            </a:r>
          </a:p>
          <a:p>
            <a:r>
              <a:rPr lang="en" dirty="0"/>
              <a:t>Water doesn’t boil at 100 c.</a:t>
            </a:r>
          </a:p>
          <a:p>
            <a:r>
              <a:rPr lang="en" dirty="0"/>
              <a:t>Men don't like cars.</a:t>
            </a:r>
          </a:p>
          <a:p>
            <a:r>
              <a:rPr lang="en" dirty="0"/>
              <a:t>We don't eat junk food.</a:t>
            </a:r>
          </a:p>
          <a:p>
            <a:r>
              <a:rPr lang="en" dirty="0"/>
              <a:t>My parents don't visit me twice a year</a:t>
            </a:r>
            <a:r>
              <a:rPr lang="en-US" dirty="0"/>
              <a:t>.</a:t>
            </a:r>
          </a:p>
          <a:p>
            <a:r>
              <a:rPr lang="en" dirty="0"/>
              <a:t>You don't cook in the bathroom.</a:t>
            </a:r>
            <a:r>
              <a:rPr lang="ru-RU" dirty="0"/>
              <a:t/>
            </a:r>
            <a:br>
              <a:rPr lang="ru-RU" dirty="0"/>
            </a:br>
            <a:r>
              <a:rPr lang="en" dirty="0"/>
              <a:t/>
            </a:r>
            <a:br>
              <a:rPr lang="en" dirty="0"/>
            </a:br>
            <a:endParaRPr lang="en-US" dirty="0"/>
          </a:p>
        </p:txBody>
      </p:sp>
    </p:spTree>
    <p:extLst>
      <p:ext uri="{BB962C8B-B14F-4D97-AF65-F5344CB8AC3E}">
        <p14:creationId xmlns:p14="http://schemas.microsoft.com/office/powerpoint/2010/main" val="1805032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{23CED9B2-B565-EC4A-AFB2-537FE94CC9D0}tf10001060</Template>
  <TotalTime>169</TotalTime>
  <Words>360</Words>
  <Application>Microsoft Office PowerPoint</Application>
  <PresentationFormat>Широкоэкранный</PresentationFormat>
  <Paragraphs>95</Paragraphs>
  <Slides>10</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10</vt:i4>
      </vt:variant>
    </vt:vector>
  </HeadingPairs>
  <TitlesOfParts>
    <vt:vector size="14" baseType="lpstr">
      <vt:lpstr>Arial</vt:lpstr>
      <vt:lpstr>Trebuchet MS</vt:lpstr>
      <vt:lpstr>Wingdings 3</vt:lpstr>
      <vt:lpstr>Аспект</vt:lpstr>
      <vt:lpstr>Present Simple - Simple Present Tense </vt:lpstr>
      <vt:lpstr>The Present Simple time denotes activities that occur regularly. It is used to denote ordinary, constant actions, for example: habits, daily routine, schedule. 
</vt:lpstr>
      <vt:lpstr>Education Present Simple
</vt:lpstr>
      <vt:lpstr>Презентация PowerPoint</vt:lpstr>
      <vt:lpstr>Презентация PowerPoint</vt:lpstr>
      <vt:lpstr>      If the verb ends in -y with a preceding vowel, then -y is preserved and only the ending -s is added:     I play – she plays  </vt:lpstr>
      <vt:lpstr>    Marker words </vt:lpstr>
      <vt:lpstr>Make negative sentences using words:</vt:lpstr>
      <vt:lpstr>Test Yourself:
</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 Simple - Simple Present Tense </dc:title>
  <dc:creator>Alina Kononova</dc:creator>
  <cp:lastModifiedBy>teacher</cp:lastModifiedBy>
  <cp:revision>8</cp:revision>
  <dcterms:created xsi:type="dcterms:W3CDTF">2022-05-14T15:21:26Z</dcterms:created>
  <dcterms:modified xsi:type="dcterms:W3CDTF">2022-05-16T08:48:59Z</dcterms:modified>
</cp:coreProperties>
</file>