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76" r:id="rId8"/>
    <p:sldId id="263" r:id="rId9"/>
    <p:sldId id="264" r:id="rId10"/>
    <p:sldId id="279" r:id="rId11"/>
    <p:sldId id="278" r:id="rId12"/>
    <p:sldId id="268" r:id="rId13"/>
    <p:sldId id="269" r:id="rId14"/>
    <p:sldId id="270" r:id="rId15"/>
    <p:sldId id="277" r:id="rId16"/>
    <p:sldId id="273" r:id="rId17"/>
    <p:sldId id="282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9F4"/>
    <a:srgbClr val="3F12AE"/>
  </p:clrMru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2" autoAdjust="0"/>
    <p:restoredTop sz="94660"/>
  </p:normalViewPr>
  <p:slideViewPr>
    <p:cSldViewPr>
      <p:cViewPr>
        <p:scale>
          <a:sx n="90" d="100"/>
          <a:sy n="90" d="100"/>
        </p:scale>
        <p:origin x="-864" y="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23\Desktop\&#1089;&#1077;&#1084;&#1080;&#1085;&#1072;&#1088;%20&#1052;&#1072;&#1083;&#1072;&#1096;&#1077;&#1085;&#1082;&#1086;%20&#1053;.%20&#1071;\&#1047;&#1080;&#1084;&#1085;&#1103;&#1103;%20&#1092;&#1080;&#1079;&#1084;&#1080;&#1085;&#1091;&#1090;&#1082;&#1072;.wmv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шаблоны\38757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8" y="0"/>
            <a:ext cx="9141142" cy="68601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1214422"/>
            <a:ext cx="81439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Урок математики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« Вычитание суммы из числа»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2 класс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 УМК «Гармония»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униципальное общеобразовательное учреждение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«Средняя общеобразовательная школа №7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села Стародубского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Буденновского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района»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5445224"/>
            <a:ext cx="58195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Учитель начальных классов 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высшей категории</a:t>
            </a:r>
          </a:p>
          <a:p>
            <a:pPr algn="r"/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Малашенко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Н. Я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ru-RU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35824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Чтобы вычесть из числа сумму двух чисел, можно вычесть из числа одно слагаемое и из полученного результата вычесть другое слагаемое.</a:t>
            </a:r>
            <a:endParaRPr lang="ru-RU" sz="4800" dirty="0"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2976" y="714356"/>
            <a:ext cx="72152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– (9 +5)=</a:t>
            </a:r>
          </a:p>
          <a:p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49 - 9 – 5=</a:t>
            </a:r>
          </a:p>
          <a:p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– 5 – 9=</a:t>
            </a:r>
            <a:endParaRPr lang="ru-RU" sz="6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2714620"/>
            <a:ext cx="15716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35</a:t>
            </a:r>
            <a:endParaRPr lang="ru-RU" sz="6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1714488"/>
            <a:ext cx="15716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35</a:t>
            </a:r>
            <a:endParaRPr lang="ru-RU" sz="66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Зимняя физминут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Верно ли утверждение, что значение выражений в каждой паре одинаковые?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285875"/>
            <a:ext cx="328615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84 – (4 + 5)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84 – 4 – 5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67 – (2 + 7)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67 – 7 – 2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6313" y="1285875"/>
            <a:ext cx="300039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72 – (2 + 3)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72 – 2 – 3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83 – (5 + 3)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83 – 3 – 5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3857625"/>
            <a:ext cx="8001000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Утверждение верное. </a:t>
            </a:r>
            <a:r>
              <a:rPr lang="ru-RU" sz="2800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первом выражении каждой пары из числа вычитается сумма двух чисел. А во втором выражении из числа вычитается сначала одно слагаемое, а потом другое.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285728"/>
            <a:ext cx="785818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№ 322</a:t>
            </a:r>
          </a:p>
          <a:p>
            <a:pPr>
              <a:lnSpc>
                <a:spcPct val="200000"/>
              </a:lnSpc>
            </a:pP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72-(5+2)</a:t>
            </a:r>
          </a:p>
          <a:p>
            <a:pPr>
              <a:lnSpc>
                <a:spcPct val="200000"/>
              </a:lnSpc>
            </a:pP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64-(7+4)</a:t>
            </a:r>
          </a:p>
          <a:p>
            <a:pPr>
              <a:lnSpc>
                <a:spcPct val="200000"/>
              </a:lnSpc>
            </a:pP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35-(9+5)</a:t>
            </a:r>
          </a:p>
          <a:p>
            <a:pPr>
              <a:lnSpc>
                <a:spcPct val="200000"/>
              </a:lnSpc>
            </a:pP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26-(6+2)</a:t>
            </a:r>
          </a:p>
          <a:p>
            <a:endParaRPr lang="ru-RU" sz="44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400052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44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72-(5+2)=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72-2-5=</a:t>
            </a:r>
          </a:p>
          <a:p>
            <a:endParaRPr lang="ru-RU" sz="4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64-(7+4)=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64-4-7=</a:t>
            </a:r>
          </a:p>
          <a:p>
            <a:endParaRPr lang="ru-RU" sz="44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1643050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65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2357430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65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3714752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53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4357694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53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1571612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35-(9+5)=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35-5-9=</a:t>
            </a:r>
          </a:p>
          <a:p>
            <a:endParaRPr lang="ru-RU" sz="4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26-(6+2)=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26-6-2=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29520" y="1500174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21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16" y="2214554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21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4214818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18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3571876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3F12AE"/>
                </a:solidFill>
                <a:latin typeface="Arial Black" pitchFamily="34" charset="0"/>
              </a:rPr>
              <a:t>18</a:t>
            </a:r>
            <a:endParaRPr lang="ru-RU" sz="4400" dirty="0">
              <a:solidFill>
                <a:srgbClr val="3F12AE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428604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№ 322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6626" name="Picture 2" descr="C:\Documents and Settings\Admin\Рабочий стол\рисунки\clp503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0435"/>
            <a:ext cx="8358246" cy="62239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7686" y="1214422"/>
            <a:ext cx="50006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Домашнее задание:</a:t>
            </a:r>
          </a:p>
          <a:p>
            <a:endParaRPr lang="ru-RU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742950" indent="-742950">
              <a:buAutoNum type="arabicPeriod"/>
            </a:pPr>
            <a:r>
              <a:rPr lang="ru-RU" sz="3200" dirty="0" smtClean="0">
                <a:latin typeface="Arial Black" pitchFamily="34" charset="0"/>
              </a:rPr>
              <a:t>№322 (3 ст.) – для всех.</a:t>
            </a:r>
          </a:p>
          <a:p>
            <a:pPr marL="742950" indent="-742950">
              <a:buAutoNum type="arabicPeriod"/>
            </a:pPr>
            <a:r>
              <a:rPr lang="ru-RU" sz="3200" dirty="0" smtClean="0">
                <a:latin typeface="Arial Black" pitchFamily="34" charset="0"/>
              </a:rPr>
              <a:t> Т № 141- для желающих.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142852"/>
            <a:ext cx="892971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Какое правило мы узнали сегодня на уроке?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Как можно вычесть сумму из числа?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Где мы сможем применить новые знания?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-Кому удалось всё на уроке?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-У кого возникли затруднения?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-Над чем ещё надо поработать?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18" descr="http://www.design-warez.ru/uploads/posts/2009-12/1260724274_51770951_1259450404_winte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8" name="Picture 10" descr="fdeb16659c4484d11187cd40b23b3b3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33375"/>
            <a:ext cx="323850" cy="314325"/>
          </a:xfrm>
          <a:prstGeom prst="rect">
            <a:avLst/>
          </a:prstGeom>
          <a:noFill/>
        </p:spPr>
      </p:pic>
      <p:pic>
        <p:nvPicPr>
          <p:cNvPr id="7179" name="Picture 11" descr="fdeb16659c4484d11187cd40b23b3b3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484784"/>
            <a:ext cx="323850" cy="314325"/>
          </a:xfrm>
          <a:prstGeom prst="rect">
            <a:avLst/>
          </a:prstGeom>
          <a:noFill/>
        </p:spPr>
      </p:pic>
      <p:pic>
        <p:nvPicPr>
          <p:cNvPr id="7180" name="Picture 12" descr="fdeb16659c4484d11187cd40b23b3b3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124744"/>
            <a:ext cx="323850" cy="314325"/>
          </a:xfrm>
          <a:prstGeom prst="rect">
            <a:avLst/>
          </a:prstGeom>
          <a:noFill/>
        </p:spPr>
      </p:pic>
      <p:pic>
        <p:nvPicPr>
          <p:cNvPr id="7181" name="Picture 13" descr="fdeb16659c4484d11187cd40b23b3b3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33375"/>
            <a:ext cx="323850" cy="314325"/>
          </a:xfrm>
          <a:prstGeom prst="rect">
            <a:avLst/>
          </a:prstGeom>
          <a:noFill/>
        </p:spPr>
      </p:pic>
      <p:pic>
        <p:nvPicPr>
          <p:cNvPr id="34818" name="Picture 2" descr="http://s48.radikal.ru/i122/0912/7c/fff1926b574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636912"/>
            <a:ext cx="1941174" cy="2376264"/>
          </a:xfrm>
          <a:prstGeom prst="rect">
            <a:avLst/>
          </a:prstGeom>
          <a:noFill/>
        </p:spPr>
      </p:pic>
      <p:pic>
        <p:nvPicPr>
          <p:cNvPr id="8" name="Picture 2" descr="http://s48.radikal.ru/i122/0912/7c/fff1926b574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491880" y="2636912"/>
            <a:ext cx="1941174" cy="23762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85852" y="428604"/>
            <a:ext cx="6643734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itchFamily="34" charset="0"/>
              </a:rPr>
              <a:t>МОЛОДЦЫ!</a:t>
            </a:r>
            <a:endParaRPr lang="ru-RU" sz="7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шаблоны\38757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8" y="0"/>
            <a:ext cx="9141142" cy="68601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1785926"/>
            <a:ext cx="750099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Arial Black" pitchFamily="34" charset="0"/>
              </a:rPr>
              <a:t>Девиз урока: </a:t>
            </a:r>
          </a:p>
          <a:p>
            <a:pPr algn="ctr"/>
            <a:endParaRPr lang="ru-RU" sz="44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Arial Black" pitchFamily="34" charset="0"/>
              </a:rPr>
              <a:t>« Не говори – не умею, а говори – научусь».</a:t>
            </a:r>
            <a:endParaRPr lang="ru-RU" sz="4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42910" y="3857628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80-3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43174" y="3214686"/>
            <a:ext cx="1428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70-4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71670" y="6000768"/>
            <a:ext cx="135732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60-8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86248" y="5572140"/>
            <a:ext cx="128588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90-9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15206" y="2357430"/>
            <a:ext cx="135732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50-5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14612" y="2214554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66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29190" y="2714620"/>
            <a:ext cx="1428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40-7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72066" y="1714488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58082" y="1214422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45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43108" y="4929198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52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29124" y="4572008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81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2910" y="2857496"/>
            <a:ext cx="12144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77</a:t>
            </a:r>
          </a:p>
        </p:txBody>
      </p:sp>
      <p:pic>
        <p:nvPicPr>
          <p:cNvPr id="5124" name="Picture 4" descr="C:\Documents and Settings\Admin\Рабочий стол\рисунки\x_8f465b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500174"/>
            <a:ext cx="1643074" cy="1701377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рисунки\hello_html_m532d6d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14554"/>
            <a:ext cx="1603364" cy="1603364"/>
          </a:xfrm>
          <a:prstGeom prst="rect">
            <a:avLst/>
          </a:prstGeom>
          <a:noFill/>
        </p:spPr>
      </p:pic>
      <p:pic>
        <p:nvPicPr>
          <p:cNvPr id="9" name="Picture 3" descr="C:\Documents and Settings\Admin\Рабочий стол\рисунки\hello_html_m532d6d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214422"/>
            <a:ext cx="1603364" cy="1603364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рисунки\fe79e63365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571480"/>
            <a:ext cx="1496124" cy="171925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рисунки\fe79e63365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4357694"/>
            <a:ext cx="1496124" cy="1719255"/>
          </a:xfrm>
          <a:prstGeom prst="rect">
            <a:avLst/>
          </a:prstGeom>
          <a:noFill/>
        </p:spPr>
      </p:pic>
      <p:pic>
        <p:nvPicPr>
          <p:cNvPr id="5125" name="Picture 5" descr="C:\Documents and Settings\Admin\Рабочий стол\рисунки\depositphotos_12532676-stock-illustration-decorative-abstract-snowflak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4000504"/>
            <a:ext cx="1571621" cy="1571621"/>
          </a:xfrm>
          <a:prstGeom prst="rect">
            <a:avLst/>
          </a:prstGeom>
          <a:noFill/>
        </p:spPr>
      </p:pic>
      <p:pic>
        <p:nvPicPr>
          <p:cNvPr id="5126" name="Picture 6" descr="C:\Documents and Settings\Admin\Рабочий стол\рисунки\depositphotos_36724777-Child-makes-a-snowma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-6012"/>
            <a:ext cx="5929354" cy="68187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1 0.04977 L 0.61753 0.43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5 0.03125 L 0.3651 0.535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7 0.00648 L 0.11736 0.584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9 0.05 L -0.12674 0.669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3333 L 0.44375 0.1173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48 0.02268 L 0.1974 0.169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5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357166"/>
            <a:ext cx="55007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 Black" pitchFamily="34" charset="0"/>
              </a:rPr>
              <a:t>14 - (4 + 5)=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Arial Black" pitchFamily="34" charset="0"/>
              </a:rPr>
              <a:t>18 - (3 + 6)=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Arial Black" pitchFamily="34" charset="0"/>
              </a:rPr>
              <a:t>16 + (10 - 6)=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Arial Black" pitchFamily="34" charset="0"/>
              </a:rPr>
              <a:t>13 + (13 - 7)=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6248" y="357166"/>
            <a:ext cx="10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5</a:t>
            </a:r>
            <a:endParaRPr lang="ru-RU" sz="4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1071546"/>
            <a:ext cx="10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9</a:t>
            </a:r>
            <a:endParaRPr lang="ru-RU" sz="4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1785926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20</a:t>
            </a:r>
            <a:endParaRPr lang="ru-RU" sz="4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2571744"/>
            <a:ext cx="135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19</a:t>
            </a:r>
            <a:endParaRPr lang="ru-RU" sz="4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" name="Рисунок 9" descr="снеговик-28025909.jpg"/>
          <p:cNvPicPr>
            <a:picLocks noChangeAspect="1"/>
          </p:cNvPicPr>
          <p:nvPr/>
        </p:nvPicPr>
        <p:blipFill>
          <a:blip r:embed="rId3" cstate="print"/>
          <a:srcRect l="50000" b="53125"/>
          <a:stretch>
            <a:fillRect/>
          </a:stretch>
        </p:blipFill>
        <p:spPr>
          <a:xfrm>
            <a:off x="357158" y="0"/>
            <a:ext cx="8162541" cy="6769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7715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У Тани и Веры фамилии Белова и Титова. Какая фамилия у каждой девочки, если Таня и Белова живут в соседних домах? 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786454"/>
            <a:ext cx="1714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Таня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108" y="5929330"/>
            <a:ext cx="17145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Вера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1538" y="5786454"/>
            <a:ext cx="1714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Титова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4678" y="5929330"/>
            <a:ext cx="1714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Белова</a:t>
            </a:r>
          </a:p>
        </p:txBody>
      </p:sp>
      <p:pic>
        <p:nvPicPr>
          <p:cNvPr id="14" name="Рисунок 13"/>
          <p:cNvPicPr>
            <a:picLocks noChangeAspect="1" noChangeArrowheads="1"/>
          </p:cNvPicPr>
          <p:nvPr/>
        </p:nvPicPr>
        <p:blipFill>
          <a:blip r:embed="rId3" cstate="print"/>
          <a:srcRect r="58162" b="32463"/>
          <a:stretch>
            <a:fillRect/>
          </a:stretch>
        </p:blipFill>
        <p:spPr bwMode="auto">
          <a:xfrm>
            <a:off x="285720" y="3357562"/>
            <a:ext cx="2061496" cy="240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3" cstate="print"/>
          <a:srcRect l="55838" r="7246" b="28831"/>
          <a:stretch>
            <a:fillRect/>
          </a:stretch>
        </p:blipFill>
        <p:spPr bwMode="auto">
          <a:xfrm>
            <a:off x="2786050" y="3357562"/>
            <a:ext cx="1784240" cy="248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proiekt-zimniie-zabavy_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180761"/>
            <a:ext cx="6688079" cy="66772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l="3286" r="-828" b="503"/>
          <a:stretch>
            <a:fillRect/>
          </a:stretch>
        </p:blipFill>
        <p:spPr bwMode="auto">
          <a:xfrm>
            <a:off x="214282" y="0"/>
            <a:ext cx="8429684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357422" y="54292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Arial Black" pitchFamily="34" charset="0"/>
              </a:rPr>
              <a:t>1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357422" y="364331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Arial Black" pitchFamily="34" charset="0"/>
              </a:rPr>
              <a:t>3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l="9919" r="57016" b="56768"/>
          <a:stretch>
            <a:fillRect/>
          </a:stretch>
        </p:blipFill>
        <p:spPr bwMode="auto">
          <a:xfrm>
            <a:off x="3786182" y="5214950"/>
            <a:ext cx="2857520" cy="142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 l="57017" r="28104" b="503"/>
          <a:stretch>
            <a:fillRect/>
          </a:stretch>
        </p:blipFill>
        <p:spPr bwMode="auto">
          <a:xfrm rot="5400000">
            <a:off x="4499756" y="2858302"/>
            <a:ext cx="128588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1855.jpg"/>
          <p:cNvPicPr>
            <a:picLocks noChangeAspect="1"/>
          </p:cNvPicPr>
          <p:nvPr/>
        </p:nvPicPr>
        <p:blipFill>
          <a:blip r:embed="rId3" cstate="print"/>
          <a:srcRect l="6250" t="7027" r="54688" b="10990"/>
          <a:stretch>
            <a:fillRect/>
          </a:stretch>
        </p:blipFill>
        <p:spPr>
          <a:xfrm>
            <a:off x="2428860" y="500042"/>
            <a:ext cx="4429156" cy="62008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1357298"/>
            <a:ext cx="72152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– (5 + 4)=</a:t>
            </a:r>
          </a:p>
          <a:p>
            <a:pPr algn="ctr"/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– (6 + 1)=</a:t>
            </a:r>
          </a:p>
          <a:p>
            <a:pPr algn="ctr"/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– (9 + 5)=</a:t>
            </a:r>
            <a:endParaRPr lang="ru-RU" sz="6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6644" y="1357298"/>
            <a:ext cx="16430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40</a:t>
            </a:r>
            <a:endParaRPr lang="ru-RU" sz="6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68" y="2285992"/>
            <a:ext cx="16430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42</a:t>
            </a:r>
            <a:endParaRPr lang="ru-RU" sz="6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5206" y="3143248"/>
            <a:ext cx="1643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Arial Black" pitchFamily="34" charset="0"/>
              </a:rPr>
              <a:t>?</a:t>
            </a:r>
            <a:endParaRPr lang="ru-RU" sz="96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шаблоны\snow-crystal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714356"/>
            <a:ext cx="90011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solidFill>
                  <a:srgbClr val="002060"/>
                </a:solidFill>
                <a:latin typeface="Arial Black" pitchFamily="34" charset="0"/>
              </a:rPr>
              <a:t>49 – (9 + 5)=</a:t>
            </a:r>
            <a:endParaRPr lang="ru-RU" sz="6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428868"/>
            <a:ext cx="8286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Тема: </a:t>
            </a: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Вычитание суммы из числа.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500570"/>
            <a:ext cx="842968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Цель:</a:t>
            </a:r>
            <a:r>
              <a:rPr lang="ru-RU" sz="4400" dirty="0" smtClean="0">
                <a:latin typeface="Arial Black" pitchFamily="34" charset="0"/>
              </a:rPr>
              <a:t> </a:t>
            </a: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научиться вычитать сумму из числа.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58082" y="428604"/>
            <a:ext cx="1643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Arial Black" pitchFamily="34" charset="0"/>
              </a:rPr>
              <a:t>?</a:t>
            </a:r>
            <a:endParaRPr lang="ru-RU" sz="96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425</Words>
  <Application>Microsoft Office PowerPoint</Application>
  <PresentationFormat>Экран (4:3)</PresentationFormat>
  <Paragraphs>105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123</cp:lastModifiedBy>
  <cp:revision>36</cp:revision>
  <dcterms:modified xsi:type="dcterms:W3CDTF">2021-02-03T07:46:26Z</dcterms:modified>
</cp:coreProperties>
</file>