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66" r:id="rId1"/>
  </p:sldMasterIdLst>
  <p:sldIdLst>
    <p:sldId id="269" r:id="rId2"/>
    <p:sldId id="338" r:id="rId3"/>
    <p:sldId id="339" r:id="rId4"/>
    <p:sldId id="399" r:id="rId5"/>
    <p:sldId id="401" r:id="rId6"/>
    <p:sldId id="400" r:id="rId7"/>
    <p:sldId id="398" r:id="rId8"/>
    <p:sldId id="397" r:id="rId9"/>
    <p:sldId id="383" r:id="rId10"/>
    <p:sldId id="384" r:id="rId11"/>
    <p:sldId id="343" r:id="rId12"/>
    <p:sldId id="344" r:id="rId13"/>
    <p:sldId id="349" r:id="rId14"/>
    <p:sldId id="351" r:id="rId15"/>
    <p:sldId id="350" r:id="rId16"/>
    <p:sldId id="352" r:id="rId17"/>
    <p:sldId id="353" r:id="rId18"/>
    <p:sldId id="355" r:id="rId19"/>
    <p:sldId id="378" r:id="rId20"/>
    <p:sldId id="356" r:id="rId21"/>
    <p:sldId id="357" r:id="rId22"/>
    <p:sldId id="359" r:id="rId23"/>
    <p:sldId id="358" r:id="rId24"/>
    <p:sldId id="379" r:id="rId25"/>
    <p:sldId id="361" r:id="rId26"/>
    <p:sldId id="381" r:id="rId27"/>
    <p:sldId id="362" r:id="rId28"/>
    <p:sldId id="380" r:id="rId29"/>
    <p:sldId id="365" r:id="rId30"/>
    <p:sldId id="366" r:id="rId31"/>
    <p:sldId id="367" r:id="rId32"/>
    <p:sldId id="368" r:id="rId33"/>
    <p:sldId id="284" r:id="rId34"/>
    <p:sldId id="403" r:id="rId3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99FF33"/>
    <a:srgbClr val="FF3399"/>
    <a:srgbClr val="0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380" autoAdjust="0"/>
    <p:restoredTop sz="94676" autoAdjust="0"/>
  </p:normalViewPr>
  <p:slideViewPr>
    <p:cSldViewPr>
      <p:cViewPr varScale="1">
        <p:scale>
          <a:sx n="106" d="100"/>
          <a:sy n="106" d="100"/>
        </p:scale>
        <p:origin x="-183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88BA4883-CC6C-4E43-924B-51638A4E824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AADF28-CD17-4A78-92EE-86915259E6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2FCD22-148F-4F38-8266-C4756A6E12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C74C298D-3CD1-400B-BF68-12038DF6758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A324C7-8D48-4055-ACCD-ABD1AB5F4B7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EAB0A5-02E5-4548-9962-9CAD425D5AD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E14A48B4-2130-4A2D-907F-9A97C171E2F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17E30C-5F2B-4F05-9EA1-38C2DA46A2E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9B0294-F764-4800-BD31-8ED7D30C72F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121352-350A-4CD9-B48D-567A602C480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B9845A-41F8-414E-B6CB-1CE23E40CBD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5A327167-DEE5-4365-AB11-DE025DB2AF9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7" r:id="rId1"/>
    <p:sldLayoutId id="2147484068" r:id="rId2"/>
    <p:sldLayoutId id="2147484069" r:id="rId3"/>
    <p:sldLayoutId id="2147484070" r:id="rId4"/>
    <p:sldLayoutId id="2147484071" r:id="rId5"/>
    <p:sldLayoutId id="2147484072" r:id="rId6"/>
    <p:sldLayoutId id="2147484073" r:id="rId7"/>
    <p:sldLayoutId id="2147484074" r:id="rId8"/>
    <p:sldLayoutId id="2147484075" r:id="rId9"/>
    <p:sldLayoutId id="2147484076" r:id="rId10"/>
    <p:sldLayoutId id="2147484077" r:id="rId11"/>
  </p:sldLayoutIdLst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98" decel="100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98" decel="100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98" decel="100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0" grpId="0"/>
    </p:bld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alitra-pitania.ru/wp-content/uploads/2012/02/%D0%9C%D0%B0%D1%81%D0%BB%D0%B5%D0%BD%D0%B8%D1%86%D0%B0-%D0%B4%D0%B8%D0%B5%D1%82%D0%B2%D1%80%D0%B0%D1%87.jpg" TargetMode="External"/><Relationship Id="rId13" Type="http://schemas.openxmlformats.org/officeDocument/2006/relationships/hyperlink" Target="http://translate.academic.ru/%D0%A0%D0%BE%D0%BC%D0%B0%D0%BD%D1%81/ru/es/1" TargetMode="External"/><Relationship Id="rId3" Type="http://schemas.openxmlformats.org/officeDocument/2006/relationships/hyperlink" Target="http://music-fantasy.ru/files/pictures/lesson-chaykovskiy-vremena-goda-avgust.jpg" TargetMode="External"/><Relationship Id="rId7" Type="http://schemas.openxmlformats.org/officeDocument/2006/relationships/hyperlink" Target="http://www.novayaopera.ru/pictures/f4/img_4546_35f40ef5.jpg" TargetMode="External"/><Relationship Id="rId12" Type="http://schemas.openxmlformats.org/officeDocument/2006/relationships/hyperlink" Target="http://mult-online.ru/uploads/posts/2011-04/thumbs/1302690747_trubadur.jpg" TargetMode="External"/><Relationship Id="rId2" Type="http://schemas.openxmlformats.org/officeDocument/2006/relationships/hyperlink" Target="http://img13.nnm.me/0/f/7/f/0/0f7f0e216ed11979199e36e2592b55e7_full.jpg-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amlib.ru/img/i/irin_s/verlibr-12/vocaliz_page_1.jpg" TargetMode="External"/><Relationship Id="rId11" Type="http://schemas.openxmlformats.org/officeDocument/2006/relationships/hyperlink" Target="http://cs4642.vk.me/u7539577/video/l_e5c39973.jpg" TargetMode="External"/><Relationship Id="rId5" Type="http://schemas.openxmlformats.org/officeDocument/2006/relationships/hyperlink" Target="http://www.logoslovo.ru/media/pic_middle/5/18185.jpg" TargetMode="External"/><Relationship Id="rId10" Type="http://schemas.openxmlformats.org/officeDocument/2006/relationships/hyperlink" Target="http://files.school-collection.edu.ru/dlrstore/76b97b01-0fee-c1e1-d829-22279b701d8a/Rachmaninoff_Vokaliz.htm" TargetMode="External"/><Relationship Id="rId4" Type="http://schemas.openxmlformats.org/officeDocument/2006/relationships/hyperlink" Target="http://festival.1september.ru/articles/587359/6.jpg" TargetMode="External"/><Relationship Id="rId9" Type="http://schemas.openxmlformats.org/officeDocument/2006/relationships/hyperlink" Target="http://wreferat.baza-referat.ru/2_374725280-25033.wpic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39750" y="2420938"/>
            <a:ext cx="8385175" cy="143192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hlink"/>
                </a:solidFill>
              </a:rPr>
              <a:t>Жанры</a:t>
            </a:r>
            <a:r>
              <a:rPr lang="en-US" sz="4000" dirty="0" smtClean="0">
                <a:solidFill>
                  <a:schemeClr val="hlink"/>
                </a:solidFill>
              </a:rPr>
              <a:t> </a:t>
            </a:r>
            <a:r>
              <a:rPr lang="ru-RU" sz="4000" dirty="0" smtClean="0">
                <a:solidFill>
                  <a:schemeClr val="hlink"/>
                </a:solidFill>
              </a:rPr>
              <a:t>вокальной музыки</a:t>
            </a:r>
            <a:endParaRPr lang="ru-RU" sz="4000" dirty="0">
              <a:solidFill>
                <a:schemeClr val="hlin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72264" y="4929198"/>
            <a:ext cx="19002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Подготовила</a:t>
            </a:r>
          </a:p>
          <a:p>
            <a:r>
              <a:rPr lang="ru-RU" dirty="0" smtClean="0"/>
              <a:t>Учитель музыки</a:t>
            </a:r>
          </a:p>
          <a:p>
            <a:r>
              <a:rPr lang="ru-RU" dirty="0" smtClean="0"/>
              <a:t>Алтухова Е.В.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143372" y="428604"/>
            <a:ext cx="1025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8 класс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rrowheads="1"/>
          </p:cNvSpPr>
          <p:nvPr>
            <p:ph sz="half" idx="1"/>
          </p:nvPr>
        </p:nvSpPr>
        <p:spPr>
          <a:xfrm>
            <a:off x="3348038" y="357188"/>
            <a:ext cx="5543550" cy="6240462"/>
          </a:xfrm>
        </p:spPr>
        <p:txBody>
          <a:bodyPr>
            <a:normAutofit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ru-RU" sz="1600" b="1" smtClean="0">
                <a:solidFill>
                  <a:schemeClr val="hlink"/>
                </a:solidFill>
              </a:rPr>
              <a:t>       Как - то раз сороконожку            Пальчики здороваются 			      с большим пальцем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smtClean="0">
                <a:solidFill>
                  <a:schemeClr val="hlink"/>
                </a:solidFill>
              </a:rPr>
              <a:t>       Пригласили на обед.                    Приглашение руками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smtClean="0">
                <a:solidFill>
                  <a:schemeClr val="hlink"/>
                </a:solidFill>
              </a:rPr>
              <a:t>       Ждут жуки, букашки, мошки,     Загибают пальцы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smtClean="0">
                <a:solidFill>
                  <a:schemeClr val="hlink"/>
                </a:solidFill>
              </a:rPr>
              <a:t>       А ее все нет и нет.                      Качают головой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smtClean="0">
                <a:solidFill>
                  <a:schemeClr val="hlink"/>
                </a:solidFill>
              </a:rPr>
              <a:t>       Наконец, сороконожка.             Скользят кулачками        			    по коленкам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smtClean="0">
                <a:solidFill>
                  <a:schemeClr val="hlink"/>
                </a:solidFill>
              </a:rPr>
              <a:t>       Появилась у стола.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smtClean="0">
                <a:solidFill>
                  <a:schemeClr val="hlink"/>
                </a:solidFill>
              </a:rPr>
              <a:t>       «Опоздала я немножко.             Показать руками на 			                      себя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smtClean="0">
                <a:solidFill>
                  <a:schemeClr val="hlink"/>
                </a:solidFill>
              </a:rPr>
              <a:t>       Еле – еле доползла.                    Соединить ладошки и     			                     сделать змейку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smtClean="0">
                <a:solidFill>
                  <a:schemeClr val="hlink"/>
                </a:solidFill>
              </a:rPr>
              <a:t>       Ведь какое невезенье.              Приподнимают плечи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smtClean="0">
                <a:solidFill>
                  <a:schemeClr val="hlink"/>
                </a:solidFill>
              </a:rPr>
              <a:t>       Как же мне не опоздать!           Руки развести немного 			      в стороны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smtClean="0">
                <a:solidFill>
                  <a:schemeClr val="hlink"/>
                </a:solidFill>
              </a:rPr>
              <a:t>       Там у входа объявление:           Показывают большим 			                     пальцем назад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smtClean="0">
                <a:solidFill>
                  <a:schemeClr val="hlink"/>
                </a:solidFill>
              </a:rPr>
              <a:t>       «Просьба ноги вытирать!»        Следят за движением 			   указательного пальца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1600" b="1" smtClean="0">
                <a:solidFill>
                  <a:schemeClr val="hlink"/>
                </a:solidFill>
              </a:rPr>
              <a:t>                                                             слева направо</a:t>
            </a:r>
          </a:p>
        </p:txBody>
      </p:sp>
      <p:pic>
        <p:nvPicPr>
          <p:cNvPr id="19459" name="Picture 3" descr="АНИМАЦИЯ ГУСЕНИЦА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484313"/>
            <a:ext cx="2119313" cy="258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850" y="2349500"/>
            <a:ext cx="8385175" cy="143192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hlink"/>
                </a:solidFill>
                <a:latin typeface="+mn-lt"/>
              </a:rPr>
              <a:t>Игровой </a:t>
            </a:r>
            <a:r>
              <a:rPr lang="ru-RU" sz="4000" b="1" dirty="0">
                <a:solidFill>
                  <a:schemeClr val="hlink"/>
                </a:solidFill>
                <a:latin typeface="+mn-lt"/>
              </a:rPr>
              <a:t>тест</a:t>
            </a:r>
            <a:br>
              <a:rPr lang="ru-RU" sz="4000" b="1" dirty="0">
                <a:solidFill>
                  <a:schemeClr val="hlink"/>
                </a:solidFill>
                <a:latin typeface="+mn-lt"/>
              </a:rPr>
            </a:br>
            <a:r>
              <a:rPr lang="ru-RU" sz="4000" b="1" dirty="0">
                <a:solidFill>
                  <a:schemeClr val="hlink"/>
                </a:solidFill>
                <a:latin typeface="+mn-lt"/>
              </a:rPr>
              <a:t>«Проверь свои знания»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4000" b="1" smtClean="0">
                <a:solidFill>
                  <a:schemeClr val="hlink"/>
                </a:solidFill>
              </a:rPr>
              <a:t>Задание 1</a:t>
            </a:r>
            <a:r>
              <a:rPr lang="ru-RU" sz="4000" smtClean="0">
                <a:solidFill>
                  <a:schemeClr val="hlink"/>
                </a:solidFill>
              </a:rPr>
              <a:t>: </a:t>
            </a:r>
          </a:p>
          <a:p>
            <a:pPr eaLnBrk="1" hangingPunct="1">
              <a:buFont typeface="Wingdings" pitchFamily="2" charset="2"/>
              <a:buNone/>
            </a:pPr>
            <a:endParaRPr lang="ru-RU" sz="4000" smtClean="0">
              <a:solidFill>
                <a:schemeClr val="hlink"/>
              </a:solidFill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ru-RU" sz="4000" smtClean="0">
                <a:solidFill>
                  <a:schemeClr val="hlink"/>
                </a:solidFill>
              </a:rPr>
              <a:t>Выбери правильный ответ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AutoShape 2"/>
          <p:cNvSpPr>
            <a:spLocks noChangeArrowheads="1"/>
          </p:cNvSpPr>
          <p:nvPr/>
        </p:nvSpPr>
        <p:spPr bwMode="auto">
          <a:xfrm>
            <a:off x="285750" y="333375"/>
            <a:ext cx="8429625" cy="1595438"/>
          </a:xfrm>
          <a:prstGeom prst="wedgeRect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3200" b="1" dirty="0">
                <a:solidFill>
                  <a:schemeClr val="hlink"/>
                </a:solidFill>
                <a:latin typeface="+mn-lt"/>
                <a:cs typeface="Arial" charset="0"/>
              </a:rPr>
              <a:t>Крупное музыкальное произведение из нескольких частей для хора, солистов и оркестра</a:t>
            </a:r>
          </a:p>
        </p:txBody>
      </p:sp>
      <p:sp>
        <p:nvSpPr>
          <p:cNvPr id="46083" name="Rectangle 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219700" y="2060575"/>
            <a:ext cx="3382963" cy="7191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charset="0"/>
              </a:rPr>
              <a:t>Песня</a:t>
            </a:r>
          </a:p>
        </p:txBody>
      </p:sp>
      <p:sp>
        <p:nvSpPr>
          <p:cNvPr id="46084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219700" y="3068638"/>
            <a:ext cx="3382963" cy="7191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charset="0"/>
              </a:rPr>
              <a:t>Фольклор</a:t>
            </a:r>
          </a:p>
        </p:txBody>
      </p:sp>
      <p:sp>
        <p:nvSpPr>
          <p:cNvPr id="46085" name="Rectangl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219700" y="4149725"/>
            <a:ext cx="3382963" cy="7191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charset="0"/>
              </a:rPr>
              <a:t>Кантата</a:t>
            </a:r>
          </a:p>
        </p:txBody>
      </p:sp>
      <p:sp>
        <p:nvSpPr>
          <p:cNvPr id="46086" name="Rectangl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219700" y="5300663"/>
            <a:ext cx="3382963" cy="7191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charset="0"/>
              </a:rPr>
              <a:t>Лад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animBg="1"/>
      <p:bldP spid="46083" grpId="0" animBg="1"/>
      <p:bldP spid="46084" grpId="0" animBg="1"/>
      <p:bldP spid="46085" grpId="0" animBg="1"/>
      <p:bldP spid="4608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2093265-66fe552cb0904b8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658938"/>
            <a:ext cx="5184775" cy="461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2339" name="Rectangle 3"/>
          <p:cNvSpPr>
            <a:spLocks noChangeArrowheads="1"/>
          </p:cNvSpPr>
          <p:nvPr/>
        </p:nvSpPr>
        <p:spPr bwMode="auto">
          <a:xfrm>
            <a:off x="642938" y="357188"/>
            <a:ext cx="7416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hlink"/>
                </a:solidFill>
                <a:latin typeface="+mn-lt"/>
                <a:cs typeface="Arial" charset="0"/>
              </a:rPr>
              <a:t>Ты ошибся, подумай ещё!</a:t>
            </a:r>
          </a:p>
        </p:txBody>
      </p:sp>
      <p:sp>
        <p:nvSpPr>
          <p:cNvPr id="23556" name="AutoShape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95288" y="5661025"/>
            <a:ext cx="1512887" cy="720725"/>
          </a:xfrm>
          <a:prstGeom prst="leftArrow">
            <a:avLst>
              <a:gd name="adj1" fmla="val 50000"/>
              <a:gd name="adj2" fmla="val 5247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i?id=666986374-36-72&amp;n=21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1285860"/>
            <a:ext cx="3639567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7107" name="Rectangle 4"/>
          <p:cNvSpPr>
            <a:spLocks noChangeArrowheads="1"/>
          </p:cNvSpPr>
          <p:nvPr/>
        </p:nvSpPr>
        <p:spPr bwMode="auto">
          <a:xfrm>
            <a:off x="1857375" y="4500563"/>
            <a:ext cx="5667375" cy="3714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2400" dirty="0">
                <a:solidFill>
                  <a:schemeClr val="hlink"/>
                </a:solidFill>
                <a:latin typeface="+mn-lt"/>
                <a:cs typeface="Arial" charset="0"/>
              </a:rPr>
              <a:t>Въезд Александра Невского во Псков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838200" y="404813"/>
            <a:ext cx="8007350" cy="666750"/>
          </a:xfrm>
        </p:spPr>
        <p:txBody>
          <a:bodyPr>
            <a:normAutofit fontScale="92500" lnSpcReduction="20000"/>
          </a:bodyPr>
          <a:lstStyle/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800" b="1" u="sng" dirty="0" smtClean="0">
                <a:solidFill>
                  <a:schemeClr val="hlink"/>
                </a:solidFill>
              </a:rPr>
              <a:t>Молодец!</a:t>
            </a:r>
          </a:p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4800" dirty="0" smtClean="0">
              <a:solidFill>
                <a:schemeClr val="hlink"/>
              </a:solidFill>
            </a:endParaRPr>
          </a:p>
        </p:txBody>
      </p:sp>
      <p:pic>
        <p:nvPicPr>
          <p:cNvPr id="25603" name="Picture 3" descr="0_24b9a_a5bbe0bc_S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13" y="2060575"/>
            <a:ext cx="4752975" cy="410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AutoShape 2"/>
          <p:cNvSpPr>
            <a:spLocks noChangeArrowheads="1"/>
          </p:cNvSpPr>
          <p:nvPr/>
        </p:nvSpPr>
        <p:spPr bwMode="auto">
          <a:xfrm>
            <a:off x="714375" y="428625"/>
            <a:ext cx="7416800" cy="935038"/>
          </a:xfrm>
          <a:prstGeom prst="wedgeRectCallout">
            <a:avLst>
              <a:gd name="adj1" fmla="val -44668"/>
              <a:gd name="adj2" fmla="val -817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4000" b="1" dirty="0">
                <a:solidFill>
                  <a:schemeClr val="hlink"/>
                </a:solidFill>
                <a:latin typeface="+mn-lt"/>
                <a:cs typeface="Arial" charset="0"/>
              </a:rPr>
              <a:t>Пение без слов</a:t>
            </a:r>
          </a:p>
        </p:txBody>
      </p:sp>
      <p:sp>
        <p:nvSpPr>
          <p:cNvPr id="50179" name="Rectangle 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076825" y="1844675"/>
            <a:ext cx="3240088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charset="0"/>
              </a:rPr>
              <a:t>Вальс</a:t>
            </a:r>
          </a:p>
        </p:txBody>
      </p:sp>
      <p:sp>
        <p:nvSpPr>
          <p:cNvPr id="50180" name="Rectangle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6825" y="2924175"/>
            <a:ext cx="3240088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charset="0"/>
              </a:rPr>
              <a:t>Вокализ</a:t>
            </a:r>
          </a:p>
        </p:txBody>
      </p:sp>
      <p:sp>
        <p:nvSpPr>
          <p:cNvPr id="50181" name="Rectangl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076825" y="4076700"/>
            <a:ext cx="3240088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charset="0"/>
              </a:rPr>
              <a:t>Балет</a:t>
            </a:r>
          </a:p>
        </p:txBody>
      </p:sp>
      <p:sp>
        <p:nvSpPr>
          <p:cNvPr id="50182" name="Rectangl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076825" y="5229225"/>
            <a:ext cx="3240088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charset="0"/>
              </a:rPr>
              <a:t>Романс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 animBg="1"/>
      <p:bldP spid="50179" grpId="0" animBg="1"/>
      <p:bldP spid="50180" grpId="0" animBg="1"/>
      <p:bldP spid="50181" grpId="0" animBg="1"/>
      <p:bldP spid="5018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2093265-66fe552cb0904b8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628775"/>
            <a:ext cx="5184775" cy="461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6435" name="Rectangle 3"/>
          <p:cNvSpPr>
            <a:spLocks noChangeArrowheads="1"/>
          </p:cNvSpPr>
          <p:nvPr/>
        </p:nvSpPr>
        <p:spPr bwMode="auto">
          <a:xfrm>
            <a:off x="785813" y="357188"/>
            <a:ext cx="7416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hlink"/>
                </a:solidFill>
                <a:latin typeface="+mn-lt"/>
                <a:cs typeface="Arial" charset="0"/>
              </a:rPr>
              <a:t>Ты ошибся, подумай ещё!</a:t>
            </a:r>
          </a:p>
        </p:txBody>
      </p:sp>
      <p:sp>
        <p:nvSpPr>
          <p:cNvPr id="27652" name="AutoShape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11188" y="5661025"/>
            <a:ext cx="1512887" cy="576263"/>
          </a:xfrm>
          <a:prstGeom prst="leftArrow">
            <a:avLst>
              <a:gd name="adj1" fmla="val 50000"/>
              <a:gd name="adj2" fmla="val 6563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 descr="C:\Users\gomaur\Desktop\Новая папка\загруженное (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1142984"/>
            <a:ext cx="3910310" cy="292895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TextBox 3"/>
          <p:cNvSpPr txBox="1"/>
          <p:nvPr/>
        </p:nvSpPr>
        <p:spPr>
          <a:xfrm>
            <a:off x="2571750" y="4500563"/>
            <a:ext cx="4071938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hlink"/>
                </a:solidFill>
                <a:latin typeface="+mn-lt"/>
                <a:cs typeface="+mn-cs"/>
              </a:rPr>
              <a:t>Эдуард </a:t>
            </a:r>
            <a:r>
              <a:rPr lang="ru-RU" b="1" dirty="0" err="1">
                <a:solidFill>
                  <a:schemeClr val="hlink"/>
                </a:solidFill>
                <a:latin typeface="+mn-lt"/>
                <a:cs typeface="+mn-cs"/>
              </a:rPr>
              <a:t>Хиль</a:t>
            </a:r>
            <a:r>
              <a:rPr lang="ru-RU" b="1" dirty="0">
                <a:solidFill>
                  <a:schemeClr val="hlink"/>
                </a:solidFill>
                <a:latin typeface="+mn-lt"/>
                <a:cs typeface="+mn-cs"/>
              </a:rPr>
              <a:t>  Вокализ </a:t>
            </a:r>
          </a:p>
          <a:p>
            <a:pPr algn="ctr">
              <a:defRPr/>
            </a:pPr>
            <a:r>
              <a:rPr lang="ru-RU" b="1" dirty="0">
                <a:solidFill>
                  <a:schemeClr val="hlink"/>
                </a:solidFill>
                <a:latin typeface="+mn-lt"/>
                <a:cs typeface="+mn-cs"/>
              </a:rPr>
              <a:t>«Я очень рад, ведь я наконец, возвращаюсь домой»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8" name="Picture 4" descr="008-1789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4438" y="1484313"/>
            <a:ext cx="4391025" cy="3581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Скругленный прямоугольник 6"/>
          <p:cNvSpPr/>
          <p:nvPr/>
        </p:nvSpPr>
        <p:spPr>
          <a:xfrm>
            <a:off x="1071563" y="285750"/>
            <a:ext cx="7429500" cy="7858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200" dirty="0">
              <a:solidFill>
                <a:schemeClr val="hlink"/>
              </a:solidFill>
            </a:endParaRPr>
          </a:p>
          <a:p>
            <a:pPr algn="ctr">
              <a:defRPr/>
            </a:pPr>
            <a:r>
              <a:rPr lang="ru-RU" sz="4000" b="1" dirty="0">
                <a:solidFill>
                  <a:schemeClr val="hlink"/>
                </a:solidFill>
              </a:rPr>
              <a:t>Вокальная  музыка</a:t>
            </a:r>
          </a:p>
          <a:p>
            <a:pPr algn="ctr">
              <a:defRPr/>
            </a:pPr>
            <a:endParaRPr lang="ru-RU" sz="3200" dirty="0"/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1143000" y="5500688"/>
            <a:ext cx="7429500" cy="1071562"/>
          </a:xfrm>
          <a:prstGeom prst="wedgeRoundRectCallout">
            <a:avLst>
              <a:gd name="adj1" fmla="val 42693"/>
              <a:gd name="adj2" fmla="val -9109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chemeClr val="hlink"/>
                </a:solidFill>
              </a:rPr>
              <a:t>Музыка для пения</a:t>
            </a:r>
          </a:p>
          <a:p>
            <a:pPr algn="ctr">
              <a:defRPr/>
            </a:pPr>
            <a:endParaRPr lang="ru-RU" sz="36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29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838200" y="404813"/>
            <a:ext cx="8007350" cy="809625"/>
          </a:xfrm>
        </p:spPr>
        <p:txBody>
          <a:bodyPr>
            <a:normAutofit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800" b="1" smtClean="0">
                <a:solidFill>
                  <a:schemeClr val="hlink"/>
                </a:solidFill>
              </a:rPr>
              <a:t>Молодец!</a:t>
            </a:r>
          </a:p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4800" smtClean="0">
              <a:solidFill>
                <a:schemeClr val="hlink"/>
              </a:solidFill>
            </a:endParaRPr>
          </a:p>
        </p:txBody>
      </p:sp>
      <p:pic>
        <p:nvPicPr>
          <p:cNvPr id="29699" name="Picture 3" descr="0_24b9a_a5bbe0bc_S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13" y="2060575"/>
            <a:ext cx="4752975" cy="410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47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47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58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AutoShape 2"/>
          <p:cNvSpPr>
            <a:spLocks noChangeArrowheads="1"/>
          </p:cNvSpPr>
          <p:nvPr/>
        </p:nvSpPr>
        <p:spPr bwMode="auto">
          <a:xfrm>
            <a:off x="323850" y="476250"/>
            <a:ext cx="8569325" cy="2024063"/>
          </a:xfrm>
          <a:prstGeom prst="wedgeRectCallout">
            <a:avLst>
              <a:gd name="adj1" fmla="val -38532"/>
              <a:gd name="adj2" fmla="val -6720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3200" b="1" dirty="0">
                <a:solidFill>
                  <a:schemeClr val="hlink"/>
                </a:solidFill>
                <a:latin typeface="+mn-lt"/>
                <a:cs typeface="Arial" charset="0"/>
              </a:rPr>
              <a:t>Музыкально-поэтическое произведение для голоса с инструментальным</a:t>
            </a:r>
          </a:p>
          <a:p>
            <a:pPr algn="ctr">
              <a:defRPr/>
            </a:pPr>
            <a:r>
              <a:rPr lang="ru-RU" sz="3200" b="1" dirty="0">
                <a:solidFill>
                  <a:schemeClr val="hlink"/>
                </a:solidFill>
                <a:latin typeface="+mn-lt"/>
                <a:cs typeface="Arial" charset="0"/>
              </a:rPr>
              <a:t>сопровождением /главным образом фортепиано/</a:t>
            </a:r>
          </a:p>
        </p:txBody>
      </p:sp>
      <p:sp>
        <p:nvSpPr>
          <p:cNvPr id="54275" name="Rectangle 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39750" y="3068638"/>
            <a:ext cx="2952750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charset="0"/>
              </a:rPr>
              <a:t>Романс</a:t>
            </a:r>
          </a:p>
        </p:txBody>
      </p:sp>
      <p:sp>
        <p:nvSpPr>
          <p:cNvPr id="54276" name="Rectangle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39750" y="4292600"/>
            <a:ext cx="2952750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charset="0"/>
              </a:rPr>
              <a:t>Ансамбль</a:t>
            </a:r>
          </a:p>
        </p:txBody>
      </p:sp>
      <p:sp>
        <p:nvSpPr>
          <p:cNvPr id="54277" name="Rectangl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39750" y="5516563"/>
            <a:ext cx="2952750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charset="0"/>
              </a:rPr>
              <a:t>Вокализ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2093265-66fe552cb0904b8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658938"/>
            <a:ext cx="5184775" cy="461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0531" name="Rectangle 3"/>
          <p:cNvSpPr>
            <a:spLocks noChangeArrowheads="1"/>
          </p:cNvSpPr>
          <p:nvPr/>
        </p:nvSpPr>
        <p:spPr bwMode="auto">
          <a:xfrm>
            <a:off x="785813" y="357188"/>
            <a:ext cx="7416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hlink"/>
                </a:solidFill>
                <a:latin typeface="+mn-lt"/>
                <a:cs typeface="Arial" charset="0"/>
              </a:rPr>
              <a:t>Ты ошибся, подумай ещё!</a:t>
            </a:r>
          </a:p>
        </p:txBody>
      </p:sp>
      <p:sp>
        <p:nvSpPr>
          <p:cNvPr id="31748" name="AutoShape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39750" y="5876925"/>
            <a:ext cx="1295400" cy="504825"/>
          </a:xfrm>
          <a:prstGeom prst="leftArrow">
            <a:avLst>
              <a:gd name="adj1" fmla="val 50000"/>
              <a:gd name="adj2" fmla="val 6415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i?id=474674815-48-72&amp;n=21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1142984"/>
            <a:ext cx="3571900" cy="38260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838200" y="404813"/>
            <a:ext cx="8007350" cy="809625"/>
          </a:xfrm>
        </p:spPr>
        <p:txBody>
          <a:bodyPr>
            <a:normAutofit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800" b="1" smtClean="0">
                <a:solidFill>
                  <a:schemeClr val="hlink"/>
                </a:solidFill>
              </a:rPr>
              <a:t>Молодец!</a:t>
            </a:r>
          </a:p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4800" smtClean="0">
              <a:solidFill>
                <a:schemeClr val="hlink"/>
              </a:solidFill>
            </a:endParaRPr>
          </a:p>
        </p:txBody>
      </p:sp>
      <p:pic>
        <p:nvPicPr>
          <p:cNvPr id="33795" name="Picture 3" descr="0_24b9a_a5bbe0bc_S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13" y="2060575"/>
            <a:ext cx="4752975" cy="410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71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71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0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AutoShape 2"/>
          <p:cNvSpPr>
            <a:spLocks noChangeArrowheads="1"/>
          </p:cNvSpPr>
          <p:nvPr/>
        </p:nvSpPr>
        <p:spPr bwMode="auto">
          <a:xfrm>
            <a:off x="323850" y="404813"/>
            <a:ext cx="8569325" cy="1595437"/>
          </a:xfrm>
          <a:prstGeom prst="wedgeRectCallout">
            <a:avLst>
              <a:gd name="adj1" fmla="val -43888"/>
              <a:gd name="adj2" fmla="val -6832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3200" b="1" dirty="0">
                <a:solidFill>
                  <a:schemeClr val="hlink"/>
                </a:solidFill>
                <a:latin typeface="+mn-lt"/>
                <a:cs typeface="Arial" charset="0"/>
              </a:rPr>
              <a:t>Песня певучего характера, как бы навеянная образами ночи, ночной тишиной. </a:t>
            </a:r>
          </a:p>
          <a:p>
            <a:pPr algn="ctr">
              <a:defRPr/>
            </a:pPr>
            <a:r>
              <a:rPr lang="ru-RU" sz="3200" b="1" dirty="0">
                <a:solidFill>
                  <a:schemeClr val="hlink"/>
                </a:solidFill>
                <a:latin typeface="+mn-lt"/>
                <a:cs typeface="Arial" charset="0"/>
              </a:rPr>
              <a:t>Песня о любви</a:t>
            </a: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8204200" y="2971800"/>
            <a:ext cx="1841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endParaRPr lang="ru-RU"/>
          </a:p>
          <a:p>
            <a:pPr algn="ctr"/>
            <a:endParaRPr lang="ru-RU"/>
          </a:p>
          <a:p>
            <a:pPr algn="ctr" eaLnBrk="0" hangingPunct="0"/>
            <a:endParaRPr lang="ru-RU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8204200" y="3284538"/>
            <a:ext cx="18415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endParaRPr lang="ru-RU"/>
          </a:p>
          <a:p>
            <a:pPr algn="ctr"/>
            <a:endParaRPr lang="ru-RU"/>
          </a:p>
          <a:p>
            <a:pPr algn="ctr" eaLnBrk="0" hangingPunct="0"/>
            <a:endParaRPr lang="ru-RU"/>
          </a:p>
        </p:txBody>
      </p:sp>
      <p:sp>
        <p:nvSpPr>
          <p:cNvPr id="58373" name="Rectangl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508625" y="2492375"/>
            <a:ext cx="2879725" cy="6492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charset="0"/>
              </a:rPr>
              <a:t>Вокализ</a:t>
            </a:r>
          </a:p>
        </p:txBody>
      </p:sp>
      <p:sp>
        <p:nvSpPr>
          <p:cNvPr id="58374" name="Rectangl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500688" y="3571875"/>
            <a:ext cx="2879725" cy="6492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charset="0"/>
              </a:rPr>
              <a:t>Романс</a:t>
            </a:r>
          </a:p>
        </p:txBody>
      </p:sp>
      <p:sp>
        <p:nvSpPr>
          <p:cNvPr id="58375" name="Rectangle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508625" y="4941888"/>
            <a:ext cx="2879725" cy="6492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charset="0"/>
              </a:rPr>
              <a:t>Серенада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2093265-66fe552cb0904b8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658938"/>
            <a:ext cx="5184775" cy="461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3059" name="Rectangle 3"/>
          <p:cNvSpPr>
            <a:spLocks noChangeArrowheads="1"/>
          </p:cNvSpPr>
          <p:nvPr/>
        </p:nvSpPr>
        <p:spPr bwMode="auto">
          <a:xfrm>
            <a:off x="785813" y="357188"/>
            <a:ext cx="7416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hlink"/>
                </a:solidFill>
                <a:latin typeface="+mn-lt"/>
                <a:cs typeface="Arial" charset="0"/>
              </a:rPr>
              <a:t>Ты ошибся, подумай ещё!</a:t>
            </a:r>
          </a:p>
        </p:txBody>
      </p:sp>
      <p:sp>
        <p:nvSpPr>
          <p:cNvPr id="35844" name="AutoShape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11188" y="5661025"/>
            <a:ext cx="1512887" cy="576263"/>
          </a:xfrm>
          <a:prstGeom prst="leftArrow">
            <a:avLst>
              <a:gd name="adj1" fmla="val 50000"/>
              <a:gd name="adj2" fmla="val 6563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i?id=241694108-44-72&amp;n=21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1142984"/>
            <a:ext cx="4387259" cy="35004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2428875" y="4786313"/>
            <a:ext cx="478631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solidFill>
                  <a:srgbClr val="FF0000"/>
                </a:solidFill>
                <a:latin typeface="+mn-lt"/>
                <a:cs typeface="Arial" charset="0"/>
              </a:rPr>
              <a:t>Песня Трубадура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838200" y="404813"/>
            <a:ext cx="8007350" cy="738187"/>
          </a:xfrm>
        </p:spPr>
        <p:txBody>
          <a:bodyPr>
            <a:normAutofit fontScale="92500"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800" b="1" smtClean="0">
                <a:solidFill>
                  <a:schemeClr val="hlink"/>
                </a:solidFill>
              </a:rPr>
              <a:t>Молодец!</a:t>
            </a:r>
          </a:p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4800" smtClean="0">
              <a:solidFill>
                <a:schemeClr val="hlink"/>
              </a:solidFill>
            </a:endParaRPr>
          </a:p>
        </p:txBody>
      </p:sp>
      <p:pic>
        <p:nvPicPr>
          <p:cNvPr id="37891" name="Picture 3" descr="0_24b9a_a5bbe0bc_S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13" y="2060575"/>
            <a:ext cx="4752975" cy="410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72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72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4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3600" b="1" smtClean="0">
                <a:solidFill>
                  <a:schemeClr val="hlink"/>
                </a:solidFill>
              </a:rPr>
              <a:t>Задание 2:</a:t>
            </a:r>
          </a:p>
          <a:p>
            <a:pPr eaLnBrk="1" hangingPunct="1">
              <a:buFont typeface="Wingdings" pitchFamily="2" charset="2"/>
              <a:buNone/>
            </a:pPr>
            <a:endParaRPr lang="ru-RU" sz="3600" smtClean="0">
              <a:solidFill>
                <a:schemeClr val="hlink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r>
              <a:rPr lang="ru-RU" sz="3600" smtClean="0">
                <a:solidFill>
                  <a:schemeClr val="hlink"/>
                </a:solidFill>
              </a:rPr>
              <a:t>			</a:t>
            </a:r>
            <a:r>
              <a:rPr lang="ru-RU" sz="3600" b="1" smtClean="0">
                <a:solidFill>
                  <a:schemeClr val="hlink"/>
                </a:solidFill>
              </a:rPr>
              <a:t>Выбери лишнее слово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56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56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56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56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>
                <a:solidFill>
                  <a:schemeClr val="hlink"/>
                </a:solidFill>
                <a:effectLst/>
              </a:rPr>
              <a:t>Жанры вокальной музыки</a:t>
            </a:r>
          </a:p>
        </p:txBody>
      </p:sp>
      <p:sp>
        <p:nvSpPr>
          <p:cNvPr id="12291" name="Rectangle 3"/>
          <p:cNvSpPr>
            <a:spLocks noGrp="1" noRot="1" noChangeArrowheads="1"/>
          </p:cNvSpPr>
          <p:nvPr>
            <p:ph sz="half" idx="1"/>
          </p:nvPr>
        </p:nvSpPr>
        <p:spPr>
          <a:xfrm>
            <a:off x="0" y="1571625"/>
            <a:ext cx="8229600" cy="449738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ru-RU" smtClean="0"/>
          </a:p>
          <a:p>
            <a:pPr eaLnBrk="1" hangingPunct="1">
              <a:buFont typeface="Wingdings" pitchFamily="2" charset="2"/>
              <a:buNone/>
            </a:pPr>
            <a:endParaRPr lang="ru-RU" smtClean="0"/>
          </a:p>
          <a:p>
            <a:pPr eaLnBrk="1" hangingPunct="1">
              <a:buFont typeface="Wingdings" pitchFamily="2" charset="2"/>
              <a:buNone/>
            </a:pPr>
            <a:endParaRPr lang="ru-RU" smtClean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14375" y="2143125"/>
            <a:ext cx="1857375" cy="13573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hlink"/>
                </a:solidFill>
              </a:rPr>
              <a:t>ария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00438" y="2143125"/>
            <a:ext cx="1785937" cy="13573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hlink"/>
                </a:solidFill>
              </a:rPr>
              <a:t>песня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072188" y="2143125"/>
            <a:ext cx="1785937" cy="13573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hlink"/>
                </a:solidFill>
              </a:rPr>
              <a:t>вокализ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071688" y="4071938"/>
            <a:ext cx="1928812" cy="14287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hlink"/>
                </a:solidFill>
              </a:rPr>
              <a:t>романс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072063" y="4071938"/>
            <a:ext cx="1785937" cy="14287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hlink"/>
                </a:solidFill>
              </a:rPr>
              <a:t>кантата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AutoShape 2"/>
          <p:cNvSpPr>
            <a:spLocks noChangeArrowheads="1"/>
          </p:cNvSpPr>
          <p:nvPr/>
        </p:nvSpPr>
        <p:spPr bwMode="auto">
          <a:xfrm>
            <a:off x="539750" y="620713"/>
            <a:ext cx="7561263" cy="720725"/>
          </a:xfrm>
          <a:prstGeom prst="wedgeRectCallout">
            <a:avLst>
              <a:gd name="adj1" fmla="val 44792"/>
              <a:gd name="adj2" fmla="val -9867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4000" b="1" dirty="0">
                <a:solidFill>
                  <a:schemeClr val="hlink"/>
                </a:solidFill>
                <a:latin typeface="+mn-lt"/>
                <a:cs typeface="Arial" charset="0"/>
              </a:rPr>
              <a:t>Жанры вокальной музыки</a:t>
            </a:r>
          </a:p>
        </p:txBody>
      </p:sp>
      <p:sp>
        <p:nvSpPr>
          <p:cNvPr id="63491" name="Rectangle 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84213" y="2708275"/>
            <a:ext cx="2520950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charset="0"/>
              </a:rPr>
              <a:t>ария</a:t>
            </a:r>
          </a:p>
        </p:txBody>
      </p:sp>
      <p:sp>
        <p:nvSpPr>
          <p:cNvPr id="63492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348038" y="2708275"/>
            <a:ext cx="2520950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charset="0"/>
              </a:rPr>
              <a:t>песня</a:t>
            </a:r>
          </a:p>
        </p:txBody>
      </p:sp>
      <p:sp>
        <p:nvSpPr>
          <p:cNvPr id="63493" name="Rectangl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011863" y="2708275"/>
            <a:ext cx="2520950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charset="0"/>
              </a:rPr>
              <a:t>вокализ</a:t>
            </a:r>
          </a:p>
        </p:txBody>
      </p:sp>
      <p:sp>
        <p:nvSpPr>
          <p:cNvPr id="63494" name="Rectangl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835150" y="4221163"/>
            <a:ext cx="2520950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charset="0"/>
              </a:rPr>
              <a:t>романс</a:t>
            </a:r>
          </a:p>
        </p:txBody>
      </p:sp>
      <p:sp>
        <p:nvSpPr>
          <p:cNvPr id="63495" name="Rectangle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643438" y="4221163"/>
            <a:ext cx="2520950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charset="0"/>
              </a:rPr>
              <a:t>концерт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10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10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10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 animBg="1"/>
      <p:bldP spid="63491" grpId="0" animBg="1"/>
      <p:bldP spid="63492" grpId="0" animBg="1"/>
      <p:bldP spid="63493" grpId="0" animBg="1"/>
      <p:bldP spid="63494" grpId="0" animBg="1"/>
      <p:bldP spid="6349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2093265-66fe552cb0904b8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628775"/>
            <a:ext cx="5184775" cy="461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8723" name="Rectangle 3"/>
          <p:cNvSpPr>
            <a:spLocks noChangeArrowheads="1"/>
          </p:cNvSpPr>
          <p:nvPr/>
        </p:nvSpPr>
        <p:spPr bwMode="auto">
          <a:xfrm>
            <a:off x="928688" y="428625"/>
            <a:ext cx="7416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hlink"/>
                </a:solidFill>
                <a:latin typeface="+mn-lt"/>
                <a:cs typeface="Arial" charset="0"/>
              </a:rPr>
              <a:t>Ты ошибся, подумай ещё!</a:t>
            </a:r>
          </a:p>
        </p:txBody>
      </p:sp>
      <p:sp>
        <p:nvSpPr>
          <p:cNvPr id="40964" name="AutoShape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11188" y="5805488"/>
            <a:ext cx="1152525" cy="576262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838200" y="404813"/>
            <a:ext cx="8007350" cy="5691187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4800" b="1" smtClean="0">
                <a:solidFill>
                  <a:schemeClr val="hlink"/>
                </a:solidFill>
              </a:rPr>
              <a:t>Молодец!</a:t>
            </a:r>
          </a:p>
          <a:p>
            <a:pPr algn="ctr" eaLnBrk="1" hangingPunct="1">
              <a:buFont typeface="Wingdings" pitchFamily="2" charset="2"/>
              <a:buNone/>
            </a:pPr>
            <a:endParaRPr lang="ru-RU" sz="4800" smtClean="0">
              <a:solidFill>
                <a:schemeClr val="hlink"/>
              </a:solidFill>
            </a:endParaRPr>
          </a:p>
        </p:txBody>
      </p:sp>
      <p:pic>
        <p:nvPicPr>
          <p:cNvPr id="41987" name="Picture 3" descr="0_24b9a_a5bbe0bc_S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775" y="1989138"/>
            <a:ext cx="4752975" cy="410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218488" cy="1096963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hlink"/>
                </a:solidFill>
                <a:latin typeface="+mn-lt"/>
                <a:ea typeface="+mn-ea"/>
                <a:cs typeface="Arial" charset="0"/>
              </a:rPr>
              <a:t>Спасибо за работу на уроке!</a:t>
            </a:r>
            <a:endParaRPr lang="ru-RU" sz="4000" b="1" dirty="0">
              <a:solidFill>
                <a:schemeClr val="hlink"/>
              </a:solidFill>
              <a:latin typeface="+mn-lt"/>
              <a:ea typeface="+mn-ea"/>
              <a:cs typeface="Arial" charset="0"/>
            </a:endParaRPr>
          </a:p>
        </p:txBody>
      </p:sp>
      <p:pic>
        <p:nvPicPr>
          <p:cNvPr id="43011" name="Picture 7" descr="1447227-e44b9c8b35ae978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785926"/>
            <a:ext cx="4249737" cy="31877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428604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1800" b="1" dirty="0" smtClean="0">
                <a:solidFill>
                  <a:schemeClr val="hlink"/>
                </a:solidFill>
                <a:latin typeface="+mn-lt"/>
                <a:ea typeface="+mn-ea"/>
                <a:cs typeface="+mn-cs"/>
              </a:rPr>
              <a:t>Список использованных Интернет источников</a:t>
            </a:r>
            <a:r>
              <a:rPr lang="ru-RU" sz="1400" b="1" dirty="0" smtClean="0">
                <a:solidFill>
                  <a:schemeClr val="hlink"/>
                </a:solidFill>
                <a:latin typeface="+mn-lt"/>
                <a:ea typeface="+mn-ea"/>
                <a:cs typeface="+mn-cs"/>
              </a:rPr>
              <a:t>:</a:t>
            </a:r>
          </a:p>
        </p:txBody>
      </p:sp>
      <p:sp>
        <p:nvSpPr>
          <p:cNvPr id="44035" name="Содержимое 2"/>
          <p:cNvSpPr>
            <a:spLocks noGrp="1"/>
          </p:cNvSpPr>
          <p:nvPr>
            <p:ph idx="1"/>
          </p:nvPr>
        </p:nvSpPr>
        <p:spPr>
          <a:xfrm>
            <a:off x="304800" y="571500"/>
            <a:ext cx="8686800" cy="6000750"/>
          </a:xfrm>
        </p:spPr>
        <p:txBody>
          <a:bodyPr>
            <a:normAutofit/>
          </a:bodyPr>
          <a:lstStyle/>
          <a:p>
            <a:r>
              <a:rPr lang="en-US" sz="1400" smtClean="0">
                <a:hlinkClick r:id="rId2"/>
              </a:rPr>
              <a:t>http://img13.nnm.me/0/f/7/f/0/0f7f0e216ed11979199e36e2592b55e7_full.jpg-</a:t>
            </a:r>
            <a:r>
              <a:rPr lang="en-US" sz="1400" smtClean="0"/>
              <a:t>  </a:t>
            </a:r>
            <a:r>
              <a:rPr lang="ru-RU" sz="1400" smtClean="0"/>
              <a:t>изображение Солдатские песни</a:t>
            </a:r>
          </a:p>
          <a:p>
            <a:r>
              <a:rPr lang="en-US" sz="1400" smtClean="0">
                <a:hlinkClick r:id="rId3"/>
              </a:rPr>
              <a:t>http://music-fantasy.ru/files/pictures/lesson-chaykovskiy-vremena-goda-avgust.jpg</a:t>
            </a:r>
            <a:r>
              <a:rPr lang="en-US" sz="1400" smtClean="0"/>
              <a:t> -</a:t>
            </a:r>
            <a:r>
              <a:rPr lang="ru-RU" sz="1400" smtClean="0"/>
              <a:t>изображение Трудовые песни</a:t>
            </a:r>
          </a:p>
          <a:p>
            <a:r>
              <a:rPr lang="en-US" sz="1400" smtClean="0">
                <a:hlinkClick r:id="rId4"/>
              </a:rPr>
              <a:t>http://festival.1september.ru/articles/587359/6.jpg</a:t>
            </a:r>
            <a:r>
              <a:rPr lang="ru-RU" sz="1400" smtClean="0"/>
              <a:t>– изображение Свадебные обрядовые песни</a:t>
            </a:r>
          </a:p>
          <a:p>
            <a:r>
              <a:rPr lang="en-US" sz="1400" smtClean="0">
                <a:hlinkClick r:id="rId5"/>
              </a:rPr>
              <a:t>http://www.logoslovo.ru/media/pic_middle/5/18185.jpg</a:t>
            </a:r>
            <a:r>
              <a:rPr lang="ru-RU" sz="1400" smtClean="0"/>
              <a:t>–изображение Колыбельная песня</a:t>
            </a:r>
          </a:p>
          <a:p>
            <a:r>
              <a:rPr lang="en-US" sz="1400" smtClean="0">
                <a:hlinkClick r:id="rId6"/>
              </a:rPr>
              <a:t>http://samlib.ru/img/i/irin_s/verlibr-12/vocaliz_page_1.jpg</a:t>
            </a:r>
            <a:r>
              <a:rPr lang="en-US" sz="1400" smtClean="0"/>
              <a:t> </a:t>
            </a:r>
            <a:r>
              <a:rPr lang="ru-RU" sz="1400" smtClean="0"/>
              <a:t>– изображение Рахманинов Вокализ</a:t>
            </a:r>
          </a:p>
          <a:p>
            <a:r>
              <a:rPr lang="en-US" sz="1400" smtClean="0">
                <a:hlinkClick r:id="rId7"/>
              </a:rPr>
              <a:t>http://www.novayaopera.ru/pictures/f4/img_4546_35f40ef5.jpg</a:t>
            </a:r>
            <a:r>
              <a:rPr lang="en-US" sz="1400" smtClean="0"/>
              <a:t> </a:t>
            </a:r>
            <a:r>
              <a:rPr lang="ru-RU" sz="1400" smtClean="0"/>
              <a:t>– изображение Кантат Александр Невский</a:t>
            </a:r>
          </a:p>
          <a:p>
            <a:r>
              <a:rPr lang="en-US" sz="1400" smtClean="0">
                <a:hlinkClick r:id="rId7"/>
              </a:rPr>
              <a:t>http://znaika.ru/synopsis_content/5869c8b166d626727533f7110592bd31a8d46bd5be7c93398ee2bd/kantanta%20Alexander%20Nevskii.files/image005.png  </a:t>
            </a:r>
            <a:r>
              <a:rPr lang="en-US" sz="1400" smtClean="0"/>
              <a:t>-</a:t>
            </a:r>
            <a:r>
              <a:rPr lang="ru-RU" sz="1400" smtClean="0"/>
              <a:t>изображение Александр Невский</a:t>
            </a:r>
          </a:p>
          <a:p>
            <a:r>
              <a:rPr lang="en-US" sz="1400" smtClean="0">
                <a:hlinkClick r:id="rId7"/>
              </a:rPr>
              <a:t>http://img.1tvrus.com/2010-03-15/fmt_53_khil_trololo_1.jpg   </a:t>
            </a:r>
            <a:r>
              <a:rPr lang="ru-RU" sz="1400" smtClean="0"/>
              <a:t>- изображение Эдуард Хиль Вокализ</a:t>
            </a:r>
          </a:p>
          <a:p>
            <a:r>
              <a:rPr lang="en-US" sz="1400" smtClean="0">
                <a:hlinkClick r:id="rId8"/>
              </a:rPr>
              <a:t>http://www.palitra-pitania.ru/wp-content/uploads/2012/02/%D0%9C%D0%B0%D1%81%D0%BB%D0%B5%D0%BD%D0%B8%D1%86%D0%B0-%D0%B4%D0%B8%D0%B5%D1%82%D0%B2%D1%80%D0%B0%D1%87.jpg</a:t>
            </a:r>
            <a:r>
              <a:rPr lang="en-US" sz="1400" smtClean="0"/>
              <a:t> – </a:t>
            </a:r>
            <a:r>
              <a:rPr lang="ru-RU" sz="1400" smtClean="0"/>
              <a:t>изображение масленица</a:t>
            </a:r>
          </a:p>
          <a:p>
            <a:r>
              <a:rPr lang="en-US" sz="1400" smtClean="0">
                <a:hlinkClick r:id="rId9"/>
              </a:rPr>
              <a:t>http://wreferat.baza-referat.ru/2_374725280-25033.wpic</a:t>
            </a:r>
            <a:r>
              <a:rPr lang="ru-RU" sz="1400" smtClean="0"/>
              <a:t> –изображение  романс</a:t>
            </a:r>
            <a:endParaRPr lang="ru-RU" sz="1400" i="1" smtClean="0">
              <a:hlinkClick r:id="rId10"/>
            </a:endParaRPr>
          </a:p>
          <a:p>
            <a:r>
              <a:rPr lang="en-US" sz="1400" smtClean="0">
                <a:hlinkClick r:id="rId11"/>
              </a:rPr>
              <a:t>http://cs4642.vk.me/u7539577/video/l_e5c39973.jpg</a:t>
            </a:r>
            <a:r>
              <a:rPr lang="ru-RU" sz="1400" smtClean="0"/>
              <a:t> - изображение  ария Снегурочки</a:t>
            </a:r>
          </a:p>
          <a:p>
            <a:r>
              <a:rPr lang="en-US" sz="1400" smtClean="0">
                <a:hlinkClick r:id="rId12"/>
              </a:rPr>
              <a:t>http://mult-online.ru/uploads/posts/2011-04/thumbs/1302690747_trubadur.jpg</a:t>
            </a:r>
            <a:r>
              <a:rPr lang="ru-RU" sz="1400" smtClean="0"/>
              <a:t>  изображение Трубадура</a:t>
            </a:r>
          </a:p>
          <a:p>
            <a:r>
              <a:rPr lang="en-US" sz="1400" i="1" smtClean="0">
                <a:hlinkClick r:id="rId10"/>
              </a:rPr>
              <a:t>http://files.school-collection.edu.ru/dlrstore/76b97b01-0fee-c1e1-d829-22279b701d8a/Rachmaninoff_Vokaliz.htm</a:t>
            </a:r>
            <a:r>
              <a:rPr lang="ru-RU" sz="1400" i="1" smtClean="0"/>
              <a:t> - определение жанра вокализ</a:t>
            </a:r>
          </a:p>
          <a:p>
            <a:r>
              <a:rPr lang="en-US" sz="1400" i="1" smtClean="0">
                <a:hlinkClick r:id="rId13"/>
              </a:rPr>
              <a:t>http://translate.academic.ru/%D0%A0%D0%BE%D0%BC%D0%B0%D0%BD%D1%81/ru/es/1</a:t>
            </a:r>
            <a:r>
              <a:rPr lang="ru-RU" sz="1400" i="1" smtClean="0"/>
              <a:t> - словари и энциклопедии на Академике</a:t>
            </a:r>
          </a:p>
          <a:p>
            <a:endParaRPr lang="ru-RU" sz="1400" smtClean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143000"/>
            <a:ext cx="4191000" cy="5181600"/>
          </a:xfrm>
        </p:spPr>
        <p:txBody>
          <a:bodyPr>
            <a:normAutofit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ru-RU" sz="2600" b="1" smtClean="0">
                <a:solidFill>
                  <a:schemeClr val="hlink"/>
                </a:solidFill>
              </a:rPr>
              <a:t> </a:t>
            </a:r>
            <a:r>
              <a:rPr lang="ru-RU" b="1" smtClean="0">
                <a:solidFill>
                  <a:schemeClr val="hlink"/>
                </a:solidFill>
              </a:rPr>
              <a:t>(итал. aria), законченный по построению эпизод в опере, оратории или кантате, исполняемый певцом с оркестром Назначение арии — раскрытие душевных переживаний и устремлений оперного героя.</a:t>
            </a:r>
            <a:r>
              <a:rPr lang="en-US" b="1" smtClean="0">
                <a:solidFill>
                  <a:schemeClr val="hlink"/>
                </a:solidFill>
              </a:rPr>
              <a:t> </a:t>
            </a:r>
            <a:endParaRPr lang="ru-RU" b="1" smtClean="0">
              <a:solidFill>
                <a:schemeClr val="hlink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625" y="3929063"/>
            <a:ext cx="3571875" cy="9794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ctr" eaLnBrk="0" hangingPunct="0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ru-RU" b="1" dirty="0">
                <a:solidFill>
                  <a:schemeClr val="hlink"/>
                </a:solidFill>
                <a:latin typeface="+mn-lt"/>
                <a:cs typeface="+mn-cs"/>
              </a:rPr>
              <a:t>Ария Снегурочки из оперы </a:t>
            </a:r>
          </a:p>
          <a:p>
            <a:pPr marL="342900" indent="-342900" algn="ctr" eaLnBrk="0" hangingPunct="0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ru-RU" b="1" dirty="0">
                <a:solidFill>
                  <a:schemeClr val="hlink"/>
                </a:solidFill>
                <a:latin typeface="+mn-lt"/>
                <a:cs typeface="+mn-cs"/>
              </a:rPr>
              <a:t>Н.А. Римского –Корсакова «Снегурочка»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43188" y="357188"/>
            <a:ext cx="3786187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ctr" eaLnBrk="0" hangingPunct="0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ru-RU" sz="4000" b="1" dirty="0">
                <a:solidFill>
                  <a:schemeClr val="hlink"/>
                </a:solidFill>
                <a:latin typeface="+mn-lt"/>
                <a:cs typeface="+mn-cs"/>
              </a:rPr>
              <a:t>АРИЯ</a:t>
            </a:r>
          </a:p>
        </p:txBody>
      </p:sp>
      <p:pic>
        <p:nvPicPr>
          <p:cNvPr id="13318" name="Picture 6" descr="C:\Users\gomaur\Desktop\Новая папка\images (15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67317" y="1142984"/>
            <a:ext cx="3524274" cy="264320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Содержимое 2"/>
          <p:cNvSpPr>
            <a:spLocks noGrp="1"/>
          </p:cNvSpPr>
          <p:nvPr>
            <p:ph sz="half" idx="1"/>
          </p:nvPr>
        </p:nvSpPr>
        <p:spPr>
          <a:xfrm>
            <a:off x="357188" y="428625"/>
            <a:ext cx="4191000" cy="4724400"/>
          </a:xfrm>
        </p:spPr>
        <p:txBody>
          <a:bodyPr>
            <a:normAutofit fontScale="92500"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ru-RU" b="1" u="sng" smtClean="0">
                <a:solidFill>
                  <a:schemeClr val="hlink"/>
                </a:solidFill>
              </a:rPr>
              <a:t>Песня </a:t>
            </a:r>
            <a:r>
              <a:rPr lang="ru-RU" b="1" smtClean="0">
                <a:solidFill>
                  <a:schemeClr val="hlink"/>
                </a:solidFill>
              </a:rPr>
              <a:t>— один из жанров, форм фольклора. Это поэтическое произведение, созданное для пения. 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b="1" smtClean="0">
                <a:solidFill>
                  <a:schemeClr val="hlink"/>
                </a:solidFill>
              </a:rPr>
              <a:t>Песни бывают: исторические, колыбельные, обрядовые, трудовые, свадебные, лирические, плясовые и т.д.</a:t>
            </a:r>
          </a:p>
        </p:txBody>
      </p:sp>
      <p:pic>
        <p:nvPicPr>
          <p:cNvPr id="15364" name="Picture 4" descr="C:\Users\gomaur\Desktop\Новая папка\солдатска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2071678"/>
            <a:ext cx="1809750" cy="25336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5366" name="Picture 6" descr="C:\Users\gomaur\Desktop\Новая папка\обрядовые 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42852"/>
            <a:ext cx="2295525" cy="19907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5367" name="Picture 7" descr="C:\Users\gomaur\Desktop\Новая папка\обрядовые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3500438"/>
            <a:ext cx="2676525" cy="17049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4342" name="AutoShape 9" descr="data:image/jpeg;base64,/9j/4AAQSkZJRgABAQAAAQABAAD/2wCEAAkGBhQSERUUExQWFRQWGBgYGBgYFxgYGBwXGhoYGhwbGhocGyYeFxwjGhwXHy8gIycpLCwsFx4xNTAqNSYrLCkBCQoKDgwOGg8PGiwcHBwpLCkpKSkpKSkpKSkpKSwpKSkpKSksLCksKSkpKSwsKSwsLCwsLCwsKSwsLCwsKSkpKf/AABEIAP8AxgMBIgACEQEDEQH/xAAbAAACAwEBAQAAAAAAAAAAAAAEBQIDBgEAB//EADwQAAECBAQDBgQFBAAHAQAAAAECEQADITEEEkFRBWFxIoGRobHwBhMywUJS0eHxFCNichUWM4KSorLC/8QAGQEAAwEBAQAAAAAAAAAAAAAAAQIDAAQF/8QAIBEBAQADAQEBAQADAQAAAAAAAAECESExEkEDIlFxYf/aAAwDAQACEQMRAD8AzEy56xDOLVbyi7FK7R97wCiWQau1vtHnybdluhIkJJ/SC5eDeQu5YsOTW6X8ooTIKXJNGbm4eD+HS3lK2JU8CU1ASEpSkeB5RdmHL20AJQrMz7v5j33RamWp2f8AiG0XY7D4pSD2VNvq/Ig3EaXCT1TJJLHe9D+Zn5nyjJYXDKUsJTqWHp1/iN7w7CAS8hDoCbuXzKdqWIP2gVqxEqZodO6CpawQP0MA4xJE6YBos0byPn4RMSVb94g6EwSB+1RFqFgWJbZzC0SlfmaJJkqBqqnJoGmMxi9q95iwz1HkN3eFRkq0Jr0iSQsamAxn8yvPrE5k07/+0L0BZoVRJSZm/lGZeqar2oxETyK08f3gdKZh1p0pHSJg28C3pGYYMYLkjxH6+2gWZjmoPLbujkhKiasToOfhSDpeEVV++rRt6Ev+arRJ84kmYdQX5PB6ZarEef7R35Z29P0jfUHVL04hQ/N5xMYxT/i84O+VukP1EeEjl6RvqB81zhONJmKfMzU8ucei/huGBV2qBjpR3DeTx6G2SxlV/U4AKrVALEc9opThySTyfk+wi9Ux2ZrgHfnB8uZL+UsAFgdi1jV3r4bwJv8AIN1faWlJCrn37MM+FIOVgKOrSAJxS9wCGprRhfpF8jGEJIFA7ndukAVHEU5VBhQuD108oHVOp2S6gW32hlNGdJSVJL/SS4L/AMuIu4BwzMoLWB2aht9z4Q2wo3gfDsgClfWtkjkNT1aNFhmBWTRgx6NtuHO+kC4WWConRP8A9H9vWCcIKVdswfob+RETt61Zj4lkZZ2f84BUAGAWBXxFepMASluzN5Rp+N8D+ZLOQkqQMzuTpUdDvyjIpmZeyXzC/wB4dpR6V9L0pFwSCOf+ukDyJwa55Xif9VYiAIpMoAUbwEeUtjdh006RQnFNX7Rz+qBvlI5GsZhKKMxpePTJ4LMpm0aBUz6tlJNgAzOefdFJxczMyUgHRws10AoLmMxgmW9SrujvyO87D3SEquMLQopmBSGuasOrw94UcwzuK2IO0ZtipMgIvVWuwGwMVz8UEoJcgMw3fRt4lOISHJDB9aGEONxhml7DQQJNhbp1XGphsEkc3iKviCb+VPUD1rAq6CkMuGcOCRnXUmw1PIczD6k/AlqlPFJpqAB/2/vE04+cdH/7VesPpHCZjEKCEWoXfQ9DcPF44EvLnGQ0cAX7qQOf6a3/ANA8FxOctRJANC+9S7bx6LDgSmcQtOUlOZKgeypLix3tSPQ2oH0wc3FkKfnaOHFZb7E68/Hv2ijEDXV4rmzHfbpHRjzxG9WjHG/6/rB/DppUCzu4AY95Jr0aEwhvwIk9hJZaz2aO4FW/x68oTPGSKY3o/D4Ralj5ZIL6l2pUt0f0jW4bDCVLCRpTqdTA3DcGUhycx1JDHut0HjDJEpy929gffwjntPvaQl5Ugb1J56ecFYFsnUv+n2gaeqhbkNfYgwhgKUH2iVpgeKQRiSCWGVKhlPq29Yy3xBwtWdUxA5lNL1qPSGnEMSpGNRmeWAUVeuXNU8wzwx4jhnW4PYLkhmv7eL+dTl6wsqcoAWc6UgnIsj8Pl9ou4pgvlL2SajlyiElb298oCioS18okmWtxQN3xOZNDgWf1rtHDNtV/C8Zmu4HhJctAJSMxYqNHJPPb9Ij8VSUGW7VGouO5xCcYFapcqaCCRTKVEAh2SS2oFaUhzMUFS2WoFTMWt3RHLn6rMdsBjJwUzmoDG4PfBfwnjyFmWT2VCg5iG2F4WELcZVZiQbWCSXYguHZ+6M/hwE40JR9ImZRyDkFotjdyxLLGxpeNDsCzFVSzQkyA6Glod8eUflo6u0JVqpQfrBx8JfRHD8KCtSlfSgP3/eNZwfhwUlM1RUk3QMqyw59mr2LWe9IzXDS+YvQgDzB9BG7w6VfKDJWknKAxHZCm7JP4QSS5Ds/KBRRGMSoTFpCiUKNAlTsEhJFm3/8AGIYfEJ+QVELSSgsMiqBv9dfvHjNBUoIByBbKyhzUBkML1Ha2FYLmHLnJBCG1AATML0u5BcM1ATetAHA0iaiYB8xLoA7KVJUQWYZrGuw0BjsSweJ7djlyhsqSoaOS1iadQI9B3WsfHVyHJAenSsQVh4ZKkgTC1j9iQIqWA6tWtHRKkUgPp3RvPhXgIkpMxf1qDH/FP5R9z02gD4R+HCSmZNApVI88x+0bKevKABrYN3V2if8ATLfIaQKxLliPts0HCVlS5v7b9IvwmFdiaJHvvpF81IUoJ9sI58qrIXyZblIZ9e828oKmIDXZvdItwsvtKV3D0iIQ4OxpC0WZ+NA0yWo3KW50VQw9wWITOw8tVHbtehB584T/AB3h/wDp5afUHNTcWPjHvhPEf2VuQ6VMKNRTXp18Yvr/ABS/UsfgBMSUm6aPz/CYxqXSopLgg8qRv8UgJUFfhPYVsNn5Rkfijh5SrOCXNFdRrC41Sl8xTivv9YqExiwioB9/H3rECebPFC7P+GcTKjkOYsAEhOVIDUq7GG8tZSXUeV2pGOwWOVKWFJLm1R7raG2AmzMQsZiQ/KnjEssf1fD+nNGWIxhUib8ugAoW1DuxNrgOIyvB1hOIl5h+Mv1qB5tG9n8PSiQpNGZzGCmS6qzaOBpb2PWNjeaLl3rZqlJWRmSVEEsHYJ6kXNYpxUhDf9FG2r+MDYDGpnVSsCZRw1dMzAs9rjeDJ61KodDswptvDeIliylBOUkOCGsXP5SaHo8Pf+b8stkEk5g4UAwqwBbkz7kGsLJ0oFtq3gKfh2zKS2dIccxXsq5bGD6zZYDjYmdgEpWpZKRMBBDVcaLdP5SavF+OmzFiZLWUsUFRKXoCKJZWpZ30fpGGkLDhTqe+Z6h7EbanpGl4NNVMklDDMnM8wrJJUauRlsocz9LUaNYx1hJi0KKEpzDKDUpS2gvdwP8A15x6JyFzQEkJBoyiC7ksdUi3laPQovlEwOo9fvDLg/CPmKCyOy9H1O/QQPgOGqmzKOEk1PLYczG8wuCCEiwLaWA2D+sVuWiSPS5QAGg6Gp3Y+kWYbDZjmMTlSFLPLp7aD0ymDCOfasiSlZU09n9IpC2Q/wCJVB7847Oqw09+sewnbVm0FByA174DV2YMqGGiX7zT9YiknsAC6gL193jsxWZ+foLD3vHcUlinViKd0L+iRfGamlpTQlRckaN6/vCn4OmtNUC1UHWjggjrR4Y/HcnKiUQ4ckNfwLmM1wnFlExBdspFR3g06GOrGcRtbnESsySk6+uh9IQ42XmSEqHata4jRlaVJ/t2IcEc6wnx7Zqdb6+2pEfKpvcYXESChRDAEehik3bXkDGh4lgTMS6Qyw46+7wP8K8MK5mdQOVB2urY9PWKW6hTLB/D6ZUrMtOaYoin5fsTziyRhmKFpLGW7pNi7as4Nw1i8aDEYcKSxu9PIt76awoXhFgkFJZ9Kg1o1H8WiNyqs0Jx+KCpSxTtJI117m89IweLQV1DAJGm5B998bLFyyhGYpIAYVDCvUbUjNpT85aZSQBmUyhoQ9XYuNf2g40ea0e8A4IEyxRLEVLOonvDNz9TDibwl0gBhXRLDxqo9X7otQGy1cHbTRoaSZbBjpeBcu8LesNkJUQ2ti1IHmpbssHykACmjbvX7Q5+JmkkzcpIA7QDOfHvjNy+LImqGU5VOCyg1RSte0OkWx7NksXZfpYOCkEdwYjwh38PTyFpYEhSVghwlwkBQfp2qQqwhdakkMAxbYkl67uDDDhsqapf9vKBLU61kOcq0KT9LhyCxobdKkGr4QqcmWhkoWnILqq7B9A45x6KeHpmEJUhfZKRYAjNRyxNI9C7NovkYcSw1H5DfaGWHwxUxVQeXTnHcPgAPq/mCJyjYUYU/aJ7HS2UoMw99Ykn19tFMpGWpvoOUWCtVexz5mBJsbxDFIJDb3LxYZeVLCm7bt9hFMqY6/JouxCtresPYmqwqKgVi3Ep7QILeflrrHcMlnNH07ohkdTObG1Dpr4+UTilZj4/VSWnMHDmgIFaRlZctlAO3d0rzhx8Xzc07KAAlIYC9bqq13eF6EBqVbXc+EdM8S01vA8e8pCT9SCEl2ALmhfppC/jIKZytKvam3pAPD8cmXMe4/ELjTlcEA90PeKpTNlfNY0ylybg0oG3JhKM4UNu6nejVrtzhvgcDlpQanmecCcPwbrClNSwflcjUvDQS2Yu/d97iJ5U0iakksLUceOvdWJ4ySChikGwFBQuKh+cDcNkspQzEkFw9wkvTuOsGz00B5g+h9WhfDEHHMMBLIDBJYOABZmtGV4ZKUgomN2vmB66O1TzEav4kVkkuofiBPS3fUiMt83PORLdkfMSetQfUNDdozWm7lL7w9NGLMRDRS6jYh35NCGTiGmZXBcE94tXu84fYVykJdrvveFAj+IcNmQp2Yg6aU+0fIFDKoh7E9QxLd8fauOqASzbs3Ku0fF8eP7swf5HzLxf+HdwuTRcLxxmVNVZgDzYKLwxw3EJ0uYoSzRSZbsMz0fZqd14ScNS+clnzC5I0D0F6Ew44diQFqKiB2U7kaw9LDjhPE5uYpUQwFAWGo5PaPRDA4hGY9pL99n6R6F0O2snTi++wFTyi2WnLVRr6dY4CkqocptZyfMRXOwcx3JSoP08ogZYhZUp6t5RJYoQ/mYiFKBALAatX7RLKSWAN+g5Vh5ot67IZKcx1t036mOicJlR9KfM6RD+lcusimgOkdmTQaBso9YzJYecT0eLJBNSAplKZwNB3UqTACyUJ5uA250himcEIYqUyACXoH/kwJBt4wPxJOzYlZSGDgbmgZ+ZiMmU7DMYGxk0LmKUBdRN7OokwXhJRIuNtd9SxAEUpViUuWcHT3uYc4PBHIlwf7ZJCT9I1A+oOQYEkSzLtRTO9LcnenSC8PxYKCs1FpLFIqDsRXpE7TSLZ84ivywd8oyrHMAk5ujvSB8Xi86AUEqSdQSCP9hdJEdxOPITzLM4Yh9oR4ziASg5iwOgq5vTneFk2bwdhOKiXMYuxDFRLjNoK0Yu3fDefjitJsddBYOPfKPmOMx5mKayRbl+8OuBYyYoEZg4a4zA9axS4a6GzPi/Ec6FOLM9XdLxn/lhKFrIP1DLvWx8S/dDPEcPLKLgOwNDf7wlxGIOXL/kPI843/BxarC4t/lKsHTruCk+sarCT3Zzo/7RiJMpISl3VboO7f7mNXKmqAFFA9EFuoCiXieXOs7xNQZyRalddhHx7igadM/2MfVuIz8wqQ40ZjsaaGPlnGw0+YL9q46D70in8PS5DOBy8yS+hHoILTJJmHKRQVd+cU/Dtl7uIMw0z+6t9h94tfSUbwaQr5ih2bGtdxHonwcn5ijyPqI9AjPoKsOGJ2BO0FYYMATWj11JgVKqEcmgpS7DSOZS7SlzRVrx6ZJChe+tqwE/mT+kEYlWVADjvg76AXEYGYNlDkXPhcQLiJ6ZKM6tOyAdVF2FYOkzq83EKvi/CGbhVLGYrlnOhlAVJyl3Zw2jwZd3TVTh+MFCgqYEqBLsm6NHAN22N+UV/E/GhNyiWsKRQkhhX117oxaUTSO0pRO2UjoColh1htKlJlgZiC1k2L7k/ptDzkazfnBnD+GFTEhh6wZxziacPKDJqSAGBJHQe7x7hfG1rWEgJCGzOxFBq7mndGd4zxf+oxAUHTLSDlY1L3U12hZu3qk1jOKuIfEqsiUstBBVmB2JcfcxzC8fEtLjNmN225HSnrHVTUflBrZnL9/rFCw5+kV5/tDal/C9Qn8eWouQBsSHMALnqUokl4PTKF2r5DXWAVIZStj94eSEqlCXcjUtH0Hg3DES5YR+O55quf25CMn8O4MzJyWZkkE9dOV690b6XgiE/mPIg+/CE/pfwcSLjsxIQpk1B3IA1PW3rGenzAV5RqEpf7/vDPjxWWQEl8xKgNxTqbnwj3BOCKln5k3MFXSDsQ4Nb0sPHaF8hmj4Zw5QVnUSE/UmjZiRfb+YbTJiQHdiL27tIRq4oqQaqcEAlLkvzZ/MWieNx2YqDskjvII0GlIn6NgfH4zMbml6em37R804lNeas2dSi3frG/QntB6/lrYj0MZL4rwmWbnAosP32P2jp/jyp2u/D66qfdMEGcEzV90B8BUxV3feDpTFa6bfeKWdTtGcHnPMLfl+4j0XcKbOW2PqI9CzRn0WR+L3rF4Dn3tFMuim3JJi6Ua+PpHKpVUoW2H6/q0Wzy6e8jwiUlLJJimev8PN/GNfWihsoUraBfiGuDKXZK8qSaU5V5h4ZS5VFZqvYfrGW+LOKBKkybyyxWCA6qEAVoADpBwmutfWcxclPykkFyVBIcZS7s7G1rjmYFkTWJDDWgFdK5qOAXqbtEscsAS2ACvqUUhg4BaheLpEoJSKuTUnV4p+D+iVYwhBQAQVEVp9IFEbjcnnHpEoM+tv0gGdOLtW2nusGBRBDaP46QGWLkJH03sT3QHMSQekEBdHiChmJv6RmBFV4pwuAVPmFKHvU6AbwVLk55gQLk+P7RuuC8ERKTS5rU/aDctBZt7hXBkykABIDi1HPM7mJzV5TkS2Y93nBU4kVJBa8J5+PRnWSaJ03ApT1iR8ZF8jCy3BIClB6kUfdrPzgfimLBlqTLClLylmBOVWjF2D2Icb6RdJlfOINZcsXvmV0syedzDFCEJASElKdLem0CXQ5WXxkpXC5yqqSlI/yLmvIRKbh1JbMAagPXTQVtyjU4hDVdxCXjEhw3Qjbw6GDMiFwnse8EehhT8Vyc0p/wAhBHQ/zDQSSJaSRqfv77opxyM6GP4klJ6s0VnpKy3B5rFXd5PB8mZ/cX0T94WcJuq1hfvg9MnMtRBZgm2sdFT/AE44Qp1n/X7iPRXweS0w1/CdOYj0JNGfR5JBevSLvmBqH8TeGkcxqUiYE5kSw9LlRfvYPzjyWCw1RQhybn+LxD50a3YlbNliiYgk0Bts4jgurMKpD7u9m8e4Rcs5ZdS1sxNmPsCBJv0d6Uz0E5RY35tZ26xifi7FhWLBRZKUgnmD7HjGjx/HZaZalgpUvKUgghyXFh3RhZMorUVKNHqOmniYa8HGbqPEkZpiU2LXq2u8EIFB7oYHxKf7wA0CR4kN4vE5hqQ7M1aezGnkNfaqmp7Q0b1if9QymMUkEkktdqcv3ijOxFRmeo1pV/v3wZAELxDANU7cz+7R6XMYmr3fqPYiqaQxUOXk1ekXcKkFcxDs2o6CkH8ZovhXhBAK1JqavS2g5PSNYVNs25tEcGsIQlNOZ5xViJ6Sg3BJyhhUk7DkHiVu2Lp+Lz0QrsgupjVRBtu1/vBC+DS0AHLW5eoc1YC16RzBSZeYBNUpcmpcltNq1gnGECz13Ma84E6Hkudsu0XTZBKXGlKl/OIS5ocU0p793iyfMDDej8wfvET8gNBahNTbrAWOTRn90i/HFmOhf36eMAzFuR1IMUxhUcWlpKNMxf1hZi2QlyaCphtxNVJSeZ+0JeNIKpSgNXaKwlZHCYwIUXBY97frDPDTgVKOjJ+8KxgmUx0290i6QsJJ2t6x0XpL60vCFus9D6iPQJwGcM5/1NuojsCYts/mcSVnvVyXNSzW8W8IvT8YTjYooGPZ68xCHFyycyxUA99SR9hHJiWBalA/fENraaD/AJsmjUFwHGWm2/qYBxXH5kwMpaimpylm8gH73hZiMGqWElVmIYeNdnifCcGqYp1fRzv+8a3m2+VcxE2Y3YbZ6coLQkABNWFzudfP0hkoNSvhzheEPWtS51iVy2tMZAYmPOXrVgeaaBtopnKzLAdSdjYm9iQQb2aKUTDmTo5UrlzejjqDF05bskUIL9Cxr0i8iO3kIrVWpavn4vWKTLS6R16liwfe48IkZ4CfG3fra1Ip+dvS1BVXu0Flk1dCG5H0MMvhuQ85IezltWANT30tCb5gCQ/ZFet9NAG23jT/AAOc+dbcju94GXjbaxU908wo+gIgLFvy7Ohf6la0sRS57jFyrl7Cp7nfyjmJlGYhJcOsj6bsSx10SPKJ4lySwMgS5Tj6lk32/iLcWMyv9R+gPrE8artAbAQJhpjlT6n9TC2mgmRKod/tEVj6dyWieBP1RXizbkoH9YSCB4oewoflJPca/rCtxTcn375Q54mmh3I9DGcCq+9fYiuICOIzu2jYA+cKOMzSJYAYk/atvCDsVNeaW0by/kwq4ksFQ5D1YRTH1PIlKTmrvFmHSMx5NECsFRA5mO4cgKU3+MWTOuCyu2f9T6iPR7gp7Z/1+4j0bpzpeFIQA1Vn36RTgJCRdPnmqN9/2i/HLBJFyBzatK6fxFKZnaJIysWYOQ9BdmAJjim3VZ0cF0II3plTEEzqKAADFnId2HWkVrYbEcoBXiKlIYit7dprcxpu94GI2Ckz75hVPhZxeByMqCX/AAHTfnFWJmUmPUkF2t+VI61HnE5qssu23lWD+xtkmGTmmOwOg1rrS7tEplzvQEC9tdg3WBpk0JopgmvZD5i4avM1u0C4nialfT2Ryv3x1TG1zfWhcyYEjtKy0Ni6n8NoEm8T1QluZvAWR7mJARWYQlytTCyS5Ln94+n/AAThAjDoURVfaPQ19Gj5bLlZiE7lo+0YOQEIABYJS2mzRL+3g4egFY0iYQPxXpoKK8ASYnwvFFUwkuflh3P5vpH3p+kALlgzQoioCgKhNTyuqkGcNkFEhzdZKj/qLfc98S8xN7Rc6aTMPMA+TxFCWS/M+fsxatICn3A9I5Ml0AN7/eIVSLcMaUq5inFTHbrWCpNAPGA8QbjmY2IKuLmqeh8xGdChrptDvGTXI6Rm51Ae/fa3gIriyxOpvCTi0wFahSwFQ5dn23h3MWEIc2qe4QpXMzIzF+1V7b+UWwiV6VYEdpX8R0qZZ7osBZauR+/vwirMyld0UTN+BTAZh/1+4jkWcBIzlx+H7iPQ0Ns6x04BSiFWqwsRsd4jjMX2iC9FBhuWd21vFGJyZswFmd6KFbxGdOGYksAD3uHGunKOHTtX/PJ1FIrTiQc1lBKaGjsNKNA8+c9CSAbAhgejxJCwQoFJCmDtV2gSaaq503OWo7oDDQZgfQR7jU5pCtw9udBA8yUCxfKxel3AZnDVLwHx2YPlDdXMlmPW8Uwx3lE87qUmDmpLmIyxzZ44hLB7mOKDR2uVa7RFS4qUqOE+EED34VwfzMTLdmDrPRP7tH1dI/tk9BHy74M7K1rIcAJS3Ul/SPoaeLywCgqZQNRr3Rzf1v8AkpiQzz20gaqIFHuwYd8ajiEvKEpFAEsOgAEJeHoSrEJUfwKKkkanKW98oe8W0PdEbeHk7tCamqRuB4M/vrFC1HOp+g9KRCZjskwOHdPgG/YQJL42n5pzBmoCRuKVr9oT5302zpRYQtmJOur+cMZywpIYh2r3wsnzmcHSxgSaYKupfY0hLiKOC1SffrDeZNYj3vCDGq7aq2P6WiuLA+Lz+yEi5Nv8R7HhAslR+UB7uYtx+GC1O7MGah6x0STkTTa3WOjkiPtATFspVNf11gVS3JIi3Fy1FbWc18YqKHJb3aHhae8BbObfSfUc49FfAE/3C/5T6jnHoOg3R2Imla3Vn8UF6vp01igoL5gVZlW7KTe5beOSlnKUn81xts7928WmXe4JPVuQvR6xyOtSqYpj2iXcEKSo/wD6v0jglkBs7bkpVZ3L11i6VL3L0ZiDfU0S1Y4qSdFEhmNVfToA40jDEUTgkVWCWozsOdRu0CcTlCakZCA13IFejQaqTbtEUb9Xp7aIqkV7BuPzBTkWJq8HHl2GU3NEH9GpI7SSOdx4iKVV0jQmQCtgG+3Klz6RwzPlhS1FgBRgGUo2bffui0/ptC4M7leIqEdMwOS139YkEuK7RW3SbSfCYGRjdSg/KwEOMfM/uLqfqen+2nWkYjAcTXJVmQ1aFKg6VDYj7isOpfxJLVUpMtWoqtNDYG/lErhbdn3w7wmNUmYADqWe4YFvOGfFOOLUhDMHdvbir7xncDjkLmpIWCH+lw7sR1Y0hjjwBKQWo6ue3OkJljNxt8EcPmKWQpRcso6P4ai/nApdSgXd109iOcP4uhMsDLMcAuQzEVBqT2R1aK5XE5RKcrpIsFfSST+bTv7o2jbP5k9UtBIIIG+523oDQwDI4gpRLp7NTdrahwxMQx2KzSzSpUCP41gWZPeWBs7uaOSwpzhPkduzuIpLkA3cu3jAEybdVnc+TxBR7K+bfv8AxFE1ZSgvoFNX/FoeYzYb2Rf1SvzHxhvhZ5VKAepp1r/EJBDjBA5EM999ftFM/C4+hMenKupep+xihMx3YM37QVPllaju1jeLcPgTrQC5gTKSNZurvhtBM1T/AJD6pj0G8EITMVlDUuxL1G8djTKj8q1IPaZ9XoT6PE0zMo/n9IpxEw/NLIALsSi5rcFNSP1ifzlBg632cktqz1pENL/Twm11LbF/tBUuQo/hV5AebQP8ws+ZbDrTw5x5AKgOyoq5uR3coFmx2uShINVV2AzK8bCIqVQsyG5uo9/6R6WhYBzZZaagFSgMujPYiBZ3EpMskSx806fkHfduQhpAuWvU1pShOdasoAoBc3ZhqefjCLH4xU5VAwFAnYfc84nMxfzVvOUSoUAFABsBpF4QmgSGtFcZ8oZX68DScAWc++6CF4dLWr1pFgkG4H6RKVgzcpJ6g+VWgXJpC04VuT2184gqWIc/0ynZj19mJzpIaqWsNI323ySYZeRQULpIUARSm9aiHqvik5Aj5SWckOslieTfeFk/DqegLaNaIDCKJ+lXgYbcvpdDTjlLFaC+UFg9atqYpViABfSKF4VQqXA6xUmSTSvvWG3B3ZzQ3hfEJrnKS35dO4H7QZO4wsdlUuWDuyxbkFtEeHywgM3XrF2LmpUggiunWwhLZs8x1FcjiYUghWUFwzHKlv8AUlyebwBisWCDvZ7ROXw1SmFO8xfh+FCoUQDszjuNo31IXWyyVhiuwhvhsGlCO0pXcogDoNYtQJaaA1G1Na6+sXLUdACrmbdanSFuVozHSgyEpSxoCQd1EgbxCarMHUKO4SlYcga7RJQJU+V2uoLLDe1Xra5iSpAagpoVN79YX/qgrgaU/MKgDmKN6s6Y5FvAZGVZ1OU17xpHoeWRtF0/DhyUhRqdTTpWOIKiKKW2z084eTOHqzlks5Oo/jSK/wDhC1KAId7uEaCI7rSwlyEXWt+SjEQlSqZ18hmLQ5PDGuhP5mIDV8YhMwS8zpljmQUuRyhujz9KF8CBJdZ00Koing4tn8mh3MwMx3yvzdI+7xYnhcy5SOYLeLu4MH6yJqVnxwNywJ9Yn/w9tQepa0OBwpYqUE83T6AiJzMKu3yyR1SB/wDUbeQagWVIs1W0Dt76xeqUtWlPH9o8jh8wOyKO4DpGXoxNIkcCs3b19aeUL800sgeZhCCxp1I+xiK8GVApKXG9B/NdoJkcLL1SAnelfOkFf0ZSKC/P93geG+itOBYUo12c+kcEqmveRfntDI4ZTUTzzZg/qKRTNwC1MSFf+Qt425QdUJYA+UtRZIB3DgeJqDF8+UEpIQAlRo45EHa0Ef0Km+nlcfrSPTsDMocppcZhUeMHpeFP9PMdypPVrRfhcDclQJ3Jby0g08NLuHB6uPAlorVwlbEsD3jyrSG6Fm/ahLl6HKInLk3OZ2PPzp5RP/h62bL3uP1iteAWtgQzapYeFXELqtFMybmIyJBDhyCLdY5MSgOBLFdXY6Vdj6tBJ4apuyCKXcadDW+0eHD5i+zpuS+3ON1SaVSMKl8iT2RUnUnbpFs5QcjMD6NtE08KW1G30/WIzOGLJfLS7OL+O1fKFu1JJ/tdwVisn/E6cxHot4JhVpWpwKjly5x6Gm08pN+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4346" name="Picture 10" descr="C:\Users\gomaur\Desktop\Новая папка\загруженное (3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16" y="571480"/>
            <a:ext cx="2100264" cy="270488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4345" name="Picture 9" descr="C:\Users\gomaur\Desktop\Новая папка\трудовая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4857760"/>
            <a:ext cx="2466975" cy="18478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0"/>
                            </p:stCondLst>
                            <p:childTnLst>
                              <p:par>
                                <p:cTn id="2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0"/>
                            </p:stCondLst>
                            <p:childTnLst>
                              <p:par>
                                <p:cTn id="3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uild="p" autoUpdateAnimBg="0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Содержимое 2"/>
          <p:cNvSpPr>
            <a:spLocks noGrp="1"/>
          </p:cNvSpPr>
          <p:nvPr>
            <p:ph sz="half" idx="1"/>
          </p:nvPr>
        </p:nvSpPr>
        <p:spPr>
          <a:xfrm>
            <a:off x="4953000" y="1143000"/>
            <a:ext cx="4191000" cy="5500688"/>
          </a:xfrm>
        </p:spPr>
        <p:txBody>
          <a:bodyPr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2600" b="1" dirty="0" smtClean="0">
                <a:solidFill>
                  <a:schemeClr val="hlink"/>
                </a:solidFill>
              </a:rPr>
              <a:t>( по-испански  </a:t>
            </a:r>
            <a:r>
              <a:rPr lang="ru-RU" sz="2600" b="1" dirty="0" err="1" smtClean="0">
                <a:solidFill>
                  <a:schemeClr val="hlink"/>
                </a:solidFill>
              </a:rPr>
              <a:t>romance</a:t>
            </a:r>
            <a:r>
              <a:rPr lang="ru-RU" sz="2600" b="1" dirty="0" smtClean="0">
                <a:solidFill>
                  <a:schemeClr val="hlink"/>
                </a:solidFill>
              </a:rPr>
              <a:t>) - музыкально-поэтическое произведение для голоса с инструментальным сопровождением. </a:t>
            </a: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2600" b="1" dirty="0" smtClean="0">
                <a:solidFill>
                  <a:schemeClr val="hlink"/>
                </a:solidFill>
              </a:rPr>
              <a:t>Термин романс возник в Испании ещё в средневековье и первоначально обозначал светскую песню на испанском  языке, вскоре вошёл в обиход и в других странах.</a:t>
            </a:r>
          </a:p>
        </p:txBody>
      </p:sp>
      <p:pic>
        <p:nvPicPr>
          <p:cNvPr id="16387" name="Picture 2" descr="C:\Users\gomaur\Desktop\Новая папка\романс 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785926"/>
            <a:ext cx="2588628" cy="35004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142875" y="1071563"/>
            <a:ext cx="3929063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hlink"/>
                </a:solidFill>
                <a:latin typeface="+mn-lt"/>
                <a:cs typeface="+mn-cs"/>
              </a:rPr>
              <a:t>Романс М.И. Глинки  </a:t>
            </a:r>
          </a:p>
          <a:p>
            <a:pPr algn="ctr">
              <a:defRPr/>
            </a:pPr>
            <a:r>
              <a:rPr lang="ru-RU" b="1" dirty="0">
                <a:solidFill>
                  <a:schemeClr val="hlink"/>
                </a:solidFill>
                <a:latin typeface="+mn-lt"/>
                <a:cs typeface="+mn-cs"/>
              </a:rPr>
              <a:t>«Я помню чудное мгновенье»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28750" y="357188"/>
            <a:ext cx="5929313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ctr" eaLnBrk="0" hangingPunct="0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ru-RU" sz="4000" b="1" dirty="0">
                <a:solidFill>
                  <a:schemeClr val="hlink"/>
                </a:solidFill>
                <a:latin typeface="+mn-lt"/>
                <a:cs typeface="+mn-cs"/>
              </a:rPr>
              <a:t>РОМАНС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uild="p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Содержимое 2"/>
          <p:cNvSpPr>
            <a:spLocks noGrp="1"/>
          </p:cNvSpPr>
          <p:nvPr>
            <p:ph sz="half" idx="1"/>
          </p:nvPr>
        </p:nvSpPr>
        <p:spPr>
          <a:xfrm>
            <a:off x="285750" y="1000125"/>
            <a:ext cx="4191000" cy="5253038"/>
          </a:xfrm>
        </p:spPr>
        <p:txBody>
          <a:bodyPr>
            <a:normAutofit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ru-RU" b="1" smtClean="0">
                <a:solidFill>
                  <a:schemeClr val="hlink"/>
                </a:solidFill>
              </a:rPr>
              <a:t>(франц. vocalise, от лат.(латинский) vocalis — гласный звук; звучащий, поющий), произведение для пения без слов на гласный звук. Вокализы  обычно являются этюдами или упражнениями для развития вокальной техники.</a:t>
            </a:r>
          </a:p>
        </p:txBody>
      </p:sp>
      <p:pic>
        <p:nvPicPr>
          <p:cNvPr id="17411" name="Picture 2" descr="C:\Users\gomaur\Desktop\Новая папка\вокализ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60" y="1214422"/>
            <a:ext cx="2831678" cy="400051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6072188" y="5286375"/>
            <a:ext cx="27146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hlink"/>
                </a:solidFill>
                <a:latin typeface="+mn-lt"/>
                <a:cs typeface="+mn-cs"/>
              </a:rPr>
              <a:t>С. Рахманинов «Вокализ</a:t>
            </a:r>
            <a:r>
              <a:rPr lang="ru-RU" dirty="0">
                <a:latin typeface="+mn-lt"/>
                <a:cs typeface="Arial" charset="0"/>
              </a:rPr>
              <a:t>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86000" y="428625"/>
            <a:ext cx="442912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hlink"/>
                </a:solidFill>
                <a:latin typeface="+mn-lt"/>
                <a:cs typeface="+mn-cs"/>
              </a:rPr>
              <a:t>ВОКАЛИЗ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uild="p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071563"/>
            <a:ext cx="3695700" cy="3500437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b="1" dirty="0" smtClean="0">
                <a:solidFill>
                  <a:schemeClr val="hlink"/>
                </a:solidFill>
              </a:rPr>
              <a:t>(</a:t>
            </a:r>
            <a:r>
              <a:rPr lang="ru-RU" b="1" dirty="0" err="1" smtClean="0">
                <a:solidFill>
                  <a:schemeClr val="hlink"/>
                </a:solidFill>
              </a:rPr>
              <a:t>итал</a:t>
            </a:r>
            <a:r>
              <a:rPr lang="ru-RU" b="1" dirty="0" smtClean="0">
                <a:solidFill>
                  <a:schemeClr val="hlink"/>
                </a:solidFill>
              </a:rPr>
              <a:t>. </a:t>
            </a:r>
            <a:r>
              <a:rPr lang="ru-RU" b="1" dirty="0" err="1" smtClean="0">
                <a:solidFill>
                  <a:schemeClr val="hlink"/>
                </a:solidFill>
              </a:rPr>
              <a:t>cantata</a:t>
            </a:r>
            <a:r>
              <a:rPr lang="ru-RU" b="1" dirty="0" smtClean="0">
                <a:solidFill>
                  <a:schemeClr val="hlink"/>
                </a:solidFill>
              </a:rPr>
              <a:t>, от лат. </a:t>
            </a:r>
            <a:r>
              <a:rPr lang="ru-RU" b="1" dirty="0" err="1" smtClean="0">
                <a:solidFill>
                  <a:schemeClr val="hlink"/>
                </a:solidFill>
              </a:rPr>
              <a:t>саntare</a:t>
            </a:r>
            <a:r>
              <a:rPr lang="ru-RU" b="1" dirty="0" smtClean="0">
                <a:solidFill>
                  <a:schemeClr val="hlink"/>
                </a:solidFill>
              </a:rPr>
              <a:t> — петь) — вокально-инструментальное произведение для солистов, хора и оркестра</a:t>
            </a:r>
            <a:r>
              <a:rPr lang="ru-RU" b="1" i="1" cap="all" dirty="0" smtClean="0">
                <a:solidFill>
                  <a:schemeClr val="hlink"/>
                </a:solidFill>
                <a:ea typeface="+mj-ea"/>
                <a:cs typeface="+mj-cs"/>
              </a:rPr>
              <a:t>.</a:t>
            </a:r>
          </a:p>
        </p:txBody>
      </p:sp>
      <p:pic>
        <p:nvPicPr>
          <p:cNvPr id="18435" name="Picture 2" descr="C:\Users\gomaur\Desktop\Новая папка\кантата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143248"/>
            <a:ext cx="4038790" cy="268765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4857750" y="2357438"/>
            <a:ext cx="3214688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hlink"/>
                </a:solidFill>
                <a:latin typeface="+mn-lt"/>
                <a:cs typeface="+mn-cs"/>
              </a:rPr>
              <a:t>С. Прокофьев Кантата  «Александр Невский»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00313" y="357188"/>
            <a:ext cx="3786187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hlink"/>
                </a:solidFill>
                <a:latin typeface="+mn-lt"/>
                <a:cs typeface="+mn-cs"/>
              </a:rPr>
              <a:t>КАНТАТА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95288" y="981075"/>
            <a:ext cx="8385175" cy="143192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hlink"/>
                </a:solidFill>
                <a:latin typeface="+mn-lt"/>
              </a:rPr>
              <a:t>Физкультминутка</a:t>
            </a:r>
          </a:p>
        </p:txBody>
      </p:sp>
      <p:pic>
        <p:nvPicPr>
          <p:cNvPr id="18435" name="Picture 3" descr="ac8747a56e10e8048ed3f502ce17737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75" y="2060575"/>
            <a:ext cx="4032250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2176</TotalTime>
  <Words>359</Words>
  <Application>Microsoft Office PowerPoint</Application>
  <PresentationFormat>Экран (4:3)</PresentationFormat>
  <Paragraphs>111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Трек</vt:lpstr>
      <vt:lpstr>Жанры вокальной музыки</vt:lpstr>
      <vt:lpstr>Слайд 2</vt:lpstr>
      <vt:lpstr>Жанры вокальной музыки</vt:lpstr>
      <vt:lpstr>Слайд 4</vt:lpstr>
      <vt:lpstr>Слайд 5</vt:lpstr>
      <vt:lpstr>Слайд 6</vt:lpstr>
      <vt:lpstr>Слайд 7</vt:lpstr>
      <vt:lpstr>Слайд 8</vt:lpstr>
      <vt:lpstr>Физкультминутка</vt:lpstr>
      <vt:lpstr>Слайд 10</vt:lpstr>
      <vt:lpstr>Игровой тест «Проверь свои знания»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Спасибо за работу на уроке!</vt:lpstr>
      <vt:lpstr>Список использованных Интернет источников:</vt:lpstr>
    </vt:vector>
  </TitlesOfParts>
  <Company>Департамент дорожного хозяйства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Жанры вокальной и инструментальной музыки</dc:title>
  <dc:creator>gomaur</dc:creator>
  <cp:lastModifiedBy>школа</cp:lastModifiedBy>
  <cp:revision>71</cp:revision>
  <dcterms:created xsi:type="dcterms:W3CDTF">2013-04-05T17:24:04Z</dcterms:created>
  <dcterms:modified xsi:type="dcterms:W3CDTF">2022-09-26T06:51:37Z</dcterms:modified>
</cp:coreProperties>
</file>