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1" r:id="rId2"/>
    <p:sldId id="259" r:id="rId3"/>
    <p:sldId id="293" r:id="rId4"/>
    <p:sldId id="294" r:id="rId5"/>
    <p:sldId id="265" r:id="rId6"/>
    <p:sldId id="295" r:id="rId7"/>
    <p:sldId id="258" r:id="rId8"/>
    <p:sldId id="263" r:id="rId9"/>
    <p:sldId id="296" r:id="rId10"/>
    <p:sldId id="297" r:id="rId11"/>
    <p:sldId id="299" r:id="rId12"/>
    <p:sldId id="301" r:id="rId13"/>
    <p:sldId id="303" r:id="rId14"/>
    <p:sldId id="306" r:id="rId15"/>
    <p:sldId id="308" r:id="rId16"/>
    <p:sldId id="277" r:id="rId17"/>
    <p:sldId id="28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77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colour-pencils.jpg"/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41626" y="4071943"/>
            <a:ext cx="6616522" cy="1428760"/>
          </a:xfrm>
          <a:prstGeom prst="rect">
            <a:avLst/>
          </a:prstGeom>
        </p:spPr>
      </p:pic>
      <p:pic>
        <p:nvPicPr>
          <p:cNvPr id="9" name="Рисунок 8" descr="colour-pencils.jpg"/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4348" y="2143115"/>
            <a:ext cx="7858180" cy="162663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 descr="bordur-deti.jpg"/>
          <p:cNvPicPr>
            <a:picLocks noChangeAspect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0407"/>
            <a:ext cx="9144000" cy="21741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olour-pencils.jpg"/>
          <p:cNvPicPr>
            <a:picLocks noChangeAspect="1"/>
          </p:cNvPicPr>
          <p:nvPr userDrawn="1"/>
        </p:nvPicPr>
        <p:blipFill>
          <a:blip r:embed="rId1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2" y="6215082"/>
            <a:ext cx="5143536" cy="642918"/>
          </a:xfrm>
          <a:prstGeom prst="rect">
            <a:avLst/>
          </a:prstGeom>
        </p:spPr>
      </p:pic>
      <p:pic>
        <p:nvPicPr>
          <p:cNvPr id="8" name="Рисунок 7" descr="colour-pencils.jpg"/>
          <p:cNvPicPr>
            <a:picLocks noChangeAspect="1"/>
          </p:cNvPicPr>
          <p:nvPr userDrawn="1"/>
        </p:nvPicPr>
        <p:blipFill>
          <a:blip r:embed="rId1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5214942" y="6215082"/>
            <a:ext cx="3929090" cy="6429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10041-F57B-4764-A7EE-6C0D4680B622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635798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«Художественно – эстетическое развитие    детей  дошкольного возраста»</a:t>
            </a:r>
            <a:r>
              <a:rPr lang="ru-RU" sz="3600" b="1" dirty="0" smtClean="0">
                <a:latin typeface="Monotype Corsiva" pitchFamily="66" charset="0"/>
              </a:rPr>
              <a:t/>
            </a:r>
            <a:br>
              <a:rPr lang="ru-RU" sz="3600" b="1" dirty="0" smtClean="0">
                <a:latin typeface="Monotype Corsiva" pitchFamily="66" charset="0"/>
              </a:rPr>
            </a:br>
            <a:r>
              <a:rPr lang="ru-RU" sz="3600" b="1" dirty="0" smtClean="0">
                <a:latin typeface="Monotype Corsiva" pitchFamily="66" charset="0"/>
              </a:rPr>
              <a:t/>
            </a:r>
            <a:br>
              <a:rPr lang="ru-RU" sz="3600" b="1" dirty="0" smtClean="0">
                <a:latin typeface="Monotype Corsiva" pitchFamily="66" charset="0"/>
              </a:rPr>
            </a:br>
            <a:r>
              <a:rPr lang="ru-RU" sz="3600" b="1" dirty="0" smtClean="0">
                <a:latin typeface="Monotype Corsiva" pitchFamily="66" charset="0"/>
              </a:rPr>
              <a:t/>
            </a:r>
            <a:br>
              <a:rPr lang="ru-RU" sz="3600" b="1" dirty="0" smtClean="0">
                <a:latin typeface="Monotype Corsiva" pitchFamily="66" charset="0"/>
              </a:rPr>
            </a:br>
            <a:r>
              <a:rPr lang="ru-RU" sz="3600" b="1" dirty="0" smtClean="0">
                <a:latin typeface="Monotype Corsiva" pitchFamily="66" charset="0"/>
              </a:rPr>
              <a:t/>
            </a:r>
            <a:br>
              <a:rPr lang="ru-RU" sz="3600" b="1" dirty="0" smtClean="0">
                <a:latin typeface="Monotype Corsiva" pitchFamily="66" charset="0"/>
              </a:rPr>
            </a:br>
            <a:r>
              <a:rPr lang="ru-RU" sz="3600" b="1" dirty="0" smtClean="0">
                <a:latin typeface="Monotype Corsiva" pitchFamily="66" charset="0"/>
              </a:rPr>
              <a:t/>
            </a:r>
            <a:br>
              <a:rPr lang="ru-RU" sz="3600" b="1" dirty="0" smtClean="0">
                <a:latin typeface="Monotype Corsiva" pitchFamily="66" charset="0"/>
              </a:rPr>
            </a:br>
            <a:r>
              <a:rPr lang="ru-RU" sz="3600" b="1" dirty="0" smtClean="0">
                <a:latin typeface="Monotype Corsiva" pitchFamily="66" charset="0"/>
              </a:rPr>
              <a:t/>
            </a:r>
            <a:br>
              <a:rPr lang="ru-RU" sz="3600" b="1" dirty="0" smtClean="0">
                <a:latin typeface="Monotype Corsiva" pitchFamily="66" charset="0"/>
              </a:rPr>
            </a:br>
            <a:r>
              <a:rPr lang="ru-RU" sz="3600" b="1" dirty="0" smtClean="0">
                <a:latin typeface="Monotype Corsiva" pitchFamily="66" charset="0"/>
              </a:rPr>
              <a:t/>
            </a:r>
            <a:br>
              <a:rPr lang="ru-RU" sz="3600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/>
            </a:r>
            <a:br>
              <a:rPr lang="ru-RU" b="1" dirty="0" smtClean="0">
                <a:latin typeface="Monotype Corsiva" pitchFamily="66" charset="0"/>
              </a:rPr>
            </a:br>
            <a:endParaRPr lang="ru-RU" sz="2800" dirty="0"/>
          </a:p>
        </p:txBody>
      </p:sp>
      <p:pic>
        <p:nvPicPr>
          <p:cNvPr id="1026" name="Picture 2" descr="C:\Users\Каштаны\Desktop\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143116"/>
            <a:ext cx="6484951" cy="36477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Формы работы с детьми по образовательной области «Художественно-эстетического развития»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472518" cy="5000660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Режимные моменты:</a:t>
            </a:r>
          </a:p>
          <a:p>
            <a:pPr>
              <a:buFont typeface="Wingdings" pitchFamily="2" charset="2"/>
              <a:buChar char="Ø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Интегрированная детская деятельность</a:t>
            </a:r>
          </a:p>
          <a:p>
            <a:pPr>
              <a:buFont typeface="Wingdings" pitchFamily="2" charset="2"/>
              <a:buChar char="Ø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Игра</a:t>
            </a:r>
          </a:p>
          <a:p>
            <a:pPr>
              <a:buFont typeface="Wingdings" pitchFamily="2" charset="2"/>
              <a:buChar char="Ø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Игровые упражнения</a:t>
            </a:r>
          </a:p>
          <a:p>
            <a:pPr>
              <a:buFont typeface="Wingdings" pitchFamily="2" charset="2"/>
              <a:buChar char="Ø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Проблемные ситуации</a:t>
            </a:r>
          </a:p>
          <a:p>
            <a:pPr>
              <a:buFont typeface="Wingdings" pitchFamily="2" charset="2"/>
              <a:buChar char="Ø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Индивидуальная работа с детьми</a:t>
            </a:r>
          </a:p>
          <a:p>
            <a:pPr>
              <a:buFont typeface="Wingdings" pitchFamily="2" charset="2"/>
              <a:buChar char="Ø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Проектная деятельность</a:t>
            </a:r>
          </a:p>
          <a:p>
            <a:pPr>
              <a:buFont typeface="Wingdings" pitchFamily="2" charset="2"/>
              <a:buChar char="Ø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Создание коллекции</a:t>
            </a:r>
          </a:p>
          <a:p>
            <a:pPr>
              <a:buFont typeface="Wingdings" pitchFamily="2" charset="2"/>
              <a:buChar char="Ø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Выставка репродукций произведений живописи</a:t>
            </a:r>
          </a:p>
          <a:p>
            <a:pPr>
              <a:buFont typeface="Wingdings" pitchFamily="2" charset="2"/>
              <a:buChar char="Ø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Развивающие игры</a:t>
            </a:r>
          </a:p>
          <a:p>
            <a:pPr>
              <a:buFont typeface="Wingdings" pitchFamily="2" charset="2"/>
              <a:buChar char="Ø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Рассматривание чертежей и схем</a:t>
            </a:r>
          </a:p>
          <a:p>
            <a:pPr>
              <a:buFont typeface="Wingdings" pitchFamily="2" charset="2"/>
              <a:buChar char="Ø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Празднование дней рождения</a:t>
            </a:r>
          </a:p>
          <a:p>
            <a:pPr>
              <a:buFont typeface="Wingdings" pitchFamily="2" charset="2"/>
              <a:buChar char="Ø"/>
            </a:pP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Инсценирование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песен, импровизации образов сказочных животных.</a:t>
            </a:r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Совместная деятельность:</a:t>
            </a:r>
            <a:b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</a:b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endParaRPr lang="ru-RU" sz="3600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Рассматривание предметов искусства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Беседа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Экспериментирование с материалом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Рисование, аппликация, лепка и художественный труд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Интегрированные занятия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Дидактические игры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Художественный досуг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Конкурсы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Выставки работ декоративно-прикладного искусства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Театрализованная деятельность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Слушание музыкальных сказок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Беседы с детьми о музыке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Просмотр мультфильмов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Рассматривание иллюстраций в детских книгах, репродукций и предметов окружающей действительности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Самостоятельная деятельность: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Самостоятельно-художественное творчество</a:t>
            </a:r>
          </a:p>
          <a:p>
            <a:pPr>
              <a:buFont typeface="Wingdings" pitchFamily="2" charset="2"/>
              <a:buChar char="Ø"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Игра</a:t>
            </a:r>
          </a:p>
          <a:p>
            <a:pPr>
              <a:buFont typeface="Wingdings" pitchFamily="2" charset="2"/>
              <a:buChar char="Ø"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Создание условий самостоятельной музыкальной деятельности в группе</a:t>
            </a:r>
          </a:p>
          <a:p>
            <a:pPr>
              <a:buFont typeface="Wingdings" pitchFamily="2" charset="2"/>
              <a:buChar char="Ø"/>
            </a:pP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Инсценирование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содержания песен, хоровод</a:t>
            </a:r>
          </a:p>
          <a:p>
            <a:pPr>
              <a:buFont typeface="Wingdings" pitchFamily="2" charset="2"/>
              <a:buChar char="Ø"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Составление композиций танца</a:t>
            </a:r>
          </a:p>
          <a:p>
            <a:pPr>
              <a:buFont typeface="Wingdings" pitchFamily="2" charset="2"/>
              <a:buChar char="Ø"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Музыкально-дидактические игры</a:t>
            </a:r>
          </a:p>
          <a:p>
            <a:pPr>
              <a:buFont typeface="Wingdings" pitchFamily="2" charset="2"/>
              <a:buChar char="Ø"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Игры драматизации</a:t>
            </a:r>
          </a:p>
          <a:p>
            <a:pPr>
              <a:buFont typeface="Wingdings" pitchFamily="2" charset="2"/>
              <a:buChar char="Ø"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Оркестр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Взаимодействие с семьёй:</a:t>
            </a:r>
            <a:br>
              <a:rPr lang="ru-RU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</a:br>
            <a:endParaRPr lang="ru-RU" b="1" dirty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Совместная организация выставок детского творчества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Организация тематических консультаций папок-передвижек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Организация мероприятий, направленных на распространение семейного опыта художественно-эстетического воспитания ребёнка (круглый стол, альбомы семейного воспитания и д.р.)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Участие родителей и детей в театрализованной деятельности, совместная постановка спектаклей, организация декораций и костюмов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Проведение праздников, досугов, литературных и музыкальных вечеров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Семинары практикумы для родителей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Создание семейный клубов по интересам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Поэтическая гостиная, чтение стихов детьми и родителями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Анкетирование родителей с целью изучения их представлений об эстетическом воспитании детей</a:t>
            </a: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Условия и средства художественно-эстетического воспитания</a:t>
            </a:r>
            <a:b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</a:b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71472" y="1928802"/>
          <a:ext cx="8136904" cy="3904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4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42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342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0786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Развивающая среда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Природа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Искусство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Художественная деятельность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634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Детали эстетики быта:</a:t>
                      </a:r>
                    </a:p>
                    <a:p>
                      <a:pPr algn="ctr"/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-Обстановка;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Красота отношений;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Внешний вид человека.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Именно в ней можно увидеть гармонию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– основу красоты:</a:t>
                      </a:r>
                    </a:p>
                    <a:p>
                      <a:pPr algn="l"/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- Разнообразие красок, форм, звуков в их сочетании.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Декоративно - прикладное,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музыкальное, живопись, литература, архитектура, театр.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Как организованная воспитателем, так и самостоятельная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Успешность художественно-эстетической деятельности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Определяется увлеченностью и способностью детей свободно использовать приобретённые знания, умения и навыки в самом процессе деятельности и находить оригинальные решения задач.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857364"/>
            <a:ext cx="7772400" cy="4143404"/>
          </a:xfrm>
        </p:spPr>
        <p:txBody>
          <a:bodyPr>
            <a:normAutofit/>
          </a:bodyPr>
          <a:lstStyle/>
          <a:p>
            <a:pPr marL="6350" marR="261620" indent="-6350">
              <a:lnSpc>
                <a:spcPct val="112000"/>
              </a:lnSpc>
              <a:spcAft>
                <a:spcPts val="45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b="1" dirty="0"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2357430"/>
            <a:ext cx="835824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Все дети талантливы, поэтому необходимо вовремя заметить, почувствовать этот талант  и постараться, как можно раньше, дать возможность проявить его на практике. Необходимо создавать базу для его творчества. Чем больше ребенок видит, слышит , тем внимательней и продуктивней станет деятельность его воображения. </a:t>
            </a:r>
            <a:endParaRPr lang="ru-RU" sz="3200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age (5)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786" y="857232"/>
            <a:ext cx="7500958" cy="528641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500174"/>
            <a:ext cx="8229600" cy="1928826"/>
          </a:xfrm>
        </p:spPr>
        <p:txBody>
          <a:bodyPr>
            <a:normAutofit fontScale="90000"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latin typeface="Monotype Corsiva" pitchFamily="66" charset="0"/>
              </a:rPr>
              <a:t>СПАСИБО ЗА </a:t>
            </a:r>
            <a:br>
              <a:rPr lang="ru-RU" sz="66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6600" b="1" dirty="0" smtClean="0">
                <a:solidFill>
                  <a:srgbClr val="FF0000"/>
                </a:solidFill>
                <a:latin typeface="Monotype Corsiva" pitchFamily="66" charset="0"/>
              </a:rPr>
              <a:t>ВНИМАНИЕ!</a:t>
            </a:r>
            <a:endParaRPr lang="ru-RU" sz="6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290"/>
            <a:ext cx="8229600" cy="635798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300" dirty="0" smtClean="0">
                <a:solidFill>
                  <a:schemeClr val="tx2"/>
                </a:solidFill>
              </a:rPr>
              <a:t>            </a:t>
            </a:r>
            <a:r>
              <a:rPr lang="ru-RU" sz="3600" b="1" dirty="0" smtClean="0">
                <a:solidFill>
                  <a:srgbClr val="0070C0"/>
                </a:solidFill>
                <a:latin typeface="Monotype Corsiva" pitchFamily="66" charset="0"/>
                <a:cs typeface="Times New Roman" pitchFamily="18" charset="0"/>
              </a:rPr>
              <a:t>Образовательная область </a:t>
            </a:r>
            <a:br>
              <a:rPr lang="ru-RU" sz="3600" b="1" dirty="0" smtClean="0">
                <a:solidFill>
                  <a:srgbClr val="0070C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70C0"/>
                </a:solidFill>
                <a:latin typeface="Monotype Corsiva" pitchFamily="66" charset="0"/>
                <a:cs typeface="Times New Roman" pitchFamily="18" charset="0"/>
              </a:rPr>
              <a:t>«Художественно-эстетическое развитие»  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0070C0"/>
                </a:solidFill>
                <a:latin typeface="Monotype Corsiva" pitchFamily="66" charset="0"/>
                <a:cs typeface="Times New Roman" pitchFamily="18" charset="0"/>
              </a:rPr>
              <a:t>по  ФГОС ДО</a:t>
            </a:r>
          </a:p>
          <a:p>
            <a:pPr algn="ctr">
              <a:buNone/>
            </a:pP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857356" y="3286124"/>
            <a:ext cx="5572164" cy="2557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Формирование интереса к эстетической стороне окружающей действительности, удовлетворение потребности детей в самовыражении, развитии музыкальности, способности эмоционально воспринимать музыку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857620" y="2357430"/>
            <a:ext cx="18573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Monotype Corsiva" pitchFamily="66" charset="0"/>
              </a:rPr>
              <a:t>Цель: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Monotype Corsiva" pitchFamily="66" charset="0"/>
              </a:rPr>
              <a:t>Задачи:</a:t>
            </a:r>
            <a:endParaRPr lang="ru-RU" sz="4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57422" y="1071546"/>
            <a:ext cx="4786346" cy="17145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1.Развитие предпосылок – целостно смыслового восприятия  и понимания произведения искусства: словесного, музыкального, изобразительного, </a:t>
            </a:r>
          </a:p>
          <a:p>
            <a:pPr marL="342900" indent="-3429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мира природы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3000372"/>
            <a:ext cx="2357454" cy="1485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Становление эстетического отношения к окружающему миру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868" y="3071810"/>
            <a:ext cx="2271722" cy="1428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Формирование элементарных представлений   о видах искусства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00826" y="3000372"/>
            <a:ext cx="2286048" cy="15001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Восприятие музыки,</a:t>
            </a:r>
          </a:p>
          <a:p>
            <a:pPr marL="342900" indent="-342900"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художественной литературы, фольклора.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4714884"/>
            <a:ext cx="3643338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 Стимулирование сопереживания персонажам художественных произведений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72066" y="4714884"/>
            <a:ext cx="3429024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 Реализация самостоятельной творческой деятельности детей (изобразительный, конструктивно - модельной, музыкальной)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Направления художественно- эстетического развития ДО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71472" y="1571613"/>
            <a:ext cx="3543296" cy="185738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Приобщение к искусству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4714876" y="1714488"/>
            <a:ext cx="3740996" cy="185738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Изобразительная деятельность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71472" y="4071942"/>
            <a:ext cx="3454104" cy="200026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3.Конструктивно-модельная деятельность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4929190" y="3929066"/>
            <a:ext cx="3595270" cy="1928826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Музыкальная деятельность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6047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Музыкальная деятельность.</a:t>
            </a:r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</a:b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47149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Приобщение к музыкальному искусству, развитие музыкальных способностей, развития удовлетворения потребности в самовыражении.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(Слушание, пение, песенное творчество, музыкально-ритмичные движения, развитие танцевально игрового творчества, игра на детских музыкальных инструментах.)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Приобщение к искусству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Способствует обогащению чувственного опыта, эмоциональной сферы личности, влияет на познание действительности. Повышает познавательную активность, развивает творческие способности ребёнка и осуществляется в процессе ознакомления с разными видами искусства.</a:t>
            </a:r>
          </a:p>
          <a:p>
            <a:endParaRPr lang="ru-RU" dirty="0"/>
          </a:p>
        </p:txBody>
      </p:sp>
      <p:sp>
        <p:nvSpPr>
          <p:cNvPr id="4" name="Круглая лента лицом вверх 3"/>
          <p:cNvSpPr/>
          <p:nvPr/>
        </p:nvSpPr>
        <p:spPr>
          <a:xfrm>
            <a:off x="357158" y="4000504"/>
            <a:ext cx="4034728" cy="792658"/>
          </a:xfrm>
          <a:prstGeom prst="ellipse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Словесного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Круглая лента лицом вверх 4"/>
          <p:cNvSpPr/>
          <p:nvPr/>
        </p:nvSpPr>
        <p:spPr>
          <a:xfrm>
            <a:off x="4714876" y="3929066"/>
            <a:ext cx="4000528" cy="864096"/>
          </a:xfrm>
          <a:prstGeom prst="ellipse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Музыкального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Круглая лента лицом вверх 5"/>
          <p:cNvSpPr/>
          <p:nvPr/>
        </p:nvSpPr>
        <p:spPr>
          <a:xfrm>
            <a:off x="2143108" y="5143512"/>
            <a:ext cx="4968552" cy="1080120"/>
          </a:xfrm>
          <a:prstGeom prst="ellipse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Изобразительного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14348" y="500042"/>
            <a:ext cx="67569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Изобразительная деятельность  </a:t>
            </a:r>
            <a:endParaRPr lang="ru-RU" sz="40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1428736"/>
            <a:ext cx="78581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Развивается интерес к различным видам изобразительной деятельности, рисованию,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лепке ,аппликации, художественному труду</a:t>
            </a:r>
            <a:r>
              <a:rPr lang="ru-RU" sz="2800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Конструктивно-модельная деятельность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Приобщение и развитие интереса к конструктивной деятельности и знакомство с разными видами конструкторов.(строительный мат-л ,бумага, картон, </a:t>
            </a:r>
          </a:p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компьютерное конструирование, природный мат-л,</a:t>
            </a:r>
          </a:p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конструктор, крупногабаритные модули, дизайн.</a:t>
            </a:r>
          </a:p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Умение работать коллективно, договариваться.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Художественно-эстетическое  развитие осуществляется в процессе: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Пятно 2 3"/>
          <p:cNvSpPr/>
          <p:nvPr/>
        </p:nvSpPr>
        <p:spPr>
          <a:xfrm>
            <a:off x="285720" y="1428736"/>
            <a:ext cx="4248472" cy="2448272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Режимных моментов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ятно 2 4"/>
          <p:cNvSpPr/>
          <p:nvPr/>
        </p:nvSpPr>
        <p:spPr>
          <a:xfrm>
            <a:off x="5039544" y="1500174"/>
            <a:ext cx="4104456" cy="216024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Совместной деятельности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ятно 2 5"/>
          <p:cNvSpPr/>
          <p:nvPr/>
        </p:nvSpPr>
        <p:spPr>
          <a:xfrm>
            <a:off x="357158" y="3714752"/>
            <a:ext cx="4788024" cy="2232248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Самостоятельной деятельности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4644008" y="3857628"/>
            <a:ext cx="4499992" cy="216024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Взаимодействие с семьёй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</TotalTime>
  <Words>672</Words>
  <Application>Microsoft Office PowerPoint</Application>
  <PresentationFormat>Экран (4:3)</PresentationFormat>
  <Paragraphs>109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Monotype Corsiva</vt:lpstr>
      <vt:lpstr>Times New Roman</vt:lpstr>
      <vt:lpstr>Wingdings</vt:lpstr>
      <vt:lpstr>Тема Office</vt:lpstr>
      <vt:lpstr>«Художественно – эстетическое развитие    детей  дошкольного возраста»        </vt:lpstr>
      <vt:lpstr>Презентация PowerPoint</vt:lpstr>
      <vt:lpstr>Задачи:</vt:lpstr>
      <vt:lpstr>Направления художественно- эстетического развития ДО</vt:lpstr>
      <vt:lpstr>Музыкальная деятельность. </vt:lpstr>
      <vt:lpstr>Приобщение к искусству</vt:lpstr>
      <vt:lpstr>Презентация PowerPoint</vt:lpstr>
      <vt:lpstr>Конструктивно-модельная деятельность </vt:lpstr>
      <vt:lpstr>Художественно-эстетическое  развитие осуществляется в процессе:</vt:lpstr>
      <vt:lpstr>Формы работы с детьми по образовательной области «Художественно-эстетического развития»</vt:lpstr>
      <vt:lpstr>Совместная деятельность: </vt:lpstr>
      <vt:lpstr>Самостоятельная деятельность: </vt:lpstr>
      <vt:lpstr>Взаимодействие с семьёй: </vt:lpstr>
      <vt:lpstr> Условия и средства художественно-эстетического воспитания </vt:lpstr>
      <vt:lpstr>Успешность художественно-эстетической деятельности</vt:lpstr>
      <vt:lpstr>    </vt:lpstr>
      <vt:lpstr>СПАСИБО ЗА  ВНИМАНИЕ!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65</cp:revision>
  <dcterms:created xsi:type="dcterms:W3CDTF">2013-03-16T17:10:51Z</dcterms:created>
  <dcterms:modified xsi:type="dcterms:W3CDTF">2021-11-30T09:39:52Z</dcterms:modified>
</cp:coreProperties>
</file>