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9" r:id="rId3"/>
    <p:sldId id="258" r:id="rId4"/>
    <p:sldId id="257" r:id="rId5"/>
    <p:sldId id="260" r:id="rId6"/>
    <p:sldId id="261" r:id="rId7"/>
    <p:sldId id="262" r:id="rId8"/>
    <p:sldId id="264" r:id="rId9"/>
    <p:sldId id="265" r:id="rId10"/>
    <p:sldId id="263" r:id="rId11"/>
    <p:sldId id="266" r:id="rId12"/>
    <p:sldId id="267" r:id="rId13"/>
    <p:sldId id="271" r:id="rId14"/>
    <p:sldId id="270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2" r:id="rId26"/>
    <p:sldId id="284" r:id="rId27"/>
    <p:sldId id="285" r:id="rId28"/>
    <p:sldId id="286" r:id="rId29"/>
    <p:sldId id="287" r:id="rId30"/>
    <p:sldId id="288" r:id="rId3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9" d="100"/>
          <a:sy n="89" d="100"/>
        </p:scale>
        <p:origin x="46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D347D-5ACD-4C99-B74B-A9C85AD731AF}" type="datetimeFigureOut">
              <a:rPr lang="en-US" dirty="0"/>
              <a:t>5/19/2022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799"/>
            <a:ext cx="8825658" cy="3640667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5/19/2022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5/19/2022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0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>
          <a:xfrm>
            <a:off x="1930400" y="3771174"/>
            <a:ext cx="7279649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5/19/2022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2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ea typeface="+mj-ea"/>
                <a:cs typeface="+mj-cs"/>
              </a:rPr>
              <a:t>“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2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ea typeface="+mj-ea"/>
                <a:cs typeface="+mj-cs"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59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5/19/2022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5/19/2022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5/19/2022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5/19/2022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5/19/2022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dirty="0"/>
              <a:t>5/19/2022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dirty="0"/>
              <a:t>5/19/2022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dirty="0"/>
              <a:t>5/19/2022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dirty="0"/>
              <a:t>5/19/2022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5/19/2022</a:t>
            </a:fld>
            <a:endParaRPr lang="en-US" dirty="0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5/19/2022</a:t>
            </a:fld>
            <a:endParaRPr lang="en-US" dirty="0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3401063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5" y="3129280"/>
            <a:ext cx="3401062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5/19/2022</a:t>
            </a:fld>
            <a:endParaRPr lang="en-US" dirty="0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5/19/2022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44"/>
          <a:stretch/>
        </p:blipFill>
        <p:spPr>
          <a:xfrm>
            <a:off x="0" y="2669685"/>
            <a:ext cx="4035669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accent5">
                  <a:alpha val="7000"/>
                </a:schemeClr>
              </a:gs>
              <a:gs pos="69000">
                <a:schemeClr val="accent5">
                  <a:alpha val="0"/>
                </a:schemeClr>
              </a:gs>
              <a:gs pos="36000">
                <a:schemeClr val="accent5"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9012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4AAD347D-5ACD-4C99-B74B-A9C85AD731AF}" type="datetimeFigureOut">
              <a:rPr lang="en-US" dirty="0"/>
              <a:t>5/19/2022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8" r:id="rId9"/>
    <p:sldLayoutId id="2147483667" r:id="rId10"/>
    <p:sldLayoutId id="2147483661" r:id="rId11"/>
    <p:sldLayoutId id="2147483664" r:id="rId12"/>
    <p:sldLayoutId id="2147483662" r:id="rId13"/>
    <p:sldLayoutId id="2147483669" r:id="rId14"/>
    <p:sldLayoutId id="2147483670" r:id="rId15"/>
    <p:sldLayoutId id="2147483658" r:id="rId16"/>
    <p:sldLayoutId id="2147483659" r:id="rId17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8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Перспективы развития астрономии и космонавтики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Выполнила:</a:t>
            </a:r>
          </a:p>
          <a:p>
            <a:r>
              <a:rPr lang="ru-RU" dirty="0" smtClean="0"/>
              <a:t>Соколова Ирина 15-ПСО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16111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54954" y="845389"/>
            <a:ext cx="4900789" cy="1242203"/>
          </a:xfrm>
        </p:spPr>
        <p:txBody>
          <a:bodyPr/>
          <a:lstStyle/>
          <a:p>
            <a:r>
              <a:rPr lang="ru-RU" sz="3600" dirty="0" smtClean="0"/>
              <a:t>Сфера </a:t>
            </a:r>
            <a:r>
              <a:rPr lang="ru-RU" sz="3600" dirty="0"/>
              <a:t>Д</a:t>
            </a:r>
            <a:r>
              <a:rPr lang="ru-RU" sz="3600" dirty="0" smtClean="0"/>
              <a:t>айсона</a:t>
            </a:r>
            <a:endParaRPr lang="ru-RU" sz="3600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9761" y="1447800"/>
            <a:ext cx="5229066" cy="3771900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54955" y="2294626"/>
            <a:ext cx="4900788" cy="3730253"/>
          </a:xfrm>
        </p:spPr>
        <p:txBody>
          <a:bodyPr>
            <a:normAutofit lnSpcReduction="10000"/>
          </a:bodyPr>
          <a:lstStyle/>
          <a:p>
            <a:r>
              <a:rPr lang="ru-RU" sz="2400" dirty="0" smtClean="0"/>
              <a:t>Сфера </a:t>
            </a:r>
            <a:r>
              <a:rPr lang="ru-RU" sz="2400" dirty="0"/>
              <a:t>Дайсона — гипотетический </a:t>
            </a:r>
            <a:r>
              <a:rPr lang="ru-RU" sz="2400" dirty="0" err="1"/>
              <a:t>астроинженерный</a:t>
            </a:r>
            <a:r>
              <a:rPr lang="ru-RU" sz="2400" dirty="0"/>
              <a:t> проект, предложенный </a:t>
            </a:r>
            <a:r>
              <a:rPr lang="ru-RU" sz="2400" dirty="0" err="1"/>
              <a:t>Фрименом</a:t>
            </a:r>
            <a:r>
              <a:rPr lang="ru-RU" sz="2400" dirty="0"/>
              <a:t> Дайсоном, представляющий собой относительно тонкую сферическую оболочку большого радиуса (порядка радиуса планетных орбит) со звездой в центре.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24432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000" dirty="0" smtClean="0"/>
              <a:t>В ближайшем </a:t>
            </a:r>
            <a:r>
              <a:rPr lang="ru-RU" sz="2000" dirty="0"/>
              <a:t>будущем (до конца двадцатых годов нашего века) по мнению экспертов следует ожидать наступления следующих событий (указан год наступления события с ошибкой, в скобках указана вероятность наступления события):</a:t>
            </a:r>
            <a:br>
              <a:rPr lang="ru-RU" sz="2000" dirty="0"/>
            </a:br>
            <a:endParaRPr lang="ru-RU" sz="2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03312" y="1673526"/>
            <a:ext cx="8946541" cy="4574874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 </a:t>
            </a:r>
          </a:p>
          <a:p>
            <a:r>
              <a:rPr lang="ru-RU" dirty="0"/>
              <a:t> </a:t>
            </a:r>
            <a:r>
              <a:rPr lang="ru-RU" sz="2400" dirty="0"/>
              <a:t>2027±21: будет обнаружена вода на Луне (64%)</a:t>
            </a:r>
          </a:p>
          <a:p>
            <a:r>
              <a:rPr lang="ru-RU" sz="2400" dirty="0" smtClean="0"/>
              <a:t> 2027±32</a:t>
            </a:r>
            <a:r>
              <a:rPr lang="ru-RU" sz="2400" dirty="0"/>
              <a:t>: астрономия снова станет обязательным предметом в российских школах (80%)</a:t>
            </a:r>
          </a:p>
          <a:p>
            <a:r>
              <a:rPr lang="ru-RU" sz="2400" dirty="0" smtClean="0"/>
              <a:t> </a:t>
            </a:r>
            <a:r>
              <a:rPr lang="ru-RU" sz="2400" dirty="0"/>
              <a:t>2027±13(!): на Землю будет доставлен образец марсианского грунта (100%)</a:t>
            </a:r>
          </a:p>
          <a:p>
            <a:r>
              <a:rPr lang="ru-RU" sz="2400" dirty="0"/>
              <a:t> 2028±26: будет разгадана природа гамма-всплесков (100%)</a:t>
            </a:r>
          </a:p>
          <a:p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855118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dirty="0"/>
              <a:t>Согласно коллективному мнению экспертов, тридцатые годы будут весьма богаты на события в области астрономии и исследования космического </a:t>
            </a:r>
            <a:r>
              <a:rPr lang="ru-RU" sz="2400" dirty="0" smtClean="0"/>
              <a:t>пространства:</a:t>
            </a:r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 2031±22: возобновится активное изучение Венеры (97%)</a:t>
            </a:r>
          </a:p>
          <a:p>
            <a:r>
              <a:rPr lang="ru-RU" dirty="0"/>
              <a:t> 2033±31: будут обнаружены черные дыры промежуточной массы (84%)</a:t>
            </a:r>
          </a:p>
          <a:p>
            <a:r>
              <a:rPr lang="ru-RU" dirty="0"/>
              <a:t> 2033±28: будут обнаружены звезды с массами более 200 масс Солнца (53%)</a:t>
            </a:r>
          </a:p>
          <a:p>
            <a:r>
              <a:rPr lang="ru-RU" dirty="0"/>
              <a:t> 2035±46: будет создана постоянная астрономическая обсерватория на Южном полюсе Земли (92%)</a:t>
            </a:r>
          </a:p>
          <a:p>
            <a:r>
              <a:rPr lang="ru-RU" dirty="0"/>
              <a:t> 2035±22: будут обнаружены спутники у спутников планет (66%)</a:t>
            </a:r>
          </a:p>
          <a:p>
            <a:r>
              <a:rPr lang="ru-RU" dirty="0"/>
              <a:t> 2037±28: будут зарегистрированы гравитационные волны (95%)</a:t>
            </a:r>
          </a:p>
        </p:txBody>
      </p:sp>
    </p:spTree>
    <p:extLst>
      <p:ext uri="{BB962C8B-B14F-4D97-AF65-F5344CB8AC3E}">
        <p14:creationId xmlns:p14="http://schemas.microsoft.com/office/powerpoint/2010/main" val="1309536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dirty="0"/>
              <a:t>Конец сороковых годов ознаменуется следующими событиями: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03312" y="2052918"/>
            <a:ext cx="9938499" cy="4589422"/>
          </a:xfrm>
        </p:spPr>
        <p:txBody>
          <a:bodyPr>
            <a:normAutofit lnSpcReduction="10000"/>
          </a:bodyPr>
          <a:lstStyle/>
          <a:p>
            <a:r>
              <a:rPr lang="ru-RU" dirty="0"/>
              <a:t>2040±25: будет сооружен оптический телескоп диаметром 100 м (87</a:t>
            </a:r>
            <a:r>
              <a:rPr lang="ru-RU" dirty="0" smtClean="0"/>
              <a:t>%)</a:t>
            </a:r>
          </a:p>
          <a:p>
            <a:r>
              <a:rPr lang="ru-RU" dirty="0" smtClean="0"/>
              <a:t> </a:t>
            </a:r>
            <a:r>
              <a:rPr lang="ru-RU" dirty="0"/>
              <a:t>2043±35: будет разгадана природа темной материи (96</a:t>
            </a:r>
            <a:r>
              <a:rPr lang="ru-RU" dirty="0" smtClean="0"/>
              <a:t>%)</a:t>
            </a:r>
          </a:p>
          <a:p>
            <a:r>
              <a:rPr lang="ru-RU" dirty="0" smtClean="0"/>
              <a:t> </a:t>
            </a:r>
            <a:r>
              <a:rPr lang="ru-RU" dirty="0"/>
              <a:t>2043±39: человечество определит природу Красного пятна на Юпитере (99</a:t>
            </a:r>
            <a:r>
              <a:rPr lang="ru-RU" dirty="0" smtClean="0"/>
              <a:t>%)</a:t>
            </a:r>
          </a:p>
          <a:p>
            <a:r>
              <a:rPr lang="ru-RU" dirty="0" smtClean="0"/>
              <a:t> </a:t>
            </a:r>
            <a:r>
              <a:rPr lang="ru-RU" dirty="0"/>
              <a:t>2044±83: будет однозначно доказано существование черных дыр (90</a:t>
            </a:r>
            <a:r>
              <a:rPr lang="ru-RU" dirty="0" smtClean="0"/>
              <a:t>%)</a:t>
            </a:r>
          </a:p>
          <a:p>
            <a:r>
              <a:rPr lang="ru-RU" dirty="0" smtClean="0"/>
              <a:t> </a:t>
            </a:r>
            <a:r>
              <a:rPr lang="ru-RU" dirty="0"/>
              <a:t>2047±32: состоится высадка человека на Марс (95</a:t>
            </a:r>
            <a:r>
              <a:rPr lang="ru-RU" dirty="0" smtClean="0"/>
              <a:t>%)</a:t>
            </a:r>
          </a:p>
          <a:p>
            <a:r>
              <a:rPr lang="ru-RU" dirty="0" smtClean="0"/>
              <a:t> </a:t>
            </a:r>
            <a:r>
              <a:rPr lang="ru-RU" dirty="0"/>
              <a:t>2049±36: будет разгадана природа темной энергии (97</a:t>
            </a:r>
            <a:r>
              <a:rPr lang="ru-RU" dirty="0" smtClean="0"/>
              <a:t>%)</a:t>
            </a:r>
          </a:p>
          <a:p>
            <a:r>
              <a:rPr lang="ru-RU" dirty="0" smtClean="0"/>
              <a:t> </a:t>
            </a:r>
            <a:r>
              <a:rPr lang="ru-RU" dirty="0"/>
              <a:t>2049±59: будет обнаружена </a:t>
            </a:r>
            <a:r>
              <a:rPr lang="ru-RU" dirty="0" err="1"/>
              <a:t>экзопланета</a:t>
            </a:r>
            <a:r>
              <a:rPr lang="ru-RU" dirty="0"/>
              <a:t>, на которой присутствуют все четыре </a:t>
            </a:r>
            <a:r>
              <a:rPr lang="ru-RU" dirty="0" err="1"/>
              <a:t>биомаркера</a:t>
            </a:r>
            <a:r>
              <a:rPr lang="ru-RU" dirty="0"/>
              <a:t>: вода, углекислый газ, метан и кислород (99</a:t>
            </a:r>
            <a:r>
              <a:rPr lang="ru-RU" dirty="0" smtClean="0"/>
              <a:t>%)</a:t>
            </a:r>
          </a:p>
          <a:p>
            <a:r>
              <a:rPr lang="ru-RU" dirty="0" smtClean="0"/>
              <a:t> </a:t>
            </a:r>
            <a:r>
              <a:rPr lang="ru-RU" dirty="0"/>
              <a:t>2049±64: начнутся регулярные полеты частных космических кораблей (93%)</a:t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88597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dirty="0"/>
              <a:t>В пятидесятые годы по мнению экспертов должны произойти следующие события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200" dirty="0"/>
              <a:t>2050±48: для космических перелетов начнут использовать солнечный парус (79%)</a:t>
            </a:r>
          </a:p>
          <a:p>
            <a:r>
              <a:rPr lang="ru-RU" sz="3200" dirty="0"/>
              <a:t> 2052±34: будет создана постоянная астрономическая обсерватория на Луне (95%)</a:t>
            </a:r>
          </a:p>
        </p:txBody>
      </p:sp>
    </p:spTree>
    <p:extLst>
      <p:ext uri="{BB962C8B-B14F-4D97-AF65-F5344CB8AC3E}">
        <p14:creationId xmlns:p14="http://schemas.microsoft.com/office/powerpoint/2010/main" val="1395623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dirty="0"/>
              <a:t>В конце XXI века ожидается наступление следующих событий: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2070±44: состоится полет человека за орбиту Марса (94%)</a:t>
            </a:r>
          </a:p>
          <a:p>
            <a:r>
              <a:rPr lang="ru-RU" dirty="0"/>
              <a:t> 2071±44: человечество гарантированно защитит себя от угрозы </a:t>
            </a:r>
            <a:r>
              <a:rPr lang="ru-RU" dirty="0" err="1"/>
              <a:t>астероидно</a:t>
            </a:r>
            <a:r>
              <a:rPr lang="ru-RU" dirty="0"/>
              <a:t>-кометной опасности (72%)</a:t>
            </a:r>
          </a:p>
          <a:p>
            <a:r>
              <a:rPr lang="ru-RU" dirty="0"/>
              <a:t> 2073±60: человек получит первые образцы атмосферы Сатурна (90%)</a:t>
            </a:r>
          </a:p>
          <a:p>
            <a:r>
              <a:rPr lang="ru-RU" dirty="0"/>
              <a:t> 2078±67: человечество научится использовать внеземные источники сырья (91%)</a:t>
            </a:r>
          </a:p>
          <a:p>
            <a:r>
              <a:rPr lang="ru-RU" dirty="0"/>
              <a:t> 2079±97: туристические полеты в космос станут доступными не только единицам (83%)</a:t>
            </a:r>
          </a:p>
          <a:p>
            <a:r>
              <a:rPr lang="ru-RU" dirty="0"/>
              <a:t> 2090±120: будут обнаружены «кротовые норы» (57%)</a:t>
            </a:r>
          </a:p>
        </p:txBody>
      </p:sp>
    </p:spTree>
    <p:extLst>
      <p:ext uri="{BB962C8B-B14F-4D97-AF65-F5344CB8AC3E}">
        <p14:creationId xmlns:p14="http://schemas.microsoft.com/office/powerpoint/2010/main" val="2252848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В XXII веке прогнозируется следующее: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800" dirty="0"/>
              <a:t>2110±140: доля солнечной энергии в энергетике человечества превысит 50% (74%)</a:t>
            </a:r>
          </a:p>
          <a:p>
            <a:r>
              <a:rPr lang="ru-RU" sz="2800" dirty="0"/>
              <a:t> 2150±200: начнет работать общественный транспорт по маршруту «Земля — Луна» (72%)</a:t>
            </a:r>
          </a:p>
          <a:p>
            <a:r>
              <a:rPr lang="ru-RU" sz="2800" dirty="0"/>
              <a:t> 2170±240: ожидается падение на Землю метеорита размером не менее Тунгусского (83%)</a:t>
            </a:r>
          </a:p>
        </p:txBody>
      </p:sp>
    </p:spTree>
    <p:extLst>
      <p:ext uri="{BB962C8B-B14F-4D97-AF65-F5344CB8AC3E}">
        <p14:creationId xmlns:p14="http://schemas.microsoft.com/office/powerpoint/2010/main" val="967819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8000" dirty="0"/>
              <a:t>XXIII </a:t>
            </a:r>
            <a:r>
              <a:rPr lang="ru-RU" sz="8000" dirty="0"/>
              <a:t>век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000" dirty="0"/>
              <a:t>2250±360: будет обнаружен радиосигнал внеземной цивилизации(50%)</a:t>
            </a:r>
          </a:p>
          <a:p>
            <a:r>
              <a:rPr lang="ru-RU" sz="4000" dirty="0"/>
              <a:t> 2280±320: будет установлен контакт с инопланетянами (50%)</a:t>
            </a:r>
          </a:p>
        </p:txBody>
      </p:sp>
    </p:spTree>
    <p:extLst>
      <p:ext uri="{BB962C8B-B14F-4D97-AF65-F5344CB8AC3E}">
        <p14:creationId xmlns:p14="http://schemas.microsoft.com/office/powerpoint/2010/main" val="1043575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От кризиса целеполагания к прорывным проектам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03311" y="2052918"/>
            <a:ext cx="10007511" cy="4195481"/>
          </a:xfrm>
        </p:spPr>
        <p:txBody>
          <a:bodyPr>
            <a:noAutofit/>
          </a:bodyPr>
          <a:lstStyle/>
          <a:p>
            <a:r>
              <a:rPr lang="ru-RU" sz="2400" dirty="0"/>
              <a:t>В начале XXI века в мире возник кризис целеполагания и стратегии космической деятельности. Этот кризис ещё не преодолён, но в последние годы появились новые идеи, проекты и технологии, которые обнадёживают. К ним можно отнести два новых </a:t>
            </a:r>
            <a:r>
              <a:rPr lang="ru-RU" sz="2400" dirty="0" err="1"/>
              <a:t>мегапроекта</a:t>
            </a:r>
            <a:r>
              <a:rPr lang="ru-RU" sz="2400" dirty="0"/>
              <a:t>: проект колонизации Марса И. Маска (2016) и проект космического государства ASGARDIA И. Р. </a:t>
            </a:r>
            <a:r>
              <a:rPr lang="ru-RU" sz="2400" dirty="0" err="1"/>
              <a:t>Ашурбейли</a:t>
            </a:r>
            <a:r>
              <a:rPr lang="ru-RU" sz="2400" dirty="0"/>
              <a:t> (2016–2018</a:t>
            </a:r>
            <a:r>
              <a:rPr lang="ru-RU" sz="2400" dirty="0" smtClean="0"/>
              <a:t>).</a:t>
            </a:r>
            <a:endParaRPr lang="ru-RU" sz="2400" dirty="0"/>
          </a:p>
          <a:p>
            <a:r>
              <a:rPr lang="ru-RU" sz="2400" dirty="0"/>
              <a:t>Мировая космонавтика, сфера космической деятельности находятся на этапе выбора новой парадигмы и стратегии развития, что осложняется современной неустойчивой, турбулентной ситуацией на Земле.</a:t>
            </a:r>
          </a:p>
        </p:txBody>
      </p:sp>
    </p:spTree>
    <p:extLst>
      <p:ext uri="{BB962C8B-B14F-4D97-AF65-F5344CB8AC3E}">
        <p14:creationId xmlns:p14="http://schemas.microsoft.com/office/powerpoint/2010/main" val="3622147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800" dirty="0" smtClean="0"/>
              <a:t>Периоды космической эры</a:t>
            </a:r>
            <a:endParaRPr lang="ru-RU" sz="48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6354" y="1250830"/>
            <a:ext cx="6236292" cy="4813540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93298" y="1250830"/>
            <a:ext cx="7988060" cy="5451895"/>
          </a:xfrm>
        </p:spPr>
        <p:txBody>
          <a:bodyPr>
            <a:noAutofit/>
          </a:bodyPr>
          <a:lstStyle/>
          <a:p>
            <a:r>
              <a:rPr lang="ru-RU" sz="2400" dirty="0"/>
              <a:t>Историю космической эры можно условно разбить на три периода</a:t>
            </a:r>
            <a:r>
              <a:rPr lang="ru-RU" sz="2400" dirty="0" smtClean="0"/>
              <a:t>:</a:t>
            </a:r>
            <a:endParaRPr lang="ru-RU" sz="2400" dirty="0"/>
          </a:p>
          <a:p>
            <a:r>
              <a:rPr lang="ru-RU" sz="2400" dirty="0"/>
              <a:t>Первый период – начало космической деятельности (50-60-е годы XX века). Охватывает запуск первого искусственного спутника Земли на околоземную орбиту (4 октября 1957 года), первый полёт человека в космос (Ю. А. Гагарин, СССР, 12 апреля 1961 года), первый выход космонавта в открытый космос (А. А. Леонов, СССР, 18 марта 1965 года), первые экспедиции к Луне и на Луну (США, 1968–1969 годы), первый выход человека на внеземное небесное тело – Луну (Н. </a:t>
            </a:r>
            <a:r>
              <a:rPr lang="ru-RU" sz="2400" dirty="0" err="1"/>
              <a:t>Армстронг</a:t>
            </a:r>
            <a:r>
              <a:rPr lang="ru-RU" sz="2400" dirty="0"/>
              <a:t>, США, 21 июля 1969 года).</a:t>
            </a:r>
          </a:p>
        </p:txBody>
      </p:sp>
    </p:spTree>
    <p:extLst>
      <p:ext uri="{BB962C8B-B14F-4D97-AF65-F5344CB8AC3E}">
        <p14:creationId xmlns:p14="http://schemas.microsoft.com/office/powerpoint/2010/main" val="847331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54954" y="698740"/>
            <a:ext cx="4781026" cy="1440611"/>
          </a:xfrm>
        </p:spPr>
        <p:txBody>
          <a:bodyPr/>
          <a:lstStyle/>
          <a:p>
            <a:r>
              <a:rPr lang="ru-RU" sz="3600" dirty="0" smtClean="0"/>
              <a:t>Из настоящего в будущее</a:t>
            </a:r>
            <a:endParaRPr lang="ru-RU" sz="3600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7765" y="1447800"/>
            <a:ext cx="5195888" cy="3896916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54954" y="2355011"/>
            <a:ext cx="4781025" cy="4304869"/>
          </a:xfrm>
        </p:spPr>
        <p:txBody>
          <a:bodyPr>
            <a:normAutofit/>
          </a:bodyPr>
          <a:lstStyle/>
          <a:p>
            <a:r>
              <a:rPr lang="ru-RU" sz="1800" dirty="0"/>
              <a:t>Астрономия в настоящее время развивается очень интенсивно. Усовершенствовалась методика наблюдений и обработки, появились новые телескопы, о которых раньше не могли и мечтать, космические станции и обсерватории, которых раньше не </a:t>
            </a:r>
            <a:r>
              <a:rPr lang="ru-RU" sz="1800" dirty="0" smtClean="0"/>
              <a:t>было.</a:t>
            </a:r>
            <a:endParaRPr lang="ru-RU" sz="1800" dirty="0"/>
          </a:p>
          <a:p>
            <a:r>
              <a:rPr lang="ru-RU" sz="1800" dirty="0" smtClean="0"/>
              <a:t>Ключевые </a:t>
            </a:r>
            <a:r>
              <a:rPr lang="ru-RU" sz="1800" dirty="0"/>
              <a:t>вопросы на ближайшее десятилетие включают определение природы темной материи, которая наполняет Вселенную</a:t>
            </a:r>
            <a:r>
              <a:rPr lang="ru-RU" sz="1800" dirty="0" smtClean="0"/>
              <a:t>.</a:t>
            </a:r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val="3781183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800" dirty="0" smtClean="0"/>
              <a:t>Периоды космической эры</a:t>
            </a:r>
            <a:endParaRPr lang="ru-RU" sz="48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8156" y="1690776"/>
            <a:ext cx="6545165" cy="4363443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03312" y="2052918"/>
            <a:ext cx="6237767" cy="4195481"/>
          </a:xfrm>
        </p:spPr>
        <p:txBody>
          <a:bodyPr>
            <a:noAutofit/>
          </a:bodyPr>
          <a:lstStyle/>
          <a:p>
            <a:r>
              <a:rPr lang="ru-RU" sz="2400" dirty="0"/>
              <a:t>Второй период – становление сферы космической деятельности как полноценной сферы деятельности </a:t>
            </a:r>
            <a:r>
              <a:rPr lang="ru-RU" sz="2400" dirty="0" smtClean="0"/>
              <a:t>общества (70-е годы XX века – 10-е годы XXI века). Она </a:t>
            </a:r>
            <a:r>
              <a:rPr lang="ru-RU" sz="2400" dirty="0"/>
              <a:t>начинает затрагивать не только национальные экономики, но и глобальную экономику. В этот период пребывание людей на пилотируемых космических станциях вне Земли на околоземной орбите становится постоянным.</a:t>
            </a:r>
          </a:p>
        </p:txBody>
      </p:sp>
    </p:spTree>
    <p:extLst>
      <p:ext uri="{BB962C8B-B14F-4D97-AF65-F5344CB8AC3E}">
        <p14:creationId xmlns:p14="http://schemas.microsoft.com/office/powerpoint/2010/main" val="1052708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800" dirty="0" smtClean="0"/>
              <a:t>Периоды космической эры</a:t>
            </a:r>
            <a:endParaRPr lang="ru-RU" sz="48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27608" y="1466490"/>
            <a:ext cx="6643776" cy="4185159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03312" y="2052918"/>
            <a:ext cx="5944469" cy="4195481"/>
          </a:xfrm>
        </p:spPr>
        <p:txBody>
          <a:bodyPr>
            <a:normAutofit/>
          </a:bodyPr>
          <a:lstStyle/>
          <a:p>
            <a:r>
              <a:rPr lang="ru-RU" dirty="0"/>
              <a:t>Третий период – реализация </a:t>
            </a:r>
            <a:r>
              <a:rPr lang="ru-RU" dirty="0" err="1"/>
              <a:t>сверхглобальных</a:t>
            </a:r>
            <a:r>
              <a:rPr lang="ru-RU" dirty="0"/>
              <a:t> проектов освоения космоса (с 20-х годов XXI века). </a:t>
            </a:r>
            <a:r>
              <a:rPr lang="ru-RU" dirty="0" err="1"/>
              <a:t>Сверхглобальная</a:t>
            </a:r>
            <a:r>
              <a:rPr lang="ru-RU" dirty="0"/>
              <a:t> индустриализация и </a:t>
            </a:r>
            <a:r>
              <a:rPr lang="ru-RU" dirty="0" err="1"/>
              <a:t>постиндустриализация</a:t>
            </a:r>
            <a:r>
              <a:rPr lang="ru-RU" dirty="0"/>
              <a:t> космической деятельности для безопасности и развития человечества на Земле и вне Земли, освоения внеземных ресурсов и объектов, дальнейшей экспансии в космос, на Луну, Марс и так далее, создание (в перспективе) баз, поселений, космического человечества</a:t>
            </a:r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30700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dirty="0"/>
              <a:t>МЕГАПРОЕКТ МКС – </a:t>
            </a:r>
            <a:r>
              <a:rPr lang="ru-RU" sz="3600" dirty="0" smtClean="0"/>
              <a:t>предшественник </a:t>
            </a:r>
            <a:r>
              <a:rPr lang="ru-RU" sz="3600" dirty="0" err="1" smtClean="0"/>
              <a:t>сверхглобальных</a:t>
            </a:r>
            <a:r>
              <a:rPr lang="ru-RU" sz="3600" dirty="0" smtClean="0"/>
              <a:t> проектов</a:t>
            </a:r>
            <a:endParaRPr lang="ru-RU" sz="36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8472" y="1535501"/>
            <a:ext cx="6546491" cy="3682401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24288" y="1639019"/>
            <a:ext cx="6918384" cy="5080957"/>
          </a:xfrm>
        </p:spPr>
        <p:txBody>
          <a:bodyPr>
            <a:normAutofit/>
          </a:bodyPr>
          <a:lstStyle/>
          <a:p>
            <a:r>
              <a:rPr lang="ru-RU" dirty="0" smtClean="0"/>
              <a:t>Проект </a:t>
            </a:r>
            <a:r>
              <a:rPr lang="ru-RU" dirty="0"/>
              <a:t>Международной космической станции (МКС) иногда называют </a:t>
            </a:r>
            <a:r>
              <a:rPr lang="ru-RU" dirty="0" err="1"/>
              <a:t>сверхпроектом</a:t>
            </a:r>
            <a:r>
              <a:rPr lang="ru-RU" dirty="0"/>
              <a:t>: он объединил в сотрудничестве ряд ведущих космических стран и является самым дорогим в истории космонавтики (на него уже потрачено более 140 млрд долларов). Этот переходный </a:t>
            </a:r>
            <a:r>
              <a:rPr lang="ru-RU" dirty="0" err="1"/>
              <a:t>сверхпроект</a:t>
            </a:r>
            <a:r>
              <a:rPr lang="ru-RU" dirty="0"/>
              <a:t> обладает некоторыми свойствами </a:t>
            </a:r>
            <a:r>
              <a:rPr lang="ru-RU" dirty="0" err="1"/>
              <a:t>сверхглобальности</a:t>
            </a:r>
            <a:r>
              <a:rPr lang="ru-RU" dirty="0"/>
              <a:t> и предшествует полноценным </a:t>
            </a:r>
            <a:r>
              <a:rPr lang="ru-RU" dirty="0" err="1"/>
              <a:t>сверхглобальным</a:t>
            </a:r>
            <a:r>
              <a:rPr lang="ru-RU" dirty="0"/>
              <a:t> проектам, выполняя важную миссию по подготовке человечества к их организации и реализации. Количество и масштаб подобных стратегий, программ и проектов, объёмы финансирования из государственных и частных источников нарастают, и в XXI веке всё это закономерно переходит в новое качество.</a:t>
            </a:r>
          </a:p>
        </p:txBody>
      </p:sp>
    </p:spTree>
    <p:extLst>
      <p:ext uri="{BB962C8B-B14F-4D97-AF65-F5344CB8AC3E}">
        <p14:creationId xmlns:p14="http://schemas.microsoft.com/office/powerpoint/2010/main" val="3919150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Сверхглобальные</a:t>
            </a:r>
            <a:r>
              <a:rPr lang="ru-RU" dirty="0" smtClean="0"/>
              <a:t> проекты освоения космоса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03312" y="2052918"/>
            <a:ext cx="9645201" cy="4195481"/>
          </a:xfrm>
        </p:spPr>
        <p:txBody>
          <a:bodyPr>
            <a:noAutofit/>
          </a:bodyPr>
          <a:lstStyle/>
          <a:p>
            <a:r>
              <a:rPr lang="ru-RU" sz="2400" dirty="0"/>
              <a:t>Предлагаемая автором концепция дальнейшего освоения космоса охватывает ряд взаимосвязанных </a:t>
            </a:r>
            <a:r>
              <a:rPr lang="ru-RU" sz="2400" dirty="0" err="1"/>
              <a:t>сверхглобальных</a:t>
            </a:r>
            <a:r>
              <a:rPr lang="ru-RU" sz="2400" dirty="0"/>
              <a:t> проектов. Из множества новых проектов выделим четыре: 1 – система защиты Земли от </a:t>
            </a:r>
            <a:r>
              <a:rPr lang="ru-RU" sz="2400" dirty="0" err="1"/>
              <a:t>астероидно</a:t>
            </a:r>
            <a:r>
              <a:rPr lang="ru-RU" sz="2400" dirty="0"/>
              <a:t>-кометной опасности; 2 – освоение Луны; 3 – освоение Марса; 4 – космическое человечество</a:t>
            </a:r>
            <a:r>
              <a:rPr lang="ru-RU" sz="2400" dirty="0" smtClean="0"/>
              <a:t>.</a:t>
            </a:r>
            <a:endParaRPr lang="ru-RU" sz="2400" dirty="0"/>
          </a:p>
          <a:p>
            <a:r>
              <a:rPr lang="ru-RU" sz="2400" dirty="0"/>
              <a:t>Эти проекты расположены в порядке нарастания сложности и сроков реализации. Они давно известны и широко обсуждаются в научной среде и обществе, но новизна состоит в том, что сейчас происходит переход к их практической реализации.</a:t>
            </a:r>
          </a:p>
        </p:txBody>
      </p:sp>
    </p:spTree>
    <p:extLst>
      <p:ext uri="{BB962C8B-B14F-4D97-AF65-F5344CB8AC3E}">
        <p14:creationId xmlns:p14="http://schemas.microsoft.com/office/powerpoint/2010/main" val="2639543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Сверхглобальные</a:t>
            </a:r>
            <a:r>
              <a:rPr lang="ru-RU" dirty="0" smtClean="0"/>
              <a:t> проекты освоения космоса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03312" y="2052918"/>
            <a:ext cx="9645201" cy="4195481"/>
          </a:xfrm>
        </p:spPr>
        <p:txBody>
          <a:bodyPr>
            <a:noAutofit/>
          </a:bodyPr>
          <a:lstStyle/>
          <a:p>
            <a:r>
              <a:rPr lang="ru-RU" sz="1800" dirty="0"/>
              <a:t>Одна из важных проблем – что выбрать в качестве приоритета: освоение Луны или Марса? С начала XXI века было множество дискуссий и решений, в том числе на высших государственных уровнях в России и США, в которых предлагалось приступать сразу к освоению Марса из-за бесперспективности освоения Луны. Но в последние годы пришло понимание необходимости идти в дальний космос через Луну, её освоение и включение в деятельность человечества в дополнение к хозяйству Земли.</a:t>
            </a:r>
          </a:p>
          <a:p>
            <a:r>
              <a:rPr lang="ru-RU" sz="1800" dirty="0" smtClean="0"/>
              <a:t>Важно </a:t>
            </a:r>
            <a:r>
              <a:rPr lang="ru-RU" sz="1800" dirty="0"/>
              <a:t>отметить, что между указанными четырьмя </a:t>
            </a:r>
            <a:r>
              <a:rPr lang="ru-RU" sz="1800" dirty="0" err="1"/>
              <a:t>сверхглобальными</a:t>
            </a:r>
            <a:r>
              <a:rPr lang="ru-RU" sz="1800" dirty="0"/>
              <a:t> проектами существуют сложные взаимосвязи, которые необходимо учитывать. Реализация </a:t>
            </a:r>
            <a:r>
              <a:rPr lang="ru-RU" sz="1800" dirty="0" err="1"/>
              <a:t>сверхглобальных</a:t>
            </a:r>
            <a:r>
              <a:rPr lang="ru-RU" sz="1800" dirty="0"/>
              <a:t> проектов является сверхзадачей человечества на новом этапе космической эры на пути к её 100-летию (в 2057 году), в течение всего XXI века и далее. В настоящее время необходимо сделать сложный выбор: каким образом, по какой стратегии, используя какие ресурсы и какими темпами следует к ней приступать.</a:t>
            </a:r>
          </a:p>
        </p:txBody>
      </p:sp>
    </p:spTree>
    <p:extLst>
      <p:ext uri="{BB962C8B-B14F-4D97-AF65-F5344CB8AC3E}">
        <p14:creationId xmlns:p14="http://schemas.microsoft.com/office/powerpoint/2010/main" val="3374411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6111" y="452717"/>
            <a:ext cx="10361413" cy="6060225"/>
          </a:xfrm>
        </p:spPr>
        <p:txBody>
          <a:bodyPr/>
          <a:lstStyle/>
          <a:p>
            <a:r>
              <a:rPr lang="ru-RU" sz="1800" dirty="0"/>
              <a:t>Существует ряд задач, которые предстоит решить:</a:t>
            </a:r>
            <a:br>
              <a:rPr lang="ru-RU" sz="1800" dirty="0"/>
            </a:br>
            <a:r>
              <a:rPr lang="ru-RU" sz="1800" dirty="0"/>
              <a:t/>
            </a:r>
            <a:br>
              <a:rPr lang="ru-RU" sz="1800" dirty="0"/>
            </a:br>
            <a:r>
              <a:rPr lang="ru-RU" sz="1800" dirty="0"/>
              <a:t>1. Определение приоритетов.</a:t>
            </a:r>
            <a:br>
              <a:rPr lang="ru-RU" sz="1800" dirty="0"/>
            </a:br>
            <a:r>
              <a:rPr lang="ru-RU" sz="1800" dirty="0"/>
              <a:t/>
            </a:r>
            <a:br>
              <a:rPr lang="ru-RU" sz="1800" dirty="0"/>
            </a:br>
            <a:r>
              <a:rPr lang="ru-RU" sz="1800" dirty="0"/>
              <a:t>2. Новые правила игры в сфере космической деятельности.</a:t>
            </a:r>
            <a:br>
              <a:rPr lang="ru-RU" sz="1800" dirty="0"/>
            </a:br>
            <a:r>
              <a:rPr lang="ru-RU" sz="1800" dirty="0"/>
              <a:t/>
            </a:r>
            <a:br>
              <a:rPr lang="ru-RU" sz="1800" dirty="0"/>
            </a:br>
            <a:r>
              <a:rPr lang="ru-RU" sz="1800" dirty="0"/>
              <a:t>3. Организация международного сотрудничества.</a:t>
            </a:r>
            <a:br>
              <a:rPr lang="ru-RU" sz="1800" dirty="0"/>
            </a:br>
            <a:r>
              <a:rPr lang="ru-RU" sz="1800" dirty="0"/>
              <a:t/>
            </a:r>
            <a:br>
              <a:rPr lang="ru-RU" sz="1800" dirty="0"/>
            </a:br>
            <a:r>
              <a:rPr lang="ru-RU" sz="1800" dirty="0"/>
              <a:t>4. Экономические механизмы, ресурсы.</a:t>
            </a:r>
            <a:br>
              <a:rPr lang="ru-RU" sz="1800" dirty="0"/>
            </a:br>
            <a:r>
              <a:rPr lang="ru-RU" sz="1800" dirty="0"/>
              <a:t/>
            </a:r>
            <a:br>
              <a:rPr lang="ru-RU" sz="1800" dirty="0"/>
            </a:br>
            <a:r>
              <a:rPr lang="ru-RU" sz="1800" dirty="0"/>
              <a:t>5. Переход к новому технологическому укладу и принципиально новым технологиям. Причём решить эти задачи возможно только при наличии необходимых условий и объединении усилий и ресурсов на нашей планете.</a:t>
            </a:r>
            <a:br>
              <a:rPr lang="ru-RU" sz="1800" dirty="0"/>
            </a:br>
            <a:r>
              <a:rPr lang="ru-RU" sz="1800" dirty="0"/>
              <a:t/>
            </a:r>
            <a:br>
              <a:rPr lang="ru-RU" sz="1800" dirty="0"/>
            </a:br>
            <a:r>
              <a:rPr lang="ru-RU" sz="1800" dirty="0" err="1"/>
              <a:t>Сверхглобальные</a:t>
            </a:r>
            <a:r>
              <a:rPr lang="ru-RU" sz="1800" dirty="0"/>
              <a:t> проекты дополняют и развивают осуществляемую космическую деятельность, глобальные космические системы (системы мониторинга окружающей среды, телекоммуникационные и другие). Они необходимы для объединения мирового сообщества, перехода к новому качеству процесса освоения космоса в целях выживания и развития человечества в парадигме предельной стратегической перспективы, направленной на защиту Земли, земной цивилизации и создание космического </a:t>
            </a:r>
            <a:r>
              <a:rPr lang="ru-RU" sz="1800" dirty="0" smtClean="0"/>
              <a:t>человечества.</a:t>
            </a:r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val="20785872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dirty="0"/>
              <a:t>Обобщая доступную информацию об идеях, патентах, проектах, их можно систематизировать и представить в виде следующего краткого списка: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/>
              <a:t>1. Новые ракетные технологии: новое топливо («зелёное», нетоксичное, </a:t>
            </a:r>
            <a:r>
              <a:rPr lang="ru-RU" dirty="0" err="1"/>
              <a:t>нанотопливо</a:t>
            </a:r>
            <a:r>
              <a:rPr lang="ru-RU" dirty="0"/>
              <a:t> и др.), новые двигатели (лазерные, плазменные и др.) и ракеты-носители, многоразовые возвращаемые ступени, одноступенчатые ракеты-носители и так далее</a:t>
            </a:r>
            <a:r>
              <a:rPr lang="ru-RU" dirty="0" smtClean="0"/>
              <a:t>.</a:t>
            </a:r>
            <a:endParaRPr lang="ru-RU" dirty="0"/>
          </a:p>
          <a:p>
            <a:r>
              <a:rPr lang="ru-RU" dirty="0"/>
              <a:t>2. Технологии минимизации, переработки отходов, мусора, очистки от них окружающей среды</a:t>
            </a:r>
            <a:r>
              <a:rPr lang="ru-RU" dirty="0" smtClean="0"/>
              <a:t>.</a:t>
            </a:r>
            <a:endParaRPr lang="ru-RU" dirty="0"/>
          </a:p>
          <a:p>
            <a:r>
              <a:rPr lang="ru-RU" dirty="0"/>
              <a:t>3. Нереактивные, неракетные технологии полётов, перемещения в космосе на новых физических принципах, в перспективе – на основе гравитационных, квантовых и других эффектов</a:t>
            </a:r>
            <a:r>
              <a:rPr lang="ru-RU" dirty="0" smtClean="0"/>
              <a:t>.</a:t>
            </a:r>
            <a:endParaRPr lang="ru-RU" dirty="0"/>
          </a:p>
          <a:p>
            <a:r>
              <a:rPr lang="ru-RU" dirty="0"/>
              <a:t>4. Бесшумные (вне и внутри летательные аппараты</a:t>
            </a:r>
            <a:r>
              <a:rPr lang="ru-RU" dirty="0" smtClean="0"/>
              <a:t>).</a:t>
            </a:r>
            <a:endParaRPr lang="ru-RU" dirty="0"/>
          </a:p>
          <a:p>
            <a:r>
              <a:rPr lang="ru-RU" dirty="0"/>
              <a:t>5. «Безотходные» летательные аппараты в космосе.</a:t>
            </a:r>
          </a:p>
        </p:txBody>
      </p:sp>
    </p:spTree>
    <p:extLst>
      <p:ext uri="{BB962C8B-B14F-4D97-AF65-F5344CB8AC3E}">
        <p14:creationId xmlns:p14="http://schemas.microsoft.com/office/powerpoint/2010/main" val="96602812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dirty="0">
                <a:solidFill>
                  <a:srgbClr val="EBEBEB"/>
                </a:solidFill>
              </a:rPr>
              <a:t>Обобщая доступную информацию об идеях, патентах, проектах, их можно систематизировать и представить в виде следующего краткого списка: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03312" y="2052918"/>
            <a:ext cx="9962085" cy="4648824"/>
          </a:xfrm>
        </p:spPr>
        <p:txBody>
          <a:bodyPr>
            <a:normAutofit/>
          </a:bodyPr>
          <a:lstStyle/>
          <a:p>
            <a:r>
              <a:rPr lang="ru-RU" dirty="0"/>
              <a:t>6. Чистый полный жизненный цикл космической техники и деятельности</a:t>
            </a:r>
            <a:r>
              <a:rPr lang="ru-RU" dirty="0" smtClean="0"/>
              <a:t>.</a:t>
            </a:r>
            <a:endParaRPr lang="ru-RU" dirty="0"/>
          </a:p>
          <a:p>
            <a:r>
              <a:rPr lang="ru-RU" dirty="0"/>
              <a:t>7. Принципиально новые технологии обеспечения жизнедеятельности и безопасности людей в космосе</a:t>
            </a:r>
            <a:r>
              <a:rPr lang="ru-RU" dirty="0" smtClean="0"/>
              <a:t>.</a:t>
            </a:r>
            <a:endParaRPr lang="ru-RU" dirty="0"/>
          </a:p>
          <a:p>
            <a:r>
              <a:rPr lang="ru-RU" dirty="0"/>
              <a:t>8. Космический лифт Земля – Луна, тросовые системы и другое</a:t>
            </a:r>
            <a:r>
              <a:rPr lang="ru-RU" dirty="0" smtClean="0"/>
              <a:t>.</a:t>
            </a:r>
            <a:endParaRPr lang="ru-RU" dirty="0"/>
          </a:p>
          <a:p>
            <a:r>
              <a:rPr lang="ru-RU" dirty="0"/>
              <a:t>9. Солнечные космические электростанции</a:t>
            </a:r>
            <a:r>
              <a:rPr lang="ru-RU" dirty="0" smtClean="0"/>
              <a:t>.</a:t>
            </a:r>
            <a:endParaRPr lang="ru-RU" dirty="0"/>
          </a:p>
          <a:p>
            <a:r>
              <a:rPr lang="ru-RU" dirty="0"/>
              <a:t>10. Специальные проекты для перехода космической отрасли к наилучшим доступным технологиям, чистым, «зелёным» технологиям (например: </a:t>
            </a:r>
            <a:r>
              <a:rPr lang="ru-RU" dirty="0" err="1"/>
              <a:t>Cleane</a:t>
            </a:r>
            <a:r>
              <a:rPr lang="ru-RU" dirty="0"/>
              <a:t> </a:t>
            </a:r>
            <a:r>
              <a:rPr lang="ru-RU" dirty="0" err="1"/>
              <a:t>Space</a:t>
            </a:r>
            <a:r>
              <a:rPr lang="ru-RU" dirty="0"/>
              <a:t> </a:t>
            </a:r>
            <a:r>
              <a:rPr lang="ru-RU" dirty="0" err="1"/>
              <a:t>Initiative</a:t>
            </a:r>
            <a:r>
              <a:rPr lang="ru-RU" dirty="0"/>
              <a:t> – инициатива «Чистый космос» в Европейском космическом агентстве (Европейский союз), с 2013 года). Данный список открыт и его можно продолжить</a:t>
            </a:r>
            <a:r>
              <a:rPr lang="ru-RU" dirty="0" smtClean="0"/>
              <a:t>.</a:t>
            </a:r>
            <a:endParaRPr lang="ru-RU" dirty="0"/>
          </a:p>
          <a:p>
            <a:r>
              <a:rPr lang="ru-RU" dirty="0"/>
              <a:t>Главной проблемой является организация процесса внедрения принципиально новых технологий, их экспертиза, оценка, менеджмент.</a:t>
            </a:r>
          </a:p>
        </p:txBody>
      </p:sp>
    </p:spTree>
    <p:extLst>
      <p:ext uri="{BB962C8B-B14F-4D97-AF65-F5344CB8AC3E}">
        <p14:creationId xmlns:p14="http://schemas.microsoft.com/office/powerpoint/2010/main" val="94917375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Основные результаты и выводы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03312" y="1354238"/>
            <a:ext cx="10193579" cy="4894161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dirty="0"/>
          </a:p>
          <a:p>
            <a:r>
              <a:rPr lang="ru-RU" dirty="0" smtClean="0"/>
              <a:t>1. </a:t>
            </a:r>
            <a:r>
              <a:rPr lang="ru-RU" dirty="0"/>
              <a:t>Сделана периодизация космической эры, вынесены три периода (первый: 50-60 годы XX века; второй: 70-е годы XX века – 10-е годы XXI века; третий: с 20-х годов XXI века</a:t>
            </a:r>
            <a:r>
              <a:rPr lang="ru-RU" dirty="0" smtClean="0"/>
              <a:t>).</a:t>
            </a:r>
            <a:endParaRPr lang="ru-RU" dirty="0"/>
          </a:p>
          <a:p>
            <a:r>
              <a:rPr lang="ru-RU" dirty="0" smtClean="0"/>
              <a:t>2. </a:t>
            </a:r>
            <a:r>
              <a:rPr lang="ru-RU" dirty="0"/>
              <a:t>Сейчас мы находимся на переходном этапе от второго периода к третьему, в мире поднимается новая волна освоения космоса и начинается переход к практической реализации </a:t>
            </a:r>
            <a:r>
              <a:rPr lang="ru-RU" dirty="0" err="1"/>
              <a:t>сверхглобальных</a:t>
            </a:r>
            <a:r>
              <a:rPr lang="ru-RU" dirty="0"/>
              <a:t> проектов</a:t>
            </a:r>
            <a:r>
              <a:rPr lang="ru-RU" dirty="0" smtClean="0"/>
              <a:t>.</a:t>
            </a:r>
            <a:endParaRPr lang="ru-RU" dirty="0"/>
          </a:p>
          <a:p>
            <a:r>
              <a:rPr lang="ru-RU" dirty="0" smtClean="0"/>
              <a:t>3. </a:t>
            </a:r>
            <a:r>
              <a:rPr lang="ru-RU" dirty="0" err="1"/>
              <a:t>Сверхглобальные</a:t>
            </a:r>
            <a:r>
              <a:rPr lang="ru-RU" dirty="0"/>
              <a:t> проекты освоения космоса могут выполнить роль аттрактора и </a:t>
            </a:r>
            <a:r>
              <a:rPr lang="ru-RU" dirty="0" err="1"/>
              <a:t>супермагистрали</a:t>
            </a:r>
            <a:r>
              <a:rPr lang="ru-RU" dirty="0"/>
              <a:t> для устойчивого развития цивилизации</a:t>
            </a:r>
            <a:r>
              <a:rPr lang="ru-RU" dirty="0" smtClean="0"/>
              <a:t>.</a:t>
            </a:r>
            <a:endParaRPr lang="ru-RU" dirty="0"/>
          </a:p>
          <a:p>
            <a:r>
              <a:rPr lang="ru-RU" dirty="0" smtClean="0"/>
              <a:t>4. </a:t>
            </a:r>
            <a:r>
              <a:rPr lang="ru-RU" dirty="0"/>
              <a:t>Предложена концепция дальнейшего освоения космоса, включающая четыре взаимосвязанных </a:t>
            </a:r>
            <a:r>
              <a:rPr lang="ru-RU" dirty="0" err="1"/>
              <a:t>сверхглобальных</a:t>
            </a:r>
            <a:r>
              <a:rPr lang="ru-RU" dirty="0"/>
              <a:t> проекта в качестве основы долгосрочной космической стратегии человечества.</a:t>
            </a:r>
          </a:p>
        </p:txBody>
      </p:sp>
    </p:spTree>
    <p:extLst>
      <p:ext uri="{BB962C8B-B14F-4D97-AF65-F5344CB8AC3E}">
        <p14:creationId xmlns:p14="http://schemas.microsoft.com/office/powerpoint/2010/main" val="380539940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Основные результаты и выводы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03312" y="1354238"/>
            <a:ext cx="9800040" cy="4894161"/>
          </a:xfrm>
        </p:spPr>
        <p:txBody>
          <a:bodyPr>
            <a:normAutofit/>
          </a:bodyPr>
          <a:lstStyle/>
          <a:p>
            <a:r>
              <a:rPr lang="ru-RU" dirty="0" smtClean="0"/>
              <a:t>5. </a:t>
            </a:r>
            <a:r>
              <a:rPr lang="ru-RU" dirty="0"/>
              <a:t>Успешная реализация </a:t>
            </a:r>
            <a:r>
              <a:rPr lang="ru-RU" dirty="0" err="1"/>
              <a:t>сверхглобальных</a:t>
            </a:r>
            <a:r>
              <a:rPr lang="ru-RU" dirty="0"/>
              <a:t> проектов освоения космоса возможна только при переходе к новому технологическому укладу, принципиально новым эффективным, чистым технологиям. Приведён краткий список новых перспективных </a:t>
            </a:r>
            <a:r>
              <a:rPr lang="ru-RU" dirty="0" err="1"/>
              <a:t>экологичных</a:t>
            </a:r>
            <a:r>
              <a:rPr lang="ru-RU" dirty="0"/>
              <a:t> космических технологий и проектов, который открыт для дополнений</a:t>
            </a:r>
            <a:r>
              <a:rPr lang="ru-RU" dirty="0" smtClean="0"/>
              <a:t>.</a:t>
            </a:r>
            <a:endParaRPr lang="ru-RU" dirty="0"/>
          </a:p>
          <a:p>
            <a:r>
              <a:rPr lang="ru-RU" dirty="0" smtClean="0"/>
              <a:t>6. </a:t>
            </a:r>
            <a:r>
              <a:rPr lang="ru-RU" dirty="0"/>
              <a:t>В России и мире существует большой потенциал </a:t>
            </a:r>
            <a:r>
              <a:rPr lang="ru-RU" dirty="0" err="1"/>
              <a:t>экологизации</a:t>
            </a:r>
            <a:r>
              <a:rPr lang="ru-RU" dirty="0"/>
              <a:t> космической техники и деятельности, множество готовых </a:t>
            </a:r>
            <a:r>
              <a:rPr lang="ru-RU" dirty="0" err="1"/>
              <a:t>экологичных</a:t>
            </a:r>
            <a:r>
              <a:rPr lang="ru-RU" dirty="0"/>
              <a:t> технологий, проектов, но процессом перехода к ним необходимо управлять</a:t>
            </a:r>
            <a:r>
              <a:rPr lang="ru-RU" dirty="0" smtClean="0"/>
              <a:t>.</a:t>
            </a:r>
            <a:endParaRPr lang="ru-RU" dirty="0"/>
          </a:p>
          <a:p>
            <a:r>
              <a:rPr lang="ru-RU" dirty="0" smtClean="0"/>
              <a:t>7. </a:t>
            </a:r>
            <a:r>
              <a:rPr lang="ru-RU" dirty="0"/>
              <a:t>Необходима теория освоения космоса, которой до сих пор нет, и её предстоит разработать</a:t>
            </a:r>
            <a:r>
              <a:rPr lang="ru-RU" dirty="0" smtClean="0"/>
              <a:t>.</a:t>
            </a:r>
            <a:endParaRPr lang="ru-RU" dirty="0"/>
          </a:p>
          <a:p>
            <a:r>
              <a:rPr lang="ru-RU" dirty="0" smtClean="0"/>
              <a:t>8. </a:t>
            </a:r>
            <a:r>
              <a:rPr lang="ru-RU" dirty="0"/>
              <a:t>Целесообразно создать Институт освоения космоса для исследований проблем теории и практики.</a:t>
            </a:r>
          </a:p>
        </p:txBody>
      </p:sp>
    </p:spTree>
    <p:extLst>
      <p:ext uri="{BB962C8B-B14F-4D97-AF65-F5344CB8AC3E}">
        <p14:creationId xmlns:p14="http://schemas.microsoft.com/office/powerpoint/2010/main" val="5887994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54954" y="526212"/>
            <a:ext cx="5002006" cy="1406106"/>
          </a:xfrm>
        </p:spPr>
        <p:txBody>
          <a:bodyPr/>
          <a:lstStyle/>
          <a:p>
            <a:r>
              <a:rPr lang="ru-RU" sz="3600" dirty="0" smtClean="0"/>
              <a:t>Из настоящего в будущее</a:t>
            </a:r>
            <a:endParaRPr lang="ru-RU" sz="3600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7785" y="1490160"/>
            <a:ext cx="5195888" cy="3363779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54954" y="2191109"/>
            <a:ext cx="5002006" cy="4400191"/>
          </a:xfrm>
        </p:spPr>
        <p:txBody>
          <a:bodyPr>
            <a:normAutofit/>
          </a:bodyPr>
          <a:lstStyle/>
          <a:p>
            <a:r>
              <a:rPr lang="ru-RU" sz="2000" dirty="0" smtClean="0"/>
              <a:t>Появились </a:t>
            </a:r>
            <a:r>
              <a:rPr lang="ru-RU" sz="2000" dirty="0"/>
              <a:t>регулярно осматривающие небо телескопы-роботы. Компьютеры способны моделировать сложнейшие небесные явления, не прибегая к языку формул. Ученые добились больших успехов во всех направлениях – начиная от исследования тел Солнечной системы и заканчивая далекими галактиками</a:t>
            </a:r>
            <a:r>
              <a:rPr lang="ru-RU" sz="2000" dirty="0" smtClean="0"/>
              <a:t>.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1379035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6000" dirty="0" smtClean="0"/>
              <a:t>Благодарю за внимание!</a:t>
            </a:r>
            <a:endParaRPr lang="ru-RU" sz="60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0126" y="2330430"/>
            <a:ext cx="6002972" cy="4195762"/>
          </a:xfrm>
        </p:spPr>
      </p:pic>
    </p:spTree>
    <p:extLst>
      <p:ext uri="{BB962C8B-B14F-4D97-AF65-F5344CB8AC3E}">
        <p14:creationId xmlns:p14="http://schemas.microsoft.com/office/powerpoint/2010/main" val="35004496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54954" y="664234"/>
            <a:ext cx="4712446" cy="1293962"/>
          </a:xfrm>
        </p:spPr>
        <p:txBody>
          <a:bodyPr/>
          <a:lstStyle/>
          <a:p>
            <a:r>
              <a:rPr lang="ru-RU" sz="3600" dirty="0" smtClean="0"/>
              <a:t>Из настоящего в будущее</a:t>
            </a:r>
            <a:endParaRPr lang="ru-RU" sz="3600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0760" y="1447800"/>
            <a:ext cx="5667693" cy="3208020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54954" y="1958196"/>
            <a:ext cx="4712445" cy="4701684"/>
          </a:xfrm>
        </p:spPr>
        <p:txBody>
          <a:bodyPr>
            <a:noAutofit/>
          </a:bodyPr>
          <a:lstStyle/>
          <a:p>
            <a:r>
              <a:rPr lang="ru-RU" sz="2000" dirty="0" smtClean="0"/>
              <a:t>В </a:t>
            </a:r>
            <a:r>
              <a:rPr lang="ru-RU" sz="2000" dirty="0"/>
              <a:t>то время как любители мечтают о появлении яркой кометы или сверхновой звезды, надежды профессионалов связаны с открытием многочисленных новых </a:t>
            </a:r>
            <a:r>
              <a:rPr lang="ru-RU" sz="2000" dirty="0" err="1"/>
              <a:t>планетезималей</a:t>
            </a:r>
            <a:r>
              <a:rPr lang="ru-RU" sz="2000" dirty="0"/>
              <a:t> (очень малых небесных тел), доказывающих, что Пояс </a:t>
            </a:r>
            <a:r>
              <a:rPr lang="ru-RU" sz="2000" dirty="0" err="1"/>
              <a:t>Койпера</a:t>
            </a:r>
            <a:r>
              <a:rPr lang="ru-RU" sz="2000" dirty="0"/>
              <a:t> действительно существует. Они рассчитывают также обнаружить действующие вулканы на Венере, доказательства существования подземных вод на Марсе, а может быть, даже и признаков жизни на этой планете.</a:t>
            </a:r>
          </a:p>
        </p:txBody>
      </p:sp>
    </p:spTree>
    <p:extLst>
      <p:ext uri="{BB962C8B-B14F-4D97-AF65-F5344CB8AC3E}">
        <p14:creationId xmlns:p14="http://schemas.microsoft.com/office/powerpoint/2010/main" val="671655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54954" y="526212"/>
            <a:ext cx="5253466" cy="1457864"/>
          </a:xfrm>
        </p:spPr>
        <p:txBody>
          <a:bodyPr/>
          <a:lstStyle/>
          <a:p>
            <a:r>
              <a:rPr lang="ru-RU" sz="4400" dirty="0" smtClean="0"/>
              <a:t>В поисках внеземной жизни</a:t>
            </a:r>
            <a:endParaRPr lang="ru-RU" sz="4400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9238" y="1447800"/>
            <a:ext cx="5029200" cy="3512820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54954" y="2173857"/>
            <a:ext cx="5253465" cy="4524123"/>
          </a:xfrm>
        </p:spPr>
        <p:txBody>
          <a:bodyPr>
            <a:noAutofit/>
          </a:bodyPr>
          <a:lstStyle/>
          <a:p>
            <a:r>
              <a:rPr lang="ru-RU" sz="1800" dirty="0"/>
              <a:t>Одной из важнейших задач астрономии остаются поиски жизни на планетах, обращающихся вокруг других звезд, – к настоящему моменту найдено около четырех тысяч планет, расположенных вне Солнечной системы. Относительно недавно на одной из них обнаружили условия, подходящие для жизни земного типа – речь идет о планете возле ближайшей к Солнечной системе звезды </a:t>
            </a:r>
            <a:r>
              <a:rPr lang="ru-RU" sz="1800" dirty="0" err="1"/>
              <a:t>Проксима</a:t>
            </a:r>
            <a:r>
              <a:rPr lang="ru-RU" sz="1800" dirty="0"/>
              <a:t> Центавра. При этом никаких признаков жизни на ней пока еще не обнаружили</a:t>
            </a:r>
            <a:r>
              <a:rPr lang="ru-RU" sz="1800" dirty="0" smtClean="0"/>
              <a:t>.</a:t>
            </a:r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val="3768285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54953" y="464389"/>
            <a:ext cx="5253466" cy="1447800"/>
          </a:xfrm>
        </p:spPr>
        <p:txBody>
          <a:bodyPr/>
          <a:lstStyle/>
          <a:p>
            <a:r>
              <a:rPr lang="ru-RU" sz="4400" dirty="0" smtClean="0"/>
              <a:t>В поисках внеземной жизни</a:t>
            </a:r>
            <a:endParaRPr lang="ru-RU" sz="4400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9238" y="1447801"/>
            <a:ext cx="5029200" cy="3169920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54954" y="2208362"/>
            <a:ext cx="5253465" cy="4489618"/>
          </a:xfrm>
        </p:spPr>
        <p:txBody>
          <a:bodyPr>
            <a:normAutofit/>
          </a:bodyPr>
          <a:lstStyle/>
          <a:p>
            <a:r>
              <a:rPr lang="ru-RU" sz="2400" dirty="0" smtClean="0"/>
              <a:t>Вопрос </a:t>
            </a:r>
            <a:r>
              <a:rPr lang="ru-RU" sz="2400" dirty="0"/>
              <a:t>о существовании жизни на Марсе по-прежнему остается для нас одним из самых злободневных. Многие ученые надеются так или иначе решить этот вопрос с помощью автоматических космических станций и проектируют для этой цели необходимые приборы</a:t>
            </a:r>
            <a:r>
              <a:rPr lang="ru-RU" sz="2400" dirty="0" smtClean="0"/>
              <a:t>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695278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54953" y="421257"/>
            <a:ext cx="5253466" cy="1447800"/>
          </a:xfrm>
        </p:spPr>
        <p:txBody>
          <a:bodyPr/>
          <a:lstStyle/>
          <a:p>
            <a:r>
              <a:rPr lang="ru-RU" sz="4400" dirty="0" smtClean="0"/>
              <a:t>В поисках внеземной жизни</a:t>
            </a:r>
            <a:endParaRPr lang="ru-RU" sz="4400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9238" y="1447800"/>
            <a:ext cx="5029200" cy="2987040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54954" y="1785669"/>
            <a:ext cx="5253465" cy="4912312"/>
          </a:xfrm>
        </p:spPr>
        <p:txBody>
          <a:bodyPr>
            <a:noAutofit/>
          </a:bodyPr>
          <a:lstStyle/>
          <a:p>
            <a:r>
              <a:rPr lang="ru-RU" sz="1800" dirty="0" smtClean="0"/>
              <a:t>Величайшим </a:t>
            </a:r>
            <a:r>
              <a:rPr lang="ru-RU" sz="1800" dirty="0"/>
              <a:t>из открытий явилось бы обнаружение сигналов, посланных из глубин космоса другой цивилизацией. Поиски внеземного разума — не фантастика. И хотя многие астрономы сомневаются в том, что такие сигналы когда-либо будут обнаружены, другие, напротив, убеждены, что человечество является лишь одним из многих носителей разума в нашей Галактике, а потому они ведут упорные и обстоятельные поиски сигналов внеземных существ.</a:t>
            </a:r>
          </a:p>
          <a:p>
            <a:r>
              <a:rPr lang="ru-RU" sz="1800" dirty="0" smtClean="0"/>
              <a:t>Если </a:t>
            </a:r>
            <a:r>
              <a:rPr lang="ru-RU" sz="1800" dirty="0"/>
              <a:t>бы их удалось когда-нибудь обнаружить, это было бы самым важным открытием за всю историю человечества. Тогда мы могли бы убедиться в том, что мы не одиноки во Вселенной.</a:t>
            </a:r>
          </a:p>
        </p:txBody>
      </p:sp>
    </p:spTree>
    <p:extLst>
      <p:ext uri="{BB962C8B-B14F-4D97-AF65-F5344CB8AC3E}">
        <p14:creationId xmlns:p14="http://schemas.microsoft.com/office/powerpoint/2010/main" val="414032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54954" y="465826"/>
            <a:ext cx="5090571" cy="1570008"/>
          </a:xfrm>
        </p:spPr>
        <p:txBody>
          <a:bodyPr/>
          <a:lstStyle/>
          <a:p>
            <a:r>
              <a:rPr lang="ru-RU" sz="3600" dirty="0" smtClean="0"/>
              <a:t>Что ждет астрономия в будущем?</a:t>
            </a:r>
            <a:endParaRPr lang="ru-RU" sz="3600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1038" y="1539346"/>
            <a:ext cx="4683125" cy="3122083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54955" y="2035834"/>
            <a:ext cx="5720298" cy="4675517"/>
          </a:xfrm>
        </p:spPr>
        <p:txBody>
          <a:bodyPr>
            <a:normAutofit/>
          </a:bodyPr>
          <a:lstStyle/>
          <a:p>
            <a:r>
              <a:rPr lang="ru-RU" sz="2400" dirty="0" smtClean="0"/>
              <a:t>Более </a:t>
            </a:r>
            <a:r>
              <a:rPr lang="ru-RU" sz="2400" dirty="0"/>
              <a:t>четверти ведущих российских астрономов приняли участие в коллективном опросе, основной целью которого было выявить наиболее вероятные и невероятные события будущего.</a:t>
            </a:r>
          </a:p>
          <a:p>
            <a:r>
              <a:rPr lang="ru-RU" sz="2400" dirty="0" smtClean="0"/>
              <a:t>События</a:t>
            </a:r>
            <a:r>
              <a:rPr lang="ru-RU" sz="2400" dirty="0"/>
              <a:t>, которые, по мнению более половины ответивших экспертов, не произойдут никогда (в скобках указана вероятность наступления события</a:t>
            </a:r>
            <a:r>
              <a:rPr lang="ru-RU" sz="2400" dirty="0" smtClean="0"/>
              <a:t>):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915294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54954" y="465826"/>
            <a:ext cx="5090571" cy="1570008"/>
          </a:xfrm>
        </p:spPr>
        <p:txBody>
          <a:bodyPr/>
          <a:lstStyle/>
          <a:p>
            <a:r>
              <a:rPr lang="ru-RU" sz="3600" dirty="0" smtClean="0"/>
              <a:t>Что ждет астрономия в будущем?</a:t>
            </a:r>
            <a:endParaRPr lang="ru-RU" sz="3600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9540" y="1250950"/>
            <a:ext cx="4508525" cy="3087688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54955" y="2035834"/>
            <a:ext cx="5841068" cy="4675517"/>
          </a:xfrm>
        </p:spPr>
        <p:txBody>
          <a:bodyPr>
            <a:normAutofit/>
          </a:bodyPr>
          <a:lstStyle/>
          <a:p>
            <a:r>
              <a:rPr lang="ru-RU" sz="2400" dirty="0"/>
              <a:t>В Солнечной системе будет обнаружено новое тело крупнее Марса (21%)</a:t>
            </a:r>
          </a:p>
          <a:p>
            <a:r>
              <a:rPr lang="ru-RU" sz="2400" dirty="0"/>
              <a:t>Будет обнаружена Сфера Дайсона (36%)</a:t>
            </a:r>
          </a:p>
          <a:p>
            <a:r>
              <a:rPr lang="ru-RU" sz="2400" dirty="0"/>
              <a:t>Будет доказан факт посещения Земли внеземной цивилизацией (23%)</a:t>
            </a:r>
          </a:p>
          <a:p>
            <a:r>
              <a:rPr lang="ru-RU" sz="2400" dirty="0" smtClean="0"/>
              <a:t>Будут </a:t>
            </a:r>
            <a:r>
              <a:rPr lang="ru-RU" sz="2400" dirty="0"/>
              <a:t>обнаружены белые дыры (38%)</a:t>
            </a:r>
          </a:p>
          <a:p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val="504059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он">
  <a:themeElements>
    <a:clrScheme name="Ion">
      <a:dk1>
        <a:sysClr val="windowText" lastClr="000000"/>
      </a:dk1>
      <a:lt1>
        <a:sysClr val="window" lastClr="FFFFFF"/>
      </a:lt1>
      <a:dk2>
        <a:srgbClr val="3B3059"/>
      </a:dk2>
      <a:lt2>
        <a:srgbClr val="EBEBEB"/>
      </a:lt2>
      <a:accent1>
        <a:srgbClr val="B31166"/>
      </a:accent1>
      <a:accent2>
        <a:srgbClr val="E33D6F"/>
      </a:accent2>
      <a:accent3>
        <a:srgbClr val="E45F3C"/>
      </a:accent3>
      <a:accent4>
        <a:srgbClr val="E9943A"/>
      </a:accent4>
      <a:accent5>
        <a:srgbClr val="9B6BF2"/>
      </a:accent5>
      <a:accent6>
        <a:srgbClr val="D53DD0"/>
      </a:accent6>
      <a:hlink>
        <a:srgbClr val="EC76B5"/>
      </a:hlink>
      <a:folHlink>
        <a:srgbClr val="E8ACCD"/>
      </a:folHlink>
    </a:clrScheme>
    <a:fontScheme name="Io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124000"/>
                <a:satMod val="148000"/>
                <a:lumMod val="124000"/>
              </a:schemeClr>
            </a:gs>
            <a:gs pos="100000">
              <a:schemeClr val="phClr">
                <a:shade val="76000"/>
                <a:hueMod val="89000"/>
                <a:satMod val="16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91000"/>
                <a:satMod val="164000"/>
                <a:lumMod val="74000"/>
              </a:schemeClr>
              <a:schemeClr val="phClr">
                <a:hueMod val="124000"/>
                <a:satMod val="140000"/>
                <a:lumMod val="14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A207AED3-9ABC-4A18-9978-A59B65688B15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380</TotalTime>
  <Words>2158</Words>
  <Application>Microsoft Office PowerPoint</Application>
  <PresentationFormat>Широкоэкранный</PresentationFormat>
  <Paragraphs>110</Paragraphs>
  <Slides>30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4" baseType="lpstr">
      <vt:lpstr>Arial</vt:lpstr>
      <vt:lpstr>Century Gothic</vt:lpstr>
      <vt:lpstr>Wingdings 3</vt:lpstr>
      <vt:lpstr>Ион</vt:lpstr>
      <vt:lpstr>Перспективы развития астрономии и космонавтики</vt:lpstr>
      <vt:lpstr>Из настоящего в будущее</vt:lpstr>
      <vt:lpstr>Из настоящего в будущее</vt:lpstr>
      <vt:lpstr>Из настоящего в будущее</vt:lpstr>
      <vt:lpstr>В поисках внеземной жизни</vt:lpstr>
      <vt:lpstr>В поисках внеземной жизни</vt:lpstr>
      <vt:lpstr>В поисках внеземной жизни</vt:lpstr>
      <vt:lpstr>Что ждет астрономия в будущем?</vt:lpstr>
      <vt:lpstr>Что ждет астрономия в будущем?</vt:lpstr>
      <vt:lpstr>Сфера Дайсона</vt:lpstr>
      <vt:lpstr>В ближайшем будущем (до конца двадцатых годов нашего века) по мнению экспертов следует ожидать наступления следующих событий (указан год наступления события с ошибкой, в скобках указана вероятность наступления события): </vt:lpstr>
      <vt:lpstr>Согласно коллективному мнению экспертов, тридцатые годы будут весьма богаты на события в области астрономии и исследования космического пространства:</vt:lpstr>
      <vt:lpstr>Конец сороковых годов ознаменуется следующими событиями: </vt:lpstr>
      <vt:lpstr>В пятидесятые годы по мнению экспертов должны произойти следующие события</vt:lpstr>
      <vt:lpstr>В конце XXI века ожидается наступление следующих событий:</vt:lpstr>
      <vt:lpstr>В XXII веке прогнозируется следующее:</vt:lpstr>
      <vt:lpstr>XXIII век</vt:lpstr>
      <vt:lpstr>От кризиса целеполагания к прорывным проектам</vt:lpstr>
      <vt:lpstr>Периоды космической эры</vt:lpstr>
      <vt:lpstr>Периоды космической эры</vt:lpstr>
      <vt:lpstr>Периоды космической эры</vt:lpstr>
      <vt:lpstr>МЕГАПРОЕКТ МКС – предшественник сверхглобальных проектов</vt:lpstr>
      <vt:lpstr>Сверхглобальные проекты освоения космоса</vt:lpstr>
      <vt:lpstr>Сверхглобальные проекты освоения космоса</vt:lpstr>
      <vt:lpstr>Существует ряд задач, которые предстоит решить:  1. Определение приоритетов.  2. Новые правила игры в сфере космической деятельности.  3. Организация международного сотрудничества.  4. Экономические механизмы, ресурсы.  5. Переход к новому технологическому укладу и принципиально новым технологиям. Причём решить эти задачи возможно только при наличии необходимых условий и объединении усилий и ресурсов на нашей планете.  Сверхглобальные проекты дополняют и развивают осуществляемую космическую деятельность, глобальные космические системы (системы мониторинга окружающей среды, телекоммуникационные и другие). Они необходимы для объединения мирового сообщества, перехода к новому качеству процесса освоения космоса в целях выживания и развития человечества в парадигме предельной стратегической перспективы, направленной на защиту Земли, земной цивилизации и создание космического человечества.</vt:lpstr>
      <vt:lpstr>Обобщая доступную информацию об идеях, патентах, проектах, их можно систематизировать и представить в виде следующего краткого списка:</vt:lpstr>
      <vt:lpstr>Обобщая доступную информацию об идеях, патентах, проектах, их можно систематизировать и представить в виде следующего краткого списка:</vt:lpstr>
      <vt:lpstr>Основные результаты и выводы</vt:lpstr>
      <vt:lpstr>Основные результаты и выводы</vt:lpstr>
      <vt:lpstr>Благодарю за внимание!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Перспективы развития астрономии и космонавтики</dc:title>
  <dc:creator>Учетная запись Майкрософт</dc:creator>
  <cp:lastModifiedBy>Учетная запись Майкрософт</cp:lastModifiedBy>
  <cp:revision>13</cp:revision>
  <dcterms:created xsi:type="dcterms:W3CDTF">2022-05-12T20:21:35Z</dcterms:created>
  <dcterms:modified xsi:type="dcterms:W3CDTF">2022-05-19T19:38:14Z</dcterms:modified>
</cp:coreProperties>
</file>