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76" r:id="rId2"/>
    <p:sldId id="283" r:id="rId3"/>
    <p:sldId id="282" r:id="rId4"/>
    <p:sldId id="285" r:id="rId5"/>
    <p:sldId id="286" r:id="rId6"/>
    <p:sldId id="287" r:id="rId7"/>
    <p:sldId id="288" r:id="rId8"/>
    <p:sldId id="289" r:id="rId9"/>
    <p:sldId id="290" r:id="rId10"/>
    <p:sldId id="273" r:id="rId11"/>
    <p:sldId id="275" r:id="rId12"/>
    <p:sldId id="291" r:id="rId13"/>
    <p:sldId id="292" r:id="rId14"/>
    <p:sldId id="293" r:id="rId15"/>
    <p:sldId id="296" r:id="rId16"/>
    <p:sldId id="298" r:id="rId17"/>
    <p:sldId id="299" r:id="rId18"/>
    <p:sldId id="303" r:id="rId19"/>
    <p:sldId id="302" r:id="rId20"/>
    <p:sldId id="297" r:id="rId21"/>
    <p:sldId id="305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7336" autoAdjust="0"/>
  </p:normalViewPr>
  <p:slideViewPr>
    <p:cSldViewPr>
      <p:cViewPr varScale="1">
        <p:scale>
          <a:sx n="72" d="100"/>
          <a:sy n="72" d="100"/>
        </p:scale>
        <p:origin x="-132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609F02-AA4A-4B3F-939A-CDD8F69C6758}" type="datetimeFigureOut">
              <a:rPr lang="ru-RU" smtClean="0"/>
              <a:t>14.04.2015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9D790A-6000-4E43-A955-D94F87AF3B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94949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D790A-6000-4E43-A955-D94F87AF3B82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467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0ADC01B-F357-44DA-A744-DCDA47CBF1B1}" type="datetimeFigureOut">
              <a:rPr lang="ru-RU" smtClean="0"/>
              <a:pPr>
                <a:defRPr/>
              </a:pPr>
              <a:t>14.04.2015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71B7FF-B25B-4776-AF63-C0094567E8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D965CC6-9D7F-41C7-9DE7-7AA5C7283B5A}" type="datetimeFigureOut">
              <a:rPr lang="ru-RU" smtClean="0"/>
              <a:pPr>
                <a:defRPr/>
              </a:pPr>
              <a:t>14.04.2015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B240B9-C090-4A49-A4B3-1DC4EDF979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53150E3-A779-4F86-93B3-3FC48460B750}" type="datetimeFigureOut">
              <a:rPr lang="ru-RU" smtClean="0"/>
              <a:pPr>
                <a:defRPr/>
              </a:pPr>
              <a:t>14.04.2015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80DEDE-C991-4287-8625-D4B6C0F3FC4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421784A-E688-46AA-8699-5BEA5CE44A4C}" type="datetimeFigureOut">
              <a:rPr lang="ru-RU" smtClean="0"/>
              <a:pPr>
                <a:defRPr/>
              </a:pPr>
              <a:t>14.04.2015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A81954-365F-4F92-A11E-5A3346CD0E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3B271FA-3FB3-4838-BE84-8602CB564A6B}" type="datetimeFigureOut">
              <a:rPr lang="ru-RU" smtClean="0"/>
              <a:pPr>
                <a:defRPr/>
              </a:pPr>
              <a:t>14.04.2015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98300D-D244-4892-AD5E-3CCB2684DAF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629D0C-3B26-4F50-9DD4-802E566899DE}" type="datetimeFigureOut">
              <a:rPr lang="ru-RU" smtClean="0"/>
              <a:pPr>
                <a:defRPr/>
              </a:pPr>
              <a:t>14.04.2015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2B0C7E-B3E6-4351-BA37-15B9091B0A3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90677A-B038-4673-B50B-5D9BB57E732F}" type="datetimeFigureOut">
              <a:rPr lang="ru-RU" smtClean="0"/>
              <a:pPr>
                <a:defRPr/>
              </a:pPr>
              <a:t>14.04.2015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EA343E-9A32-41DA-9297-023C77A0DB6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35C3C2-D3DB-49F4-B68E-F745E7C539A0}" type="datetimeFigureOut">
              <a:rPr lang="ru-RU" smtClean="0"/>
              <a:pPr>
                <a:defRPr/>
              </a:pPr>
              <a:t>14.04.2015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086DA2-5D97-45B5-AEE7-3DC0A39D47D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B8CCBC-C071-4708-B222-6748CEB24B25}" type="datetimeFigureOut">
              <a:rPr lang="ru-RU" smtClean="0"/>
              <a:pPr>
                <a:defRPr/>
              </a:pPr>
              <a:t>14.04.2015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2F954C-4EB7-4CA9-8D47-CD06588794B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6672F48-45BE-4E86-B8EF-B40C183EEB34}" type="datetimeFigureOut">
              <a:rPr lang="ru-RU" smtClean="0"/>
              <a:pPr>
                <a:defRPr/>
              </a:pPr>
              <a:t>14.04.2015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2BB1BE-08D6-4CEF-B933-B6993525445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78F358-4F6E-455D-BEC6-D2E4B05A38E6}" type="datetimeFigureOut">
              <a:rPr lang="ru-RU" smtClean="0"/>
              <a:pPr>
                <a:defRPr/>
              </a:pPr>
              <a:t>14.04.2015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FDD0BF-28D5-4181-8012-C678891266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E5E2267-3BEF-484D-A44A-B4BE342541C0}" type="datetimeFigureOut">
              <a:rPr lang="ru-RU" smtClean="0"/>
              <a:pPr>
                <a:defRPr/>
              </a:pPr>
              <a:t>14.04.2015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BDD1DCA-6C17-4EA1-AD8E-B89512861DB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gi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gif"/><Relationship Id="rId5" Type="http://schemas.openxmlformats.org/officeDocument/2006/relationships/image" Target="../media/image35.gif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11" Type="http://schemas.openxmlformats.org/officeDocument/2006/relationships/image" Target="../media/image49.jpeg"/><Relationship Id="rId5" Type="http://schemas.openxmlformats.org/officeDocument/2006/relationships/image" Target="../media/image43.jpeg"/><Relationship Id="rId10" Type="http://schemas.openxmlformats.org/officeDocument/2006/relationships/image" Target="../media/image48.jpeg"/><Relationship Id="rId4" Type="http://schemas.openxmlformats.org/officeDocument/2006/relationships/image" Target="../media/image42.jpeg"/><Relationship Id="rId9" Type="http://schemas.openxmlformats.org/officeDocument/2006/relationships/image" Target="../media/image4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2"/>
            <a:ext cx="7772400" cy="3816424"/>
          </a:xfrm>
        </p:spPr>
        <p:txBody>
          <a:bodyPr>
            <a:normAutofit/>
          </a:bodyPr>
          <a:lstStyle/>
          <a:p>
            <a:r>
              <a:rPr lang="ru-RU" dirty="0" smtClean="0"/>
              <a:t>Логопедические игры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со звуками</a:t>
            </a:r>
            <a:r>
              <a:rPr lang="ru-RU" dirty="0" smtClean="0"/>
              <a:t> </a:t>
            </a:r>
            <a:r>
              <a:rPr lang="ru-RU" dirty="0" smtClean="0"/>
              <a:t>«В» и «Д</a:t>
            </a:r>
            <a:r>
              <a:rPr lang="ru-RU" dirty="0" smtClean="0"/>
              <a:t>»</a:t>
            </a:r>
            <a:br>
              <a:rPr lang="ru-RU" dirty="0" smtClean="0"/>
            </a:br>
            <a:r>
              <a:rPr lang="ru-RU" dirty="0" smtClean="0"/>
              <a:t>( на развитие навыков звукобуквенного анализа и синтеза)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293095"/>
            <a:ext cx="6400800" cy="1584177"/>
          </a:xfrm>
        </p:spPr>
        <p:txBody>
          <a:bodyPr/>
          <a:lstStyle/>
          <a:p>
            <a:r>
              <a:rPr lang="ru-RU" dirty="0" smtClean="0"/>
              <a:t>Составила: учитель – логопед Шилинг </a:t>
            </a:r>
            <a:r>
              <a:rPr lang="ru-RU" smtClean="0"/>
              <a:t>Анна Владимировна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08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331913" y="2420938"/>
            <a:ext cx="2401887" cy="2627312"/>
          </a:xfrm>
        </p:spPr>
      </p:pic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rgbClr val="FF0000"/>
                </a:solidFill>
              </a:rPr>
              <a:t>Физминутка</a:t>
            </a:r>
            <a:r>
              <a:rPr lang="ru-RU" dirty="0" smtClean="0">
                <a:solidFill>
                  <a:schemeClr val="tx2"/>
                </a:solidFill>
              </a:rPr>
              <a:t/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Развитие мелкой моторики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Пальчиковая гимнастика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506869" y="2492896"/>
            <a:ext cx="255711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«Колечки»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dirty="0">
              <a:solidFill>
                <a:schemeClr val="accent1">
                  <a:lumMod val="5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2202" y="2663213"/>
            <a:ext cx="8231253" cy="4100653"/>
          </a:xfrm>
        </p:spPr>
        <p:txBody>
          <a:bodyPr/>
          <a:lstStyle/>
          <a:p>
            <a:endParaRPr lang="ru-RU" b="1" dirty="0" smtClean="0"/>
          </a:p>
          <a:p>
            <a:pPr marL="0" indent="0">
              <a:buNone/>
            </a:pPr>
            <a:endParaRPr lang="ru-RU" b="1" dirty="0" smtClean="0"/>
          </a:p>
          <a:p>
            <a:r>
              <a:rPr lang="ru-RU" sz="6000" b="1" dirty="0" smtClean="0"/>
              <a:t>Паучки </a:t>
            </a:r>
          </a:p>
          <a:p>
            <a:endParaRPr 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ru-RU" dirty="0" err="1">
                <a:solidFill>
                  <a:srgbClr val="FF0000"/>
                </a:solidFill>
              </a:rPr>
              <a:t>Физминутка</a:t>
            </a:r>
            <a:r>
              <a:rPr lang="ru-RU" dirty="0">
                <a:solidFill>
                  <a:schemeClr val="tx2"/>
                </a:solidFill>
              </a:rPr>
              <a:t/>
            </a:r>
            <a:br>
              <a:rPr lang="ru-RU" dirty="0">
                <a:solidFill>
                  <a:schemeClr val="tx2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Развитие мелкой моторики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Пальчиковая гимнастика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212976"/>
            <a:ext cx="3654827" cy="262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9254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2010552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FF00"/>
                </a:solidFill>
              </a:rPr>
              <a:t>«</a:t>
            </a:r>
            <a:r>
              <a:rPr lang="ru-RU" sz="4000" dirty="0" smtClean="0">
                <a:solidFill>
                  <a:srgbClr val="FFFF00"/>
                </a:solidFill>
              </a:rPr>
              <a:t>Страна первых звуков и слогов»</a:t>
            </a:r>
            <a:r>
              <a:rPr lang="ru-RU" sz="4000" dirty="0" smtClean="0">
                <a:solidFill>
                  <a:srgbClr val="FF0000"/>
                </a:solidFill>
              </a:rPr>
              <a:t> </a:t>
            </a:r>
            <a:r>
              <a:rPr lang="ru-RU" sz="3100" dirty="0" smtClean="0">
                <a:solidFill>
                  <a:srgbClr val="FF0000"/>
                </a:solidFill>
              </a:rPr>
              <a:t>(По первым звукам каждого слова составить новые слова)</a:t>
            </a:r>
            <a:endParaRPr lang="ru-RU" sz="3100" dirty="0">
              <a:solidFill>
                <a:srgbClr val="FF0000"/>
              </a:solidFill>
            </a:endParaRP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04" y="2708920"/>
            <a:ext cx="1476000" cy="1061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53376" y="3919982"/>
            <a:ext cx="606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дом</a:t>
            </a:r>
            <a:endParaRPr lang="ru-RU" dirty="0"/>
          </a:p>
        </p:txBody>
      </p:sp>
      <p:pic>
        <p:nvPicPr>
          <p:cNvPr id="12292" name="Picture 4" descr="Пластиковые окна и двери в Тамбове объявление в Тамбов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5888" y="2589660"/>
            <a:ext cx="1224000" cy="12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119143" y="3920813"/>
            <a:ext cx="670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окно</a:t>
            </a:r>
            <a:endParaRPr lang="ru-RU" dirty="0"/>
          </a:p>
        </p:txBody>
      </p:sp>
      <p:pic>
        <p:nvPicPr>
          <p:cNvPr id="12294" name="Picture 6" descr="Фотографии детской игрушки Fancy Мишка Сашка (Фот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2360" y="2512702"/>
            <a:ext cx="1008000" cy="1186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351082" y="3920813"/>
            <a:ext cx="8918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мишка</a:t>
            </a:r>
            <a:endParaRPr lang="ru-RU" dirty="0"/>
          </a:p>
        </p:txBody>
      </p:sp>
      <p:pic>
        <p:nvPicPr>
          <p:cNvPr id="12298" name="Picture 10" descr="Почему в голливудских фильмах так много левшей?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048" y="2462303"/>
            <a:ext cx="1584000" cy="130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921626" y="3890063"/>
            <a:ext cx="11471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ножницы</a:t>
            </a:r>
            <a:endParaRPr lang="ru-RU" dirty="0"/>
          </a:p>
        </p:txBody>
      </p:sp>
      <p:pic>
        <p:nvPicPr>
          <p:cNvPr id="12300" name="Picture 12" descr="Самая большая оса * Живая природа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553207"/>
            <a:ext cx="1692000" cy="1126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2" name="Picture 14" descr="Высоцкий. Спасибо, что живой. - Страница 2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603" y="2462303"/>
            <a:ext cx="1296000" cy="1318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638757" y="3920813"/>
            <a:ext cx="655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игла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956376" y="3920813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оса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05936" y="5038193"/>
            <a:ext cx="2952328" cy="57606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домино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12304" name="Picture 16" descr="Дневник Любимова_настя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992" y="4240395"/>
            <a:ext cx="3168000" cy="2336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4291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FFFF00"/>
                </a:solidFill>
              </a:rPr>
              <a:t>«Страна первых звуков и слогов</a:t>
            </a:r>
            <a:r>
              <a:rPr lang="ru-RU" sz="4000" dirty="0">
                <a:solidFill>
                  <a:srgbClr val="FFFF00"/>
                </a:solidFill>
              </a:rPr>
              <a:t>»</a:t>
            </a:r>
            <a:r>
              <a:rPr lang="ru-RU" sz="4000" dirty="0">
                <a:solidFill>
                  <a:srgbClr val="FF0000"/>
                </a:solidFill>
              </a:rPr>
              <a:t> </a:t>
            </a:r>
            <a:r>
              <a:rPr lang="ru-RU" sz="3100" dirty="0">
                <a:solidFill>
                  <a:srgbClr val="FF0000"/>
                </a:solidFill>
              </a:rPr>
              <a:t>(По первым звукам каждого слова составить новые слова)</a:t>
            </a:r>
            <a:endParaRPr lang="ru-RU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90258"/>
            <a:ext cx="1692000" cy="1055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6" descr="Где продают Ёлки(натуральные)??? - на городском сайте Тамбова - tamboff.r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988840"/>
            <a:ext cx="1182486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2" name="Picture 10" descr="Ниф: профиль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355911"/>
            <a:ext cx="1800000" cy="135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6" name="Picture 14" descr="Кухонные ножи повара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345111"/>
            <a:ext cx="17280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8" name="Picture 16" descr="Школа &quot;Мир животных&quot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4394" y="2337065"/>
            <a:ext cx="1872000" cy="1506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3939" y="3944353"/>
            <a:ext cx="16970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велосипед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282145" y="3957749"/>
            <a:ext cx="685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ель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3790241" y="3995693"/>
            <a:ext cx="13785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самолёт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802752" y="3987504"/>
            <a:ext cx="8993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ножи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7531697" y="3970775"/>
            <a:ext cx="1295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автобус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323391" y="4745124"/>
            <a:ext cx="2458601" cy="64807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весна</a:t>
            </a:r>
            <a:endParaRPr lang="ru-RU" sz="5400" dirty="0"/>
          </a:p>
        </p:txBody>
      </p:sp>
      <p:pic>
        <p:nvPicPr>
          <p:cNvPr id="13330" name="Picture 18" descr="Весна (картинки) &quot; WWW.OPEN.AZ - ОТКРОЙ ДЛЯ СЕБЯ АЗЕРБАЙДЖАН!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072" y="4475195"/>
            <a:ext cx="2448000" cy="183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640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 </a:t>
            </a:r>
            <a:r>
              <a:rPr lang="ru-RU" sz="4000" dirty="0">
                <a:solidFill>
                  <a:srgbClr val="FFFF00"/>
                </a:solidFill>
              </a:rPr>
              <a:t>«Страна первых звуков и слогов</a:t>
            </a:r>
            <a:r>
              <a:rPr lang="ru-RU" sz="3600" dirty="0">
                <a:solidFill>
                  <a:srgbClr val="FFFF00"/>
                </a:solidFill>
              </a:rPr>
              <a:t>»</a:t>
            </a:r>
            <a:r>
              <a:rPr lang="ru-RU" sz="3600" dirty="0">
                <a:solidFill>
                  <a:srgbClr val="FF0000"/>
                </a:solidFill>
              </a:rPr>
              <a:t> </a:t>
            </a:r>
            <a:r>
              <a:rPr lang="ru-RU" sz="3600" dirty="0" smtClean="0">
                <a:solidFill>
                  <a:srgbClr val="FF0000"/>
                </a:solidFill>
              </a:rPr>
              <a:t/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(</a:t>
            </a:r>
            <a:r>
              <a:rPr lang="ru-RU" sz="2800" dirty="0">
                <a:solidFill>
                  <a:srgbClr val="FF0000"/>
                </a:solidFill>
              </a:rPr>
              <a:t>По первым </a:t>
            </a:r>
            <a:r>
              <a:rPr lang="ru-RU" sz="2800" dirty="0" smtClean="0">
                <a:solidFill>
                  <a:srgbClr val="FF0000"/>
                </a:solidFill>
              </a:rPr>
              <a:t>слогам </a:t>
            </a:r>
            <a:r>
              <a:rPr lang="ru-RU" sz="2800" dirty="0">
                <a:solidFill>
                  <a:srgbClr val="FF0000"/>
                </a:solidFill>
              </a:rPr>
              <a:t>каждого слова составить </a:t>
            </a:r>
            <a:r>
              <a:rPr lang="ru-RU" sz="2800" dirty="0" smtClean="0">
                <a:solidFill>
                  <a:srgbClr val="FF0000"/>
                </a:solidFill>
              </a:rPr>
              <a:t>     	новые слова)</a:t>
            </a:r>
            <a:endParaRPr lang="ru-RU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3431282" cy="48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5115949" y="1700808"/>
            <a:ext cx="3024336" cy="576064"/>
          </a:xfrm>
          <a:prstGeom prst="round2Diag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</a:rPr>
              <a:t>акула</a:t>
            </a:r>
            <a:endParaRPr lang="ru-RU" sz="44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5148064" y="3070650"/>
            <a:ext cx="3024336" cy="576064"/>
          </a:xfrm>
          <a:prstGeom prst="round2Diag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канава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5123656" y="4483901"/>
            <a:ext cx="3024336" cy="576064"/>
          </a:xfrm>
          <a:prstGeom prst="round2Diag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>
                <a:solidFill>
                  <a:schemeClr val="tx1"/>
                </a:solidFill>
              </a:rPr>
              <a:t>кабина</a:t>
            </a: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5148064" y="5661248"/>
            <a:ext cx="3024336" cy="576064"/>
          </a:xfrm>
          <a:prstGeom prst="round2Diag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</a:rPr>
              <a:t>какао</a:t>
            </a:r>
            <a:endParaRPr lang="ru-RU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128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132856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dirty="0" smtClean="0"/>
              <a:t>«Косынка</a:t>
            </a:r>
            <a:r>
              <a:rPr lang="ru-RU" sz="2200" dirty="0" smtClean="0"/>
              <a:t>» </a:t>
            </a:r>
            <a:br>
              <a:rPr lang="ru-RU" sz="2200" dirty="0" smtClean="0"/>
            </a:br>
            <a:r>
              <a:rPr lang="ru-RU" sz="2200" dirty="0" smtClean="0">
                <a:solidFill>
                  <a:schemeClr val="tx1"/>
                </a:solidFill>
              </a:rPr>
              <a:t>( называются слова со звуками «В» и «Д», надо определить, какой звук слышится в слове «В» или «Д», двигаемся по стрелкам, и тогда нам встретится  какой –то сказочный герой)</a:t>
            </a: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5" name="Блок-схема: узел 4"/>
          <p:cNvSpPr/>
          <p:nvPr/>
        </p:nvSpPr>
        <p:spPr>
          <a:xfrm>
            <a:off x="3637459" y="5842291"/>
            <a:ext cx="720080" cy="673224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Блок-схема: узел 7"/>
          <p:cNvSpPr/>
          <p:nvPr/>
        </p:nvSpPr>
        <p:spPr>
          <a:xfrm>
            <a:off x="2843165" y="4988218"/>
            <a:ext cx="720080" cy="673224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Блок-схема: узел 8"/>
          <p:cNvSpPr/>
          <p:nvPr/>
        </p:nvSpPr>
        <p:spPr>
          <a:xfrm>
            <a:off x="1979712" y="4322016"/>
            <a:ext cx="720080" cy="673224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Блок-схема: узел 9"/>
          <p:cNvSpPr/>
          <p:nvPr/>
        </p:nvSpPr>
        <p:spPr>
          <a:xfrm>
            <a:off x="1043608" y="3648792"/>
            <a:ext cx="720080" cy="673224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Блок-схема: узел 10"/>
          <p:cNvSpPr/>
          <p:nvPr/>
        </p:nvSpPr>
        <p:spPr>
          <a:xfrm>
            <a:off x="323528" y="2956646"/>
            <a:ext cx="720080" cy="673224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Блок-схема: узел 11"/>
          <p:cNvSpPr/>
          <p:nvPr/>
        </p:nvSpPr>
        <p:spPr>
          <a:xfrm>
            <a:off x="5137460" y="5819198"/>
            <a:ext cx="720080" cy="673224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Блок-схема: узел 12"/>
          <p:cNvSpPr/>
          <p:nvPr/>
        </p:nvSpPr>
        <p:spPr>
          <a:xfrm>
            <a:off x="5970680" y="5099817"/>
            <a:ext cx="720080" cy="673224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Блок-схема: узел 13"/>
          <p:cNvSpPr/>
          <p:nvPr/>
        </p:nvSpPr>
        <p:spPr>
          <a:xfrm>
            <a:off x="6667222" y="4426593"/>
            <a:ext cx="720080" cy="673224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Блок-схема: узел 14"/>
          <p:cNvSpPr/>
          <p:nvPr/>
        </p:nvSpPr>
        <p:spPr>
          <a:xfrm>
            <a:off x="7410841" y="3648792"/>
            <a:ext cx="720080" cy="673224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Блок-схема: узел 15"/>
          <p:cNvSpPr/>
          <p:nvPr/>
        </p:nvSpPr>
        <p:spPr>
          <a:xfrm>
            <a:off x="8130921" y="2793098"/>
            <a:ext cx="720080" cy="673224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" name="Блок-схема: узел 16"/>
          <p:cNvSpPr/>
          <p:nvPr/>
        </p:nvSpPr>
        <p:spPr>
          <a:xfrm>
            <a:off x="4417380" y="5001226"/>
            <a:ext cx="720080" cy="673224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Блок-схема: узел 17"/>
          <p:cNvSpPr/>
          <p:nvPr/>
        </p:nvSpPr>
        <p:spPr>
          <a:xfrm>
            <a:off x="3635896" y="4231677"/>
            <a:ext cx="720080" cy="673224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" name="Блок-схема: узел 18"/>
          <p:cNvSpPr/>
          <p:nvPr/>
        </p:nvSpPr>
        <p:spPr>
          <a:xfrm>
            <a:off x="5212040" y="4225068"/>
            <a:ext cx="720080" cy="673224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Блок-схема: узел 19"/>
          <p:cNvSpPr/>
          <p:nvPr/>
        </p:nvSpPr>
        <p:spPr>
          <a:xfrm>
            <a:off x="2689249" y="3558453"/>
            <a:ext cx="720080" cy="673224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Д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Блок-схема: узел 20"/>
          <p:cNvSpPr/>
          <p:nvPr/>
        </p:nvSpPr>
        <p:spPr>
          <a:xfrm>
            <a:off x="4485901" y="3523052"/>
            <a:ext cx="720080" cy="673224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2" name="Блок-схема: узел 21"/>
          <p:cNvSpPr/>
          <p:nvPr/>
        </p:nvSpPr>
        <p:spPr>
          <a:xfrm>
            <a:off x="6016512" y="3523052"/>
            <a:ext cx="720080" cy="673224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Блок-схема: узел 22"/>
          <p:cNvSpPr/>
          <p:nvPr/>
        </p:nvSpPr>
        <p:spPr>
          <a:xfrm>
            <a:off x="1926910" y="2836157"/>
            <a:ext cx="720080" cy="673224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4" name="Блок-схема: узел 23"/>
          <p:cNvSpPr/>
          <p:nvPr/>
        </p:nvSpPr>
        <p:spPr>
          <a:xfrm>
            <a:off x="3563245" y="2793098"/>
            <a:ext cx="720080" cy="673224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5" name="Блок-схема: узел 24"/>
          <p:cNvSpPr/>
          <p:nvPr/>
        </p:nvSpPr>
        <p:spPr>
          <a:xfrm>
            <a:off x="5259717" y="2814097"/>
            <a:ext cx="720080" cy="673224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6" name="Блок-схема: узел 25"/>
          <p:cNvSpPr/>
          <p:nvPr/>
        </p:nvSpPr>
        <p:spPr>
          <a:xfrm>
            <a:off x="6781556" y="2793098"/>
            <a:ext cx="720080" cy="673224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29" name="Прямая со стрелкой 28"/>
          <p:cNvCxnSpPr>
            <a:stCxn id="5" idx="1"/>
          </p:cNvCxnSpPr>
          <p:nvPr/>
        </p:nvCxnSpPr>
        <p:spPr>
          <a:xfrm flipH="1" flipV="1">
            <a:off x="3365359" y="5575943"/>
            <a:ext cx="377553" cy="36493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H="1" flipV="1">
            <a:off x="2613970" y="4904901"/>
            <a:ext cx="377553" cy="36493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flipH="1" flipV="1">
            <a:off x="1751581" y="4139546"/>
            <a:ext cx="377553" cy="36493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833" y="3404445"/>
            <a:ext cx="463550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9" name="Прямая со стрелкой 38"/>
          <p:cNvCxnSpPr>
            <a:stCxn id="12" idx="1"/>
          </p:cNvCxnSpPr>
          <p:nvPr/>
        </p:nvCxnSpPr>
        <p:spPr>
          <a:xfrm flipH="1" flipV="1">
            <a:off x="5032007" y="5661442"/>
            <a:ext cx="210906" cy="25634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H="1" flipV="1">
            <a:off x="4252086" y="4805748"/>
            <a:ext cx="377553" cy="36493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flipH="1" flipV="1">
            <a:off x="3343230" y="4056799"/>
            <a:ext cx="377553" cy="36493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H="1" flipV="1">
            <a:off x="2528516" y="3466322"/>
            <a:ext cx="377553" cy="36493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flipH="1" flipV="1">
            <a:off x="5781904" y="4812770"/>
            <a:ext cx="377553" cy="36493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flipH="1" flipV="1">
            <a:off x="5083454" y="4049207"/>
            <a:ext cx="377553" cy="36493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flipH="1" flipV="1">
            <a:off x="4212313" y="3308586"/>
            <a:ext cx="377553" cy="36493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 flipH="1" flipV="1">
            <a:off x="6501984" y="4013806"/>
            <a:ext cx="377553" cy="36493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flipH="1" flipV="1">
            <a:off x="5827735" y="3293258"/>
            <a:ext cx="377553" cy="36493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flipH="1" flipV="1">
            <a:off x="7312859" y="3283852"/>
            <a:ext cx="377553" cy="36493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>
            <a:endCxn id="17" idx="3"/>
          </p:cNvCxnSpPr>
          <p:nvPr/>
        </p:nvCxnSpPr>
        <p:spPr>
          <a:xfrm flipV="1">
            <a:off x="4078318" y="5575859"/>
            <a:ext cx="444515" cy="3246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 flipV="1">
            <a:off x="3532006" y="4803987"/>
            <a:ext cx="391279" cy="3737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>
            <a:stCxn id="9" idx="7"/>
            <a:endCxn id="20" idx="3"/>
          </p:cNvCxnSpPr>
          <p:nvPr/>
        </p:nvCxnSpPr>
        <p:spPr>
          <a:xfrm flipV="1">
            <a:off x="2594339" y="4133086"/>
            <a:ext cx="200363" cy="28752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>
            <a:stCxn id="10" idx="7"/>
            <a:endCxn id="23" idx="3"/>
          </p:cNvCxnSpPr>
          <p:nvPr/>
        </p:nvCxnSpPr>
        <p:spPr>
          <a:xfrm flipV="1">
            <a:off x="1658235" y="3410790"/>
            <a:ext cx="374128" cy="33659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>
            <a:endCxn id="24" idx="3"/>
          </p:cNvCxnSpPr>
          <p:nvPr/>
        </p:nvCxnSpPr>
        <p:spPr>
          <a:xfrm flipV="1">
            <a:off x="3203205" y="3367731"/>
            <a:ext cx="465493" cy="46353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/>
          <p:nvPr/>
        </p:nvCxnSpPr>
        <p:spPr>
          <a:xfrm flipV="1">
            <a:off x="5137460" y="3404447"/>
            <a:ext cx="323547" cy="3429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>
            <a:stCxn id="17" idx="7"/>
            <a:endCxn id="19" idx="3"/>
          </p:cNvCxnSpPr>
          <p:nvPr/>
        </p:nvCxnSpPr>
        <p:spPr>
          <a:xfrm flipV="1">
            <a:off x="5032007" y="4799701"/>
            <a:ext cx="285486" cy="3001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>
            <a:stCxn id="18" idx="7"/>
          </p:cNvCxnSpPr>
          <p:nvPr/>
        </p:nvCxnSpPr>
        <p:spPr>
          <a:xfrm flipV="1">
            <a:off x="4250523" y="3985404"/>
            <a:ext cx="379116" cy="3448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 стрелкой 81"/>
          <p:cNvCxnSpPr>
            <a:stCxn id="19" idx="7"/>
            <a:endCxn id="22" idx="3"/>
          </p:cNvCxnSpPr>
          <p:nvPr/>
        </p:nvCxnSpPr>
        <p:spPr>
          <a:xfrm flipV="1">
            <a:off x="5826667" y="4097685"/>
            <a:ext cx="295298" cy="2259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 стрелкой 84"/>
          <p:cNvCxnSpPr>
            <a:stCxn id="22" idx="7"/>
          </p:cNvCxnSpPr>
          <p:nvPr/>
        </p:nvCxnSpPr>
        <p:spPr>
          <a:xfrm flipV="1">
            <a:off x="6631139" y="3333227"/>
            <a:ext cx="248398" cy="2884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 стрелкой 87"/>
          <p:cNvCxnSpPr>
            <a:endCxn id="13" idx="3"/>
          </p:cNvCxnSpPr>
          <p:nvPr/>
        </p:nvCxnSpPr>
        <p:spPr>
          <a:xfrm flipV="1">
            <a:off x="5781903" y="5674450"/>
            <a:ext cx="294230" cy="2664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 стрелкой 90"/>
          <p:cNvCxnSpPr>
            <a:stCxn id="13" idx="7"/>
          </p:cNvCxnSpPr>
          <p:nvPr/>
        </p:nvCxnSpPr>
        <p:spPr>
          <a:xfrm flipV="1">
            <a:off x="6585307" y="5001226"/>
            <a:ext cx="294230" cy="1971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 стрелкой 97"/>
          <p:cNvCxnSpPr/>
          <p:nvPr/>
        </p:nvCxnSpPr>
        <p:spPr>
          <a:xfrm flipV="1">
            <a:off x="7298201" y="4276846"/>
            <a:ext cx="392211" cy="39676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Прямая со стрелкой 104"/>
          <p:cNvCxnSpPr>
            <a:stCxn id="15" idx="7"/>
          </p:cNvCxnSpPr>
          <p:nvPr/>
        </p:nvCxnSpPr>
        <p:spPr>
          <a:xfrm flipV="1">
            <a:off x="8025468" y="3367731"/>
            <a:ext cx="362956" cy="3796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1522954"/>
            <a:ext cx="1044000" cy="1378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863" y="1752039"/>
            <a:ext cx="900000" cy="1148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5468" y="1522954"/>
            <a:ext cx="864000" cy="1220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8306" y="1833051"/>
            <a:ext cx="792000" cy="1123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245" y="1789750"/>
            <a:ext cx="864000" cy="1060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9249" y="1847431"/>
            <a:ext cx="625498" cy="10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518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Clr>
                <a:srgbClr val="31B6FD"/>
              </a:buClr>
              <a:buNone/>
            </a:pPr>
            <a:r>
              <a:rPr lang="ru-RU" sz="6600" dirty="0">
                <a:solidFill>
                  <a:srgbClr val="073E87"/>
                </a:solidFill>
              </a:rPr>
              <a:t>О В Р Н О А</a:t>
            </a:r>
          </a:p>
          <a:p>
            <a:pPr marL="0" lvl="0" indent="0">
              <a:buClr>
                <a:srgbClr val="31B6FD"/>
              </a:buClr>
              <a:buNone/>
            </a:pPr>
            <a:r>
              <a:rPr lang="ru-RU" sz="6600" dirty="0">
                <a:solidFill>
                  <a:srgbClr val="073E87"/>
                </a:solidFill>
              </a:rPr>
              <a:t>2  1 3   5  4  6      </a:t>
            </a:r>
          </a:p>
          <a:p>
            <a:pPr marL="0" lvl="0" indent="0">
              <a:buClr>
                <a:srgbClr val="31B6FD"/>
              </a:buClr>
              <a:buNone/>
            </a:pPr>
            <a:r>
              <a:rPr lang="ru-RU" sz="6000" dirty="0">
                <a:solidFill>
                  <a:srgbClr val="FF0000"/>
                </a:solidFill>
              </a:rPr>
              <a:t>В О Р О Н А</a:t>
            </a:r>
          </a:p>
          <a:p>
            <a:pPr marL="0" indent="0">
              <a:buNone/>
            </a:pPr>
            <a:endParaRPr lang="ru-RU" sz="4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Нелепицы </a:t>
            </a:r>
            <a:r>
              <a:rPr lang="ru-RU" sz="2400" dirty="0" smtClean="0">
                <a:solidFill>
                  <a:schemeClr val="tx1"/>
                </a:solidFill>
              </a:rPr>
              <a:t>(буквы написаны вразнобой , под каждой буквой – цифра, соответствующая номеру буквы в словах. Надо расположить  буквы в правильном порядке, прочитать слова и записать в тетрадь)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" name="Picture 2" descr="C:\Users\Logo\Downloads\ворон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429000"/>
            <a:ext cx="3168000" cy="19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3031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675467"/>
            <a:ext cx="8164429" cy="345069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7200" b="1" dirty="0" smtClean="0">
                <a:solidFill>
                  <a:srgbClr val="7030A0"/>
                </a:solidFill>
              </a:rPr>
              <a:t>А Г Р У А Д</a:t>
            </a:r>
          </a:p>
          <a:p>
            <a:pPr marL="0" indent="0">
              <a:buNone/>
            </a:pPr>
            <a:r>
              <a:rPr lang="ru-RU" sz="7200" b="1" dirty="0" smtClean="0">
                <a:solidFill>
                  <a:srgbClr val="FF0000"/>
                </a:solidFill>
              </a:rPr>
              <a:t>2  5  1  4 6 3</a:t>
            </a:r>
          </a:p>
          <a:p>
            <a:pPr marL="0" indent="0">
              <a:buNone/>
            </a:pPr>
            <a:r>
              <a:rPr lang="ru-RU" sz="7200" b="1" dirty="0" smtClean="0">
                <a:solidFill>
                  <a:srgbClr val="FF0000"/>
                </a:solidFill>
              </a:rPr>
              <a:t>Р</a:t>
            </a:r>
            <a:r>
              <a:rPr lang="ru-RU" sz="7200" b="1" dirty="0" smtClean="0">
                <a:solidFill>
                  <a:schemeClr val="accent5"/>
                </a:solidFill>
              </a:rPr>
              <a:t>А</a:t>
            </a:r>
            <a:r>
              <a:rPr lang="ru-RU" sz="7200" b="1" dirty="0" smtClean="0">
                <a:solidFill>
                  <a:srgbClr val="FFFF00"/>
                </a:solidFill>
              </a:rPr>
              <a:t>Д</a:t>
            </a:r>
            <a:r>
              <a:rPr lang="ru-RU" sz="7200" b="1" dirty="0" smtClean="0">
                <a:solidFill>
                  <a:srgbClr val="00B050"/>
                </a:solidFill>
              </a:rPr>
              <a:t>У</a:t>
            </a:r>
            <a:r>
              <a:rPr lang="ru-RU" sz="7200" b="1" dirty="0" smtClean="0">
                <a:solidFill>
                  <a:schemeClr val="bg2">
                    <a:lumMod val="50000"/>
                  </a:schemeClr>
                </a:solidFill>
              </a:rPr>
              <a:t>Г</a:t>
            </a:r>
            <a:r>
              <a:rPr lang="ru-RU" sz="7200" b="1" dirty="0" smtClean="0">
                <a:solidFill>
                  <a:srgbClr val="7030A0"/>
                </a:solidFill>
              </a:rPr>
              <a:t>А</a:t>
            </a:r>
            <a:endParaRPr lang="ru-RU" sz="7200" b="1" dirty="0">
              <a:solidFill>
                <a:srgbClr val="7030A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7030A0"/>
                </a:solidFill>
              </a:rPr>
              <a:t>Нелепицы </a:t>
            </a:r>
            <a:br>
              <a:rPr lang="ru-RU" sz="4000" dirty="0" smtClean="0">
                <a:solidFill>
                  <a:srgbClr val="7030A0"/>
                </a:solidFill>
              </a:rPr>
            </a:br>
            <a:r>
              <a:rPr lang="ru-RU" sz="2200" dirty="0" smtClean="0">
                <a:solidFill>
                  <a:prstClr val="black"/>
                </a:solidFill>
              </a:rPr>
              <a:t>(</a:t>
            </a:r>
            <a:r>
              <a:rPr lang="ru-RU" sz="2200" dirty="0">
                <a:solidFill>
                  <a:prstClr val="black"/>
                </a:solidFill>
              </a:rPr>
              <a:t>буквы написаны вразнобой , под каждой буквой – цифра, соответствующая номеру буквы в словах. Надо расположить  буквы в правильном </a:t>
            </a:r>
            <a:r>
              <a:rPr lang="ru-RU" sz="2200" dirty="0" smtClean="0">
                <a:solidFill>
                  <a:prstClr val="black"/>
                </a:solidFill>
              </a:rPr>
              <a:t>порядке, </a:t>
            </a:r>
            <a:r>
              <a:rPr lang="ru-RU" sz="2200" dirty="0">
                <a:solidFill>
                  <a:prstClr val="black"/>
                </a:solidFill>
              </a:rPr>
              <a:t>прочитать </a:t>
            </a:r>
            <a:r>
              <a:rPr lang="ru-RU" sz="2200" dirty="0" smtClean="0">
                <a:solidFill>
                  <a:prstClr val="black"/>
                </a:solidFill>
              </a:rPr>
              <a:t>слова и записать в </a:t>
            </a:r>
            <a:r>
              <a:rPr lang="ru-RU" sz="2200" dirty="0" err="1" smtClean="0">
                <a:solidFill>
                  <a:prstClr val="black"/>
                </a:solidFill>
              </a:rPr>
              <a:t>терадь</a:t>
            </a:r>
            <a:r>
              <a:rPr lang="ru-RU" sz="2200" dirty="0" smtClean="0">
                <a:solidFill>
                  <a:prstClr val="black"/>
                </a:solidFill>
              </a:rPr>
              <a:t>)</a:t>
            </a:r>
            <a:endParaRPr lang="ru-RU" dirty="0"/>
          </a:p>
        </p:txBody>
      </p:sp>
      <p:pic>
        <p:nvPicPr>
          <p:cNvPr id="4" name="Picture 2" descr="Поздравлялки. -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996952"/>
            <a:ext cx="3312000" cy="2278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9199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5" y="2675466"/>
            <a:ext cx="8172896" cy="39938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7200" dirty="0" smtClean="0"/>
              <a:t>     В О Р О Н А</a:t>
            </a:r>
            <a:endParaRPr lang="ru-RU" sz="7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Звукобуквенный разбор получившихся слов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2" name="Блок-схема: узел 11"/>
          <p:cNvSpPr/>
          <p:nvPr/>
        </p:nvSpPr>
        <p:spPr>
          <a:xfrm>
            <a:off x="1793105" y="4108097"/>
            <a:ext cx="648000" cy="6480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3" name="Блок-схема: узел 12"/>
          <p:cNvSpPr/>
          <p:nvPr/>
        </p:nvSpPr>
        <p:spPr>
          <a:xfrm>
            <a:off x="2568464" y="4084104"/>
            <a:ext cx="648000" cy="648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узел 15"/>
          <p:cNvSpPr/>
          <p:nvPr/>
        </p:nvSpPr>
        <p:spPr>
          <a:xfrm>
            <a:off x="971600" y="4108097"/>
            <a:ext cx="648000" cy="648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узел 16"/>
          <p:cNvSpPr/>
          <p:nvPr/>
        </p:nvSpPr>
        <p:spPr>
          <a:xfrm>
            <a:off x="3419872" y="4084104"/>
            <a:ext cx="648000" cy="6480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8" name="Блок-схема: узел 17"/>
          <p:cNvSpPr/>
          <p:nvPr/>
        </p:nvSpPr>
        <p:spPr>
          <a:xfrm>
            <a:off x="4211960" y="4109480"/>
            <a:ext cx="648000" cy="648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Блок-схема: узел 18"/>
          <p:cNvSpPr/>
          <p:nvPr/>
        </p:nvSpPr>
        <p:spPr>
          <a:xfrm>
            <a:off x="5015470" y="4109480"/>
            <a:ext cx="648000" cy="6480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pic>
        <p:nvPicPr>
          <p:cNvPr id="1026" name="Picture 2" descr="C:\Users\Logo\Downloads\КОЛОКОЛЬЧИ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105" y="4869160"/>
            <a:ext cx="972000" cy="116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Logo\Downloads\КОЛОКОЛЬЧИ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872" y="4869160"/>
            <a:ext cx="972000" cy="116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Logo\Downloads\КОЛОКОЛЬЧИ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3470" y="4869160"/>
            <a:ext cx="972000" cy="116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 flipH="1">
            <a:off x="3866605" y="2204864"/>
            <a:ext cx="201267" cy="50405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9549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Clr>
                <a:srgbClr val="31B6FD"/>
              </a:buClr>
              <a:buNone/>
            </a:pPr>
            <a:r>
              <a:rPr lang="ru-RU" sz="7200" dirty="0">
                <a:solidFill>
                  <a:srgbClr val="073E87"/>
                </a:solidFill>
              </a:rPr>
              <a:t>Р</a:t>
            </a:r>
            <a:r>
              <a:rPr lang="ru-RU" sz="7200" dirty="0" smtClean="0">
                <a:solidFill>
                  <a:srgbClr val="073E87"/>
                </a:solidFill>
              </a:rPr>
              <a:t>  А   Д   У   Г  А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C00000"/>
                </a:solidFill>
              </a:rPr>
              <a:t>Звукобуквенный разбор получившихся слов</a:t>
            </a:r>
            <a:endParaRPr lang="ru-RU" dirty="0"/>
          </a:p>
        </p:txBody>
      </p:sp>
      <p:sp>
        <p:nvSpPr>
          <p:cNvPr id="4" name="Блок-схема: узел 3"/>
          <p:cNvSpPr/>
          <p:nvPr/>
        </p:nvSpPr>
        <p:spPr>
          <a:xfrm>
            <a:off x="827584" y="4072608"/>
            <a:ext cx="648000" cy="648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/>
          <p:cNvSpPr/>
          <p:nvPr/>
        </p:nvSpPr>
        <p:spPr>
          <a:xfrm>
            <a:off x="1907704" y="4054527"/>
            <a:ext cx="648000" cy="6480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6" name="Блок-схема: узел 5"/>
          <p:cNvSpPr/>
          <p:nvPr/>
        </p:nvSpPr>
        <p:spPr>
          <a:xfrm>
            <a:off x="3971491" y="4057582"/>
            <a:ext cx="648000" cy="6480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7" name="Блок-схема: узел 6"/>
          <p:cNvSpPr/>
          <p:nvPr/>
        </p:nvSpPr>
        <p:spPr>
          <a:xfrm>
            <a:off x="6159344" y="4072608"/>
            <a:ext cx="648000" cy="6480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8" name="Блок-схема: узел 7"/>
          <p:cNvSpPr/>
          <p:nvPr/>
        </p:nvSpPr>
        <p:spPr>
          <a:xfrm>
            <a:off x="2877033" y="4057582"/>
            <a:ext cx="648000" cy="648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4975301" y="4057582"/>
            <a:ext cx="648000" cy="648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Logo\Downloads\КОЛОКОЛЬЧИ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029" y="4897075"/>
            <a:ext cx="972000" cy="116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Logo\Downloads\КОЛОКОЛЬЧИ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5033" y="4939116"/>
            <a:ext cx="972000" cy="116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Logo\Downloads\КОЛОКОЛЬЧИ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3301" y="4968538"/>
            <a:ext cx="972000" cy="116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Прямая соединительная линия 13"/>
          <p:cNvCxnSpPr/>
          <p:nvPr/>
        </p:nvCxnSpPr>
        <p:spPr>
          <a:xfrm flipH="1">
            <a:off x="2231704" y="2132856"/>
            <a:ext cx="324001" cy="576064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099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579296" cy="1944216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7030A0"/>
                </a:solidFill>
              </a:rPr>
              <a:t>«Весёлый </a:t>
            </a:r>
            <a:r>
              <a:rPr lang="ru-RU" sz="4000" dirty="0" smtClean="0">
                <a:solidFill>
                  <a:srgbClr val="7030A0"/>
                </a:solidFill>
              </a:rPr>
              <a:t>паровозик»</a:t>
            </a:r>
            <a:br>
              <a:rPr lang="ru-RU" sz="4000" dirty="0" smtClean="0">
                <a:solidFill>
                  <a:srgbClr val="7030A0"/>
                </a:solidFill>
              </a:rPr>
            </a:br>
            <a:r>
              <a:rPr lang="ru-RU" sz="2700" dirty="0" smtClean="0"/>
              <a:t>распределить </a:t>
            </a:r>
            <a:r>
              <a:rPr lang="ru-RU" sz="2700" dirty="0"/>
              <a:t>картинки в три вагона: в первый со звуком «В», во второй – со звуком «Д», а в третий с их мягкими парами «В</a:t>
            </a:r>
            <a:r>
              <a:rPr lang="ru-RU" sz="2700" dirty="0">
                <a:latin typeface="Arial"/>
                <a:cs typeface="Arial"/>
              </a:rPr>
              <a:t>′</a:t>
            </a:r>
            <a:r>
              <a:rPr lang="ru-RU" sz="2700" dirty="0"/>
              <a:t>» и «Д'»</a:t>
            </a:r>
            <a:r>
              <a:rPr lang="ru-RU" dirty="0">
                <a:solidFill>
                  <a:srgbClr val="7030A0"/>
                </a:solidFill>
              </a:rPr>
              <a:t/>
            </a:r>
            <a:br>
              <a:rPr lang="ru-RU" dirty="0">
                <a:solidFill>
                  <a:srgbClr val="7030A0"/>
                </a:solidFill>
              </a:rPr>
            </a:b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206349"/>
            <a:ext cx="9144000" cy="530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004" y="1605432"/>
            <a:ext cx="1152000" cy="91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1495" y="5755334"/>
            <a:ext cx="1152000" cy="821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4376" y="2060848"/>
            <a:ext cx="1188000" cy="890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496" y="4856953"/>
            <a:ext cx="1188000" cy="888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6376" y="5155316"/>
            <a:ext cx="1260000" cy="944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48" y="3008445"/>
            <a:ext cx="1224000" cy="913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0099" y="2384697"/>
            <a:ext cx="1404000" cy="900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3776" y="1846106"/>
            <a:ext cx="684000" cy="1319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50551" y="3501008"/>
            <a:ext cx="79541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6600" b="1" dirty="0">
                <a:ln w="18000">
                  <a:solidFill>
                    <a:srgbClr val="4584D3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31B6FD">
                    <a:lumMod val="50000"/>
                  </a:srgb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</a:t>
            </a:r>
            <a:endParaRPr lang="ru-RU" sz="6600" b="1" dirty="0">
              <a:solidFill>
                <a:srgbClr val="31B6FD">
                  <a:lumMod val="50000"/>
                </a:srgb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40004" y="3284984"/>
            <a:ext cx="73289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6000" b="1" dirty="0">
                <a:solidFill>
                  <a:srgbClr val="31B6FD">
                    <a:lumMod val="50000"/>
                  </a:srgbClr>
                </a:solidFill>
              </a:rPr>
              <a:t>Д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491874" y="3044073"/>
            <a:ext cx="232307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5400" b="1" dirty="0">
                <a:ln w="18000">
                  <a:solidFill>
                    <a:srgbClr val="4584D3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В′ и Д′</a:t>
            </a:r>
          </a:p>
        </p:txBody>
      </p:sp>
    </p:spTree>
    <p:extLst>
      <p:ext uri="{BB962C8B-B14F-4D97-AF65-F5344CB8AC3E}">
        <p14:creationId xmlns:p14="http://schemas.microsoft.com/office/powerpoint/2010/main" val="2878581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-0.04719 L 0.12917 -0.04719 C 0.18525 -0.04719 0.25417 0.02175 0.25417 0.07773 L 0.25417 0.20287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2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-0.0706 L 0.12552 -0.0706 C 0.18159 -0.0706 0.25052 -0.00162 0.25052 0.0544 L 0.25052 0.17963 " pathEditMode="relative" rAng="0" ptsTypes="FfFF">
                                      <p:cBhvr>
                                        <p:cTn id="10" dur="2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89 0.09282 L 0.00989 0.3430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36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0.25278 L 0.06737 -0.18889 C 0.0816 -0.17454 0.10278 -0.16666 0.12483 -0.16666 C 0.15 -0.16666 0.16997 -0.17454 0.18421 -0.18889 L 0.25191 -0.25278 " pathEditMode="relative" rAng="0" ptsTypes="FffFF">
                                      <p:cBhvr>
                                        <p:cTn id="40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87" y="43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351 0.28843 L -0.0257 -0.07893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183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22222E-6 L -3.88889E-6 0.19768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3" y="2276872"/>
            <a:ext cx="8856984" cy="458112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</a:t>
            </a:r>
            <a:r>
              <a:rPr lang="ru-RU" sz="4000" dirty="0" smtClean="0"/>
              <a:t>Порядок расположения цветов</a:t>
            </a:r>
            <a:endParaRPr lang="ru-RU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/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Цветочная </a:t>
            </a:r>
            <a:r>
              <a:rPr lang="ru-RU" dirty="0" smtClean="0">
                <a:solidFill>
                  <a:srgbClr val="FF0000"/>
                </a:solidFill>
              </a:rPr>
              <a:t>поляна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sz="3100" dirty="0" smtClean="0">
                <a:solidFill>
                  <a:schemeClr val="tx1"/>
                </a:solidFill>
              </a:rPr>
              <a:t>(разложить цветы в нужном порядке (согласно схеме) и прочитать получившееся слово)</a:t>
            </a:r>
            <a:endParaRPr lang="ru-RU" sz="3100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Logo\Downloads\василёк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5154" y="3378788"/>
            <a:ext cx="1440000" cy="1137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Logo\Downloads\колокольчик цветок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846" y="3368684"/>
            <a:ext cx="1620000" cy="995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Logo\Downloads\одуванчик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456" y="3329422"/>
            <a:ext cx="1080000" cy="1025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Logo\Downloads\роза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9752" y="2935838"/>
            <a:ext cx="13239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Logo\Downloads\ромашка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9094" y="3230081"/>
            <a:ext cx="1379158" cy="12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Logo\Downloads\цвет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545" y="3157315"/>
            <a:ext cx="1440000" cy="145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Logo\Downloads\цветок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6000" y="3391845"/>
            <a:ext cx="1368000" cy="106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Logo\Downloads\колокольчик цветок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7216" y="4544067"/>
            <a:ext cx="1080000" cy="663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65115" y="5259863"/>
            <a:ext cx="364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О</a:t>
            </a:r>
          </a:p>
        </p:txBody>
      </p:sp>
      <p:pic>
        <p:nvPicPr>
          <p:cNvPr id="13" name="Picture 2" descr="C:\Users\Logo\Downloads\василёк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846" y="4504755"/>
            <a:ext cx="1188000" cy="7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20752" y="5252019"/>
            <a:ext cx="3561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м</a:t>
            </a:r>
          </a:p>
        </p:txBody>
      </p:sp>
      <p:pic>
        <p:nvPicPr>
          <p:cNvPr id="15" name="Picture 4" descr="C:\Users\Logo\Downloads\одуванчик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3501" y="5645617"/>
            <a:ext cx="684000" cy="649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942216" y="6384331"/>
            <a:ext cx="3465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Л</a:t>
            </a:r>
          </a:p>
        </p:txBody>
      </p:sp>
      <p:pic>
        <p:nvPicPr>
          <p:cNvPr id="18" name="Picture 5" descr="C:\Users\Logo\Downloads\роза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846" y="5558580"/>
            <a:ext cx="900000" cy="971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066812" y="6470594"/>
            <a:ext cx="364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О</a:t>
            </a:r>
          </a:p>
        </p:txBody>
      </p:sp>
      <p:pic>
        <p:nvPicPr>
          <p:cNvPr id="20" name="Picture 6" descr="C:\Users\Logo\Downloads\ромашка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3031" y="5061131"/>
            <a:ext cx="864000" cy="766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8030143" y="6044191"/>
            <a:ext cx="3497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Д</a:t>
            </a:r>
          </a:p>
        </p:txBody>
      </p:sp>
      <p:pic>
        <p:nvPicPr>
          <p:cNvPr id="22" name="Picture 8" descr="C:\Users\Logo\Downloads\цвет2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707" y="5506292"/>
            <a:ext cx="720000" cy="72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822603" y="6238363"/>
            <a:ext cx="3529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Ц</a:t>
            </a:r>
          </a:p>
        </p:txBody>
      </p:sp>
      <p:pic>
        <p:nvPicPr>
          <p:cNvPr id="24" name="Picture 2" descr="C:\Users\Logo\Downloads\цветок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1545" y="5895885"/>
            <a:ext cx="972000" cy="75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001185" y="6228857"/>
            <a:ext cx="4106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Ы</a:t>
            </a:r>
          </a:p>
        </p:txBody>
      </p:sp>
    </p:spTree>
    <p:extLst>
      <p:ext uri="{BB962C8B-B14F-4D97-AF65-F5344CB8AC3E}">
        <p14:creationId xmlns:p14="http://schemas.microsoft.com/office/powerpoint/2010/main" val="1655628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23682E-6 L -0.14861 0.0016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31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0.00069 L -0.14861 0.0013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83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94 0.00925 L -0.04965 0.0407 C -0.06129 0.04764 -0.079 0.05226 -0.09722 0.05226 C -0.11788 0.05226 -0.13525 0.04764 -0.1467 0.0407 L -0.20209 0.00925 " pathEditMode="relative" rAng="0" ptsTypes="FffFF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51" y="21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41258E-6 L -0.05504 0.00902 C -0.06649 0.01133 -0.08386 0.01248 -0.10174 0.01248 C -0.12222 0.01248 -0.13872 0.01133 -0.15018 0.00902 L -0.20486 4.41258E-6 " pathEditMode="relative" rAng="0" ptsTypes="FffFF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43" y="6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07331 L -0.00607 -0.1813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" y="-1274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27382E-6 L -0.00607 -0.17414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" y="-87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85846E-6 L 2.77778E-7 -0.10153 C 2.77778E-7 -0.14709 0.09115 -0.20259 0.16528 -0.20259 L 0.33073 -0.20259 " pathEditMode="relative" rAng="0" ptsTypes="FfFF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28" y="-10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71045E-6 L 1.66667E-6 -0.09343 C 1.66667E-6 -0.13552 0.09566 -0.18663 0.17361 -0.18663 L 0.34774 -0.18663 " pathEditMode="relative" rAng="0" ptsTypes="FfFF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78" y="-9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0.02174 C -0.00521 -0.01897 -0.02309 -0.01596 -0.02916 -0.01596 C -0.06875 -0.01596 -0.10937 -0.06037 -0.10937 -0.10477 C -0.10937 -0.08257 -0.12969 -0.06037 -0.14878 -0.06037 C -0.16909 -0.06037 -0.18837 -0.0828 -0.18837 -0.10477 C -0.18837 -0.0939 -0.19844 -0.08257 -0.20868 -0.08257 C -0.21875 -0.08257 -0.22882 -0.09367 -0.22882 -0.10477 C -0.22882 -0.09922 -0.23403 -0.0939 -0.23906 -0.0939 C -0.24409 -0.0939 -0.24913 -0.09945 -0.24913 -0.10477 C -0.24913 -0.10199 -0.25191 -0.09922 -0.25434 -0.09922 C -0.25555 -0.09922 -0.25937 -0.10199 -0.25937 -0.10477 C -0.25937 -0.10338 -0.26059 -0.10199 -0.26198 -0.10199 C -0.26198 -0.10176 -0.26458 -0.10338 -0.26458 -0.10477 C -0.26458 -0.10407 -0.26458 -0.10338 -0.26597 -0.10338 C -0.26597 -0.10384 -0.26736 -0.10431 -0.26736 -0.10477 C -0.26736 -0.10454 -0.26736 -0.10407 -0.26736 -0.10384 C -0.26857 -0.10384 -0.26857 -0.10407 -0.26857 -0.10454 C -0.26996 -0.10454 -0.26996 -0.10431 -0.26996 -0.10384 C -0.27118 -0.10384 -0.27118 -0.10407 -0.27118 -0.10454 " pathEditMode="relative" rAng="0" ptsTypes="fffffffffffffffffff">
                                      <p:cBhvr>
                                        <p:cTn id="3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59" y="-38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288 -0.10453 C -0.04757 -0.10407 -0.06354 -0.10361 -0.06927 -0.10361 C -0.10469 -0.10361 -0.14132 -0.10962 -0.14132 -0.11563 C -0.14132 -0.11263 -0.15955 -0.10962 -0.17691 -0.10962 C -0.19514 -0.10962 -0.21232 -0.11286 -0.21232 -0.11563 C -0.21232 -0.11424 -0.22153 -0.11263 -0.23073 -0.11263 C -0.23975 -0.11263 -0.24896 -0.11424 -0.24896 -0.11563 C -0.24896 -0.11494 -0.25347 -0.11424 -0.25798 -0.11424 C -0.26267 -0.11424 -0.26719 -0.11494 -0.26719 -0.11563 C -0.26719 -0.1154 -0.26962 -0.11494 -0.2717 -0.11494 C -0.27291 -0.11494 -0.27639 -0.1154 -0.27639 -0.11563 C -0.27639 -0.11563 -0.2776 -0.1154 -0.27864 -0.1154 C -0.27864 -0.1154 -0.28107 -0.11563 -0.28107 -0.11563 C -0.28107 -0.11563 -0.28107 -0.11563 -0.28229 -0.11563 C -0.28229 -0.11563 -0.2835 -0.11563 -0.2835 -0.11563 C -0.2835 -0.11563 -0.2835 -0.11563 -0.2835 -0.11563 C -0.28472 -0.11563 -0.28472 -0.11563 -0.28472 -0.11563 C -0.28594 -0.11563 -0.28594 -0.11563 -0.28594 -0.11563 C -0.28698 -0.11563 -0.28698 -0.11563 -0.28698 -0.11563 " pathEditMode="relative" rAng="0" ptsTypes="fffffffffffffffffff">
                                      <p:cBhvr>
                                        <p:cTn id="4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05" y="-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9.25069E-7 L 0.11406 9.25069E-7 C 0.16528 9.25069E-7 0.2283 -0.03677 0.2283 -0.06637 L 0.2283 -0.13275 " pathEditMode="relative" rAng="0" ptsTypes="FfFF">
                                      <p:cBhvr>
                                        <p:cTn id="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06" y="-66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0.00439 L 0.11042 0.00439 C 0.16007 0.00439 0.22101 -0.03053 0.22101 -0.05874 L 0.22101 -0.12142 " pathEditMode="relative" rAng="0" ptsTypes="FfFF">
                                      <p:cBhvr>
                                        <p:cTn id="4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42" y="-62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85014E-7 L 0.07517 1.85014E-7 C 0.10903 1.85014E-7 0.15121 -0.06036 0.15121 -0.1087 L 0.15121 -0.21531 " pathEditMode="relative" rAng="0" ptsTypes="FfFF">
                                      <p:cBhvr>
                                        <p:cTn id="5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52" y="-107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93 -0.06406 L 0.09132 -0.06406 C 0.14827 -0.06406 0.21858 -0.09181 0.21858 -0.11378 L 0.21858 -0.16304 " pathEditMode="relative" rAng="0" ptsTypes="FfFF">
                                      <p:cBhvr>
                                        <p:cTn id="5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26" y="-4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1" y="908720"/>
            <a:ext cx="8640960" cy="576064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МОЛОДЦЫ! ВЫ ВЫПОЛНИЛИ ВСЕ ЗАДАНИЯ! ТЕПЕРЬ БУКВЫ «В» и «Д» СВОБОДНЫ И ОНИ ВЕРНУЛИСЬ К НАМ В РЕЧЬ, В НАШИ ТЕТРАДИ И КНИГИ.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«ЗАМОК»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113584"/>
            <a:ext cx="5760000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284984"/>
            <a:ext cx="1314450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938" y="3118925"/>
            <a:ext cx="1314450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1210" y="3785046"/>
            <a:ext cx="94128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solidFill>
                  <a:srgbClr val="7030A0"/>
                </a:solidFill>
              </a:rPr>
              <a:t>в</a:t>
            </a:r>
            <a:endParaRPr lang="ru-RU" sz="9600" b="1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flipH="1">
            <a:off x="7488180" y="3618987"/>
            <a:ext cx="1105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7030A0"/>
                </a:solidFill>
              </a:rPr>
              <a:t>д</a:t>
            </a:r>
            <a:endParaRPr lang="ru-RU" sz="9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49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332656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«Страна </a:t>
            </a:r>
            <a:r>
              <a:rPr lang="ru-RU" dirty="0" err="1" smtClean="0">
                <a:solidFill>
                  <a:srgbClr val="FF0000"/>
                </a:solidFill>
              </a:rPr>
              <a:t>Слогандия</a:t>
            </a:r>
            <a:r>
              <a:rPr lang="ru-RU" dirty="0" smtClean="0">
                <a:solidFill>
                  <a:srgbClr val="FF0000"/>
                </a:solidFill>
              </a:rPr>
              <a:t>» (</a:t>
            </a:r>
            <a:r>
              <a:rPr lang="ru-RU" dirty="0" smtClean="0">
                <a:solidFill>
                  <a:srgbClr val="FF0000"/>
                </a:solidFill>
              </a:rPr>
              <a:t>подружить слоги, чтобы получились слова)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4710" y="2188264"/>
            <a:ext cx="1728192" cy="4486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ДИ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39952" y="2204864"/>
            <a:ext cx="144016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ВАН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660232" y="3501008"/>
            <a:ext cx="1728192" cy="543413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79912" y="6165304"/>
            <a:ext cx="1584176" cy="51365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ДА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4323" y="3285783"/>
            <a:ext cx="1512168" cy="5727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ВЕТ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51620" y="4365104"/>
            <a:ext cx="1368152" cy="50405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4062" y="6157562"/>
            <a:ext cx="1656184" cy="439789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164288" y="6165304"/>
            <a:ext cx="1512168" cy="43204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ЗА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571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7 0.04 C 0.081 0.049 0.102 0.054 0.124 0.054 C 0.149 0.054 0.169 0.049 0.183 0.04 L 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22 0.03172 L 0.18368 0.09306 C 0.21267 0.10764 0.25555 0.11574 0.30034 0.11574 C 0.35191 0.11574 0.39253 0.10764 0.42135 0.09306 L 0.55885 0.03172 " pathEditMode="relative" rAng="0" ptsTypes="FffFF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90" y="4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44 0.01574 L 0.03056 0.01574 C 0.08664 0.01574 0.15556 0.08472 0.15556 0.14074 L 0.15556 0.26597 " pathEditMode="relative" rAng="0" ptsTypes="FfFF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6.08374E-7 L 0.16597 -0.10016 C 0.20087 -0.12283 0.25295 -0.13486 0.30712 -0.13486 C 0.3691 -0.13486 0.41875 -0.12283 0.45365 -0.10016 L 0.62014 6.08374E-7 " pathEditMode="relative" rAng="0" ptsTypes="FffFF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07" y="-6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65051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 «Страна </a:t>
            </a:r>
            <a:r>
              <a:rPr lang="ru-RU" dirty="0" err="1" smtClean="0">
                <a:solidFill>
                  <a:srgbClr val="7030A0"/>
                </a:solidFill>
              </a:rPr>
              <a:t>Путляндия</a:t>
            </a:r>
            <a:r>
              <a:rPr lang="ru-RU" dirty="0" smtClean="0">
                <a:solidFill>
                  <a:srgbClr val="7030A0"/>
                </a:solidFill>
              </a:rPr>
              <a:t>» 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sz="3100" dirty="0" smtClean="0">
                <a:solidFill>
                  <a:srgbClr val="FFFF00"/>
                </a:solidFill>
              </a:rPr>
              <a:t>(поменяйте  буквы местами так, чтобы получилось слово)</a:t>
            </a:r>
            <a:endParaRPr lang="ru-RU" sz="3100" dirty="0">
              <a:solidFill>
                <a:srgbClr val="FFFF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2600908"/>
            <a:ext cx="3096344" cy="122413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ОКВЛ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71548" y="2600908"/>
            <a:ext cx="2799748" cy="122413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ВОЛК</a:t>
            </a:r>
            <a:endParaRPr lang="ru-RU" sz="6600" b="1" dirty="0">
              <a:solidFill>
                <a:schemeClr val="tx1"/>
              </a:solidFill>
            </a:endParaRPr>
          </a:p>
        </p:txBody>
      </p:sp>
      <p:pic>
        <p:nvPicPr>
          <p:cNvPr id="8" name="Picture 7" descr="C:\Users\Администратор\Downloads\вол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221088"/>
            <a:ext cx="3024000" cy="22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8088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778"/>
            <a:ext cx="8229600" cy="184482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 « Страна </a:t>
            </a:r>
            <a:r>
              <a:rPr lang="ru-RU" dirty="0" err="1" smtClean="0">
                <a:solidFill>
                  <a:srgbClr val="7030A0"/>
                </a:solidFill>
              </a:rPr>
              <a:t>Путляндия</a:t>
            </a:r>
            <a:r>
              <a:rPr lang="ru-RU" dirty="0">
                <a:solidFill>
                  <a:srgbClr val="7030A0"/>
                </a:solidFill>
              </a:rPr>
              <a:t>» </a:t>
            </a:r>
            <a:br>
              <a:rPr lang="ru-RU" dirty="0">
                <a:solidFill>
                  <a:srgbClr val="7030A0"/>
                </a:solidFill>
              </a:rPr>
            </a:br>
            <a:r>
              <a:rPr lang="ru-RU" dirty="0">
                <a:solidFill>
                  <a:srgbClr val="FFFF00"/>
                </a:solidFill>
              </a:rPr>
              <a:t>(поменяйте  буквы местами так, чтобы получилось слово)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2204864"/>
            <a:ext cx="3312368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АВАТ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59897" y="2204864"/>
            <a:ext cx="3096344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ВАТА</a:t>
            </a:r>
            <a:endParaRPr lang="ru-RU" sz="6600" b="1" dirty="0">
              <a:solidFill>
                <a:schemeClr val="tx1"/>
              </a:solidFill>
            </a:endParaRPr>
          </a:p>
        </p:txBody>
      </p:sp>
      <p:pic>
        <p:nvPicPr>
          <p:cNvPr id="5126" name="Picture 6" descr="Медицинские расходные материалы от 5 продавцов: купить Медицинские расходные материалы. Характеристики, описание, фотографии Мед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717032"/>
            <a:ext cx="26670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0190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 « Страна </a:t>
            </a:r>
            <a:r>
              <a:rPr lang="ru-RU" dirty="0" err="1" smtClean="0">
                <a:solidFill>
                  <a:srgbClr val="7030A0"/>
                </a:solidFill>
              </a:rPr>
              <a:t>Путляндия</a:t>
            </a:r>
            <a:r>
              <a:rPr lang="ru-RU" dirty="0">
                <a:solidFill>
                  <a:srgbClr val="7030A0"/>
                </a:solidFill>
              </a:rPr>
              <a:t>» </a:t>
            </a:r>
            <a:br>
              <a:rPr lang="ru-RU" dirty="0">
                <a:solidFill>
                  <a:srgbClr val="7030A0"/>
                </a:solidFill>
              </a:rPr>
            </a:br>
            <a:r>
              <a:rPr lang="ru-RU" dirty="0">
                <a:solidFill>
                  <a:srgbClr val="FFFF00"/>
                </a:solidFill>
              </a:rPr>
              <a:t>(поменяйте  буквы местами так, чтобы получилось слово)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2414261"/>
            <a:ext cx="3024336" cy="1008112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АДГУРА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64088" y="2467811"/>
            <a:ext cx="3024336" cy="100811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chemeClr val="tx2"/>
                </a:solidFill>
              </a:rPr>
              <a:t>Р</a:t>
            </a:r>
            <a:r>
              <a:rPr lang="ru-RU" sz="5400" b="1" dirty="0" smtClean="0">
                <a:solidFill>
                  <a:srgbClr val="FF0000"/>
                </a:solidFill>
              </a:rPr>
              <a:t>А</a:t>
            </a:r>
            <a:r>
              <a:rPr lang="ru-RU" sz="5400" b="1" dirty="0" smtClean="0">
                <a:solidFill>
                  <a:srgbClr val="00B050"/>
                </a:solidFill>
              </a:rPr>
              <a:t>Д</a:t>
            </a:r>
            <a:r>
              <a:rPr lang="ru-RU" sz="5400" b="1" dirty="0" smtClean="0">
                <a:solidFill>
                  <a:srgbClr val="00B0F0"/>
                </a:solidFill>
              </a:rPr>
              <a:t>У</a:t>
            </a:r>
            <a:r>
              <a:rPr lang="ru-RU" sz="5400" b="1" dirty="0" smtClean="0">
                <a:solidFill>
                  <a:schemeClr val="accent2"/>
                </a:solidFill>
              </a:rPr>
              <a:t>Г</a:t>
            </a:r>
            <a:r>
              <a:rPr lang="ru-RU" sz="5400" b="1" dirty="0" smtClean="0">
                <a:solidFill>
                  <a:srgbClr val="FFFF00"/>
                </a:solidFill>
              </a:rPr>
              <a:t>А</a:t>
            </a:r>
            <a:endParaRPr lang="ru-RU" sz="5400" b="1" dirty="0">
              <a:solidFill>
                <a:srgbClr val="FFFF00"/>
              </a:solidFill>
            </a:endParaRPr>
          </a:p>
        </p:txBody>
      </p:sp>
      <p:pic>
        <p:nvPicPr>
          <p:cNvPr id="8194" name="Picture 2" descr="Поздравлялки. -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717032"/>
            <a:ext cx="3872087" cy="26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3033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 « Страна </a:t>
            </a:r>
            <a:r>
              <a:rPr lang="ru-RU" dirty="0" err="1" smtClean="0">
                <a:solidFill>
                  <a:srgbClr val="7030A0"/>
                </a:solidFill>
              </a:rPr>
              <a:t>Путляндия</a:t>
            </a:r>
            <a:r>
              <a:rPr lang="ru-RU" dirty="0">
                <a:solidFill>
                  <a:srgbClr val="7030A0"/>
                </a:solidFill>
              </a:rPr>
              <a:t>» </a:t>
            </a:r>
            <a:br>
              <a:rPr lang="ru-RU" dirty="0">
                <a:solidFill>
                  <a:srgbClr val="7030A0"/>
                </a:solidFill>
              </a:rPr>
            </a:br>
            <a:r>
              <a:rPr lang="ru-RU" dirty="0">
                <a:solidFill>
                  <a:srgbClr val="FFFF00"/>
                </a:solidFill>
              </a:rPr>
              <a:t>(поменяйте  буквы местами так, чтобы получилось слово)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564904"/>
            <a:ext cx="3528392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ДОЧУАК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60032" y="2564904"/>
            <a:ext cx="3528392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УДОЧКА</a:t>
            </a:r>
            <a:endParaRPr lang="ru-RU" sz="4800" b="1" dirty="0">
              <a:solidFill>
                <a:schemeClr val="tx1"/>
              </a:solidFill>
            </a:endParaRPr>
          </a:p>
        </p:txBody>
      </p:sp>
      <p:pic>
        <p:nvPicPr>
          <p:cNvPr id="9220" name="Picture 4" descr="Удочка с мышкой PA 5003 для кошек - Интернет-зоомагазин това…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5701" y="3933056"/>
            <a:ext cx="4678527" cy="26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2198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 « Страна </a:t>
            </a:r>
            <a:r>
              <a:rPr lang="ru-RU" dirty="0" err="1" smtClean="0">
                <a:solidFill>
                  <a:srgbClr val="7030A0"/>
                </a:solidFill>
              </a:rPr>
              <a:t>Путляндия</a:t>
            </a:r>
            <a:r>
              <a:rPr lang="ru-RU" dirty="0">
                <a:solidFill>
                  <a:srgbClr val="7030A0"/>
                </a:solidFill>
              </a:rPr>
              <a:t>» </a:t>
            </a:r>
            <a:br>
              <a:rPr lang="ru-RU" dirty="0">
                <a:solidFill>
                  <a:srgbClr val="7030A0"/>
                </a:solidFill>
              </a:rPr>
            </a:br>
            <a:r>
              <a:rPr lang="ru-RU" dirty="0">
                <a:solidFill>
                  <a:srgbClr val="FFFF00"/>
                </a:solidFill>
              </a:rPr>
              <a:t>(поменяйте  буквы местами так, чтобы получилось слово)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2229340"/>
            <a:ext cx="3024336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ОВКИШК</a:t>
            </a:r>
            <a:endParaRPr lang="ru-RU" sz="5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932040" y="2229339"/>
            <a:ext cx="3024336" cy="8614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КОВШИК</a:t>
            </a:r>
            <a:endParaRPr lang="ru-RU" sz="5400" b="1" dirty="0"/>
          </a:p>
        </p:txBody>
      </p:sp>
      <p:pic>
        <p:nvPicPr>
          <p:cNvPr id="10242" name="Picture 2" descr="Дом Подарка - Ковшик, 12 см., AGNESS, артикул 269-232 купить недорого в интернет-магазине в Москв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212976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0138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FF00"/>
                </a:solidFill>
              </a:rPr>
              <a:t>« Страна </a:t>
            </a:r>
            <a:r>
              <a:rPr lang="ru-RU" dirty="0" err="1" smtClean="0">
                <a:solidFill>
                  <a:srgbClr val="FFFF00"/>
                </a:solidFill>
              </a:rPr>
              <a:t>Заменяндия</a:t>
            </a:r>
            <a:r>
              <a:rPr lang="ru-RU" sz="4000" dirty="0" smtClean="0">
                <a:solidFill>
                  <a:srgbClr val="FFFF00"/>
                </a:solidFill>
              </a:rPr>
              <a:t>» </a:t>
            </a:r>
            <a:r>
              <a:rPr lang="ru-RU" sz="4000" dirty="0" smtClean="0">
                <a:solidFill>
                  <a:srgbClr val="FFFF00"/>
                </a:solidFill>
              </a:rPr>
              <a:t/>
            </a:r>
            <a:br>
              <a:rPr lang="ru-RU" sz="4000" dirty="0" smtClean="0">
                <a:solidFill>
                  <a:srgbClr val="FFFF00"/>
                </a:solidFill>
              </a:rPr>
            </a:br>
            <a:r>
              <a:rPr lang="ru-RU" sz="4000" dirty="0" smtClean="0">
                <a:solidFill>
                  <a:srgbClr val="7030A0"/>
                </a:solidFill>
              </a:rPr>
              <a:t>(</a:t>
            </a:r>
            <a:r>
              <a:rPr lang="ru-RU" sz="4000" dirty="0" smtClean="0">
                <a:solidFill>
                  <a:srgbClr val="7030A0"/>
                </a:solidFill>
              </a:rPr>
              <a:t>надо заменить все первые буквы на букву «В»)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15041" y="2085290"/>
            <a:ext cx="1944216" cy="64807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chemeClr val="tx1"/>
                </a:solidFill>
              </a:rPr>
              <a:t>газы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330396" y="2069232"/>
            <a:ext cx="1944216" cy="648072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chemeClr val="tx1"/>
                </a:solidFill>
              </a:rPr>
              <a:t>вазы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3425" y="2987662"/>
            <a:ext cx="194421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chemeClr val="tx1"/>
                </a:solidFill>
              </a:rPr>
              <a:t>полк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0970" y="3985862"/>
            <a:ext cx="1944216" cy="64807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chemeClr val="tx1"/>
                </a:solidFill>
              </a:rPr>
              <a:t>дата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49591" y="4959458"/>
            <a:ext cx="1944216" cy="64807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chemeClr val="tx1"/>
                </a:solidFill>
              </a:rPr>
              <a:t>грач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38942" y="5907427"/>
            <a:ext cx="2448272" cy="7003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chemeClr val="tx1"/>
                </a:solidFill>
              </a:rPr>
              <a:t>корона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084168" y="5907427"/>
            <a:ext cx="2520280" cy="64807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chemeClr val="tx1"/>
                </a:solidFill>
              </a:rPr>
              <a:t>ворона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349917" y="5026986"/>
            <a:ext cx="1944216" cy="64807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chemeClr val="tx1"/>
                </a:solidFill>
              </a:rPr>
              <a:t>врач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349917" y="3997170"/>
            <a:ext cx="1944216" cy="64807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chemeClr val="tx1"/>
                </a:solidFill>
              </a:rPr>
              <a:t>вата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3563888" y="3157709"/>
            <a:ext cx="2232248" cy="1539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3563888" y="2393268"/>
            <a:ext cx="2232248" cy="171636"/>
          </a:xfrm>
          <a:prstGeom prst="right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3519500" y="6197893"/>
            <a:ext cx="2232248" cy="171636"/>
          </a:xfrm>
          <a:prstGeom prst="rightArrow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>
            <a:off x="3525382" y="5179386"/>
            <a:ext cx="2232248" cy="171636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>
            <a:off x="3563888" y="4149570"/>
            <a:ext cx="2232248" cy="171636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321810" y="3117365"/>
            <a:ext cx="194421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tx1"/>
                </a:solidFill>
              </a:rPr>
              <a:t>в</a:t>
            </a:r>
            <a:r>
              <a:rPr lang="ru-RU" sz="5400" dirty="0" smtClean="0">
                <a:solidFill>
                  <a:schemeClr val="tx1"/>
                </a:solidFill>
              </a:rPr>
              <a:t>олк</a:t>
            </a:r>
            <a:endParaRPr lang="ru-RU" sz="5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118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  <p:bldP spid="19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667</TotalTime>
  <Words>311</Words>
  <Application>Microsoft Office PowerPoint</Application>
  <PresentationFormat>Экран (4:3)</PresentationFormat>
  <Paragraphs>114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Волна</vt:lpstr>
      <vt:lpstr>Логопедические игры со звуками «В» и «Д» ( на развитие навыков звукобуквенного анализа и синтеза)</vt:lpstr>
      <vt:lpstr>«Весёлый паровозик» распределить картинки в три вагона: в первый со звуком «В», во второй – со звуком «Д», а в третий с их мягкими парами «В′» и «Д'» </vt:lpstr>
      <vt:lpstr> «Страна Слогандия» (подружить слоги, чтобы получились слова)</vt:lpstr>
      <vt:lpstr> «Страна Путляндия»  (поменяйте  буквы местами так, чтобы получилось слово)</vt:lpstr>
      <vt:lpstr> « Страна Путляндия»  (поменяйте  буквы местами так, чтобы получилось слово)</vt:lpstr>
      <vt:lpstr> « Страна Путляндия»  (поменяйте  буквы местами так, чтобы получилось слово)</vt:lpstr>
      <vt:lpstr> « Страна Путляндия»  (поменяйте  буквы местами так, чтобы получилось слово)</vt:lpstr>
      <vt:lpstr> « Страна Путляндия»  (поменяйте  буквы местами так, чтобы получилось слово)</vt:lpstr>
      <vt:lpstr> « Страна Заменяндия»  (надо заменить все первые буквы на букву «В»)</vt:lpstr>
      <vt:lpstr>Физминутка Развитие мелкой моторики Пальчиковая гимнастика</vt:lpstr>
      <vt:lpstr>Физминутка Развитие мелкой моторики Пальчиковая гимнастика</vt:lpstr>
      <vt:lpstr>«Страна первых звуков и слогов» (По первым звукам каждого слова составить новые слова)</vt:lpstr>
      <vt:lpstr> «Страна первых звуков и слогов» (По первым звукам каждого слова составить новые слова)</vt:lpstr>
      <vt:lpstr> «Страна первых звуков и слогов»  (По первым слогам каждого слова составить       новые слова)</vt:lpstr>
      <vt:lpstr> «Косынка»  ( называются слова со звуками «В» и «Д», надо определить, какой звук слышится в слове «В» или «Д», двигаемся по стрелкам, и тогда нам встретится  какой –то сказочный герой)</vt:lpstr>
      <vt:lpstr>Нелепицы (буквы написаны вразнобой , под каждой буквой – цифра, соответствующая номеру буквы в словах. Надо расположить  буквы в правильном порядке, прочитать слова и записать в тетрадь)</vt:lpstr>
      <vt:lpstr>Нелепицы  (буквы написаны вразнобой , под каждой буквой – цифра, соответствующая номеру буквы в словах. Надо расположить  буквы в правильном порядке, прочитать слова и записать в терадь)</vt:lpstr>
      <vt:lpstr>Звукобуквенный разбор получившихся слов</vt:lpstr>
      <vt:lpstr>Звукобуквенный разбор получившихся слов</vt:lpstr>
      <vt:lpstr> Цветочная поляна  (разложить цветы в нужном порядке (согласно схеме) и прочитать получившееся слово)</vt:lpstr>
      <vt:lpstr> «ЗАМОК»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Logo</dc:creator>
  <cp:lastModifiedBy>Logo</cp:lastModifiedBy>
  <cp:revision>69</cp:revision>
  <dcterms:created xsi:type="dcterms:W3CDTF">2014-04-08T08:17:14Z</dcterms:created>
  <dcterms:modified xsi:type="dcterms:W3CDTF">2015-04-14T06:22:09Z</dcterms:modified>
</cp:coreProperties>
</file>