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2" r:id="rId2"/>
    <p:sldId id="331" r:id="rId3"/>
    <p:sldId id="332" r:id="rId4"/>
    <p:sldId id="304" r:id="rId5"/>
    <p:sldId id="316" r:id="rId6"/>
    <p:sldId id="324" r:id="rId7"/>
    <p:sldId id="321" r:id="rId8"/>
    <p:sldId id="308" r:id="rId9"/>
    <p:sldId id="311" r:id="rId10"/>
    <p:sldId id="325" r:id="rId11"/>
    <p:sldId id="323" r:id="rId12"/>
    <p:sldId id="330" r:id="rId13"/>
    <p:sldId id="312" r:id="rId14"/>
    <p:sldId id="306" r:id="rId15"/>
    <p:sldId id="297" r:id="rId16"/>
    <p:sldId id="310" r:id="rId17"/>
    <p:sldId id="315" r:id="rId18"/>
    <p:sldId id="318" r:id="rId19"/>
    <p:sldId id="307" r:id="rId20"/>
    <p:sldId id="314" r:id="rId21"/>
    <p:sldId id="298" r:id="rId22"/>
    <p:sldId id="329" r:id="rId23"/>
    <p:sldId id="319" r:id="rId24"/>
    <p:sldId id="313" r:id="rId25"/>
  </p:sldIdLst>
  <p:sldSz cx="10379075" cy="7308850"/>
  <p:notesSz cx="9144000" cy="6858000"/>
  <p:defaultTextStyle>
    <a:defPPr>
      <a:defRPr lang="ru-RU"/>
    </a:defPPr>
    <a:lvl1pPr marL="0" algn="l" defTabSz="10072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3606" algn="l" defTabSz="10072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7212" algn="l" defTabSz="10072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10817" algn="l" defTabSz="10072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14423" algn="l" defTabSz="10072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18029" algn="l" defTabSz="10072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21635" algn="l" defTabSz="10072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25241" algn="l" defTabSz="10072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28846" algn="l" defTabSz="10072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FF00"/>
    <a:srgbClr val="435422"/>
    <a:srgbClr val="3399FF"/>
    <a:srgbClr val="F4FA0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104" y="-78"/>
      </p:cViewPr>
      <p:guideLst>
        <p:guide orient="horz" pos="2302"/>
        <p:guide pos="326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2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12232-625B-4367-9A93-EFF873A827C5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0026F5-6A03-4D94-89E6-C46691042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28CFC7-11B6-4172-BAB6-B1D51930C479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746375" y="514350"/>
            <a:ext cx="365125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A1BEC8-1356-47A1-88C6-C8A1AA5E8D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0072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503606" algn="l" defTabSz="10072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1007212" algn="l" defTabSz="10072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510817" algn="l" defTabSz="10072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2014423" algn="l" defTabSz="10072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518029" algn="l" defTabSz="10072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21635" algn="l" defTabSz="10072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25241" algn="l" defTabSz="10072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28846" algn="l" defTabSz="10072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8431" y="2270481"/>
            <a:ext cx="8822214" cy="156666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6862" y="4141682"/>
            <a:ext cx="7265353" cy="18678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08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4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1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5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28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82634-E78D-46F1-BEB0-C4E8DD8CC19D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711F-93A1-4FAC-B2D3-4DAF75149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82634-E78D-46F1-BEB0-C4E8DD8CC19D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711F-93A1-4FAC-B2D3-4DAF75149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524829" y="292694"/>
            <a:ext cx="2335292" cy="623620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8955" y="292694"/>
            <a:ext cx="6832891" cy="623620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82634-E78D-46F1-BEB0-C4E8DD8CC19D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711F-93A1-4FAC-B2D3-4DAF75149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82634-E78D-46F1-BEB0-C4E8DD8CC19D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711F-93A1-4FAC-B2D3-4DAF75149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875" y="4696614"/>
            <a:ext cx="8822214" cy="1451619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9875" y="3097803"/>
            <a:ext cx="8822214" cy="1598810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6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2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081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44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8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16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524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2884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82634-E78D-46F1-BEB0-C4E8DD8CC19D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711F-93A1-4FAC-B2D3-4DAF75149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8955" y="1705399"/>
            <a:ext cx="4584091" cy="482350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31" y="1705399"/>
            <a:ext cx="4584091" cy="482350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82634-E78D-46F1-BEB0-C4E8DD8CC19D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711F-93A1-4FAC-B2D3-4DAF75149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8954" y="1636033"/>
            <a:ext cx="4585894" cy="681821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606" indent="0">
              <a:buNone/>
              <a:defRPr sz="2200" b="1"/>
            </a:lvl2pPr>
            <a:lvl3pPr marL="1007212" indent="0">
              <a:buNone/>
              <a:defRPr sz="2000" b="1"/>
            </a:lvl3pPr>
            <a:lvl4pPr marL="1510817" indent="0">
              <a:buNone/>
              <a:defRPr sz="1800" b="1"/>
            </a:lvl4pPr>
            <a:lvl5pPr marL="2014423" indent="0">
              <a:buNone/>
              <a:defRPr sz="1800" b="1"/>
            </a:lvl5pPr>
            <a:lvl6pPr marL="2518029" indent="0">
              <a:buNone/>
              <a:defRPr sz="1800" b="1"/>
            </a:lvl6pPr>
            <a:lvl7pPr marL="3021635" indent="0">
              <a:buNone/>
              <a:defRPr sz="1800" b="1"/>
            </a:lvl7pPr>
            <a:lvl8pPr marL="3525241" indent="0">
              <a:buNone/>
              <a:defRPr sz="1800" b="1"/>
            </a:lvl8pPr>
            <a:lvl9pPr marL="4028846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8954" y="2317853"/>
            <a:ext cx="4585894" cy="421104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72428" y="1636033"/>
            <a:ext cx="4587695" cy="681821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606" indent="0">
              <a:buNone/>
              <a:defRPr sz="2200" b="1"/>
            </a:lvl2pPr>
            <a:lvl3pPr marL="1007212" indent="0">
              <a:buNone/>
              <a:defRPr sz="2000" b="1"/>
            </a:lvl3pPr>
            <a:lvl4pPr marL="1510817" indent="0">
              <a:buNone/>
              <a:defRPr sz="1800" b="1"/>
            </a:lvl4pPr>
            <a:lvl5pPr marL="2014423" indent="0">
              <a:buNone/>
              <a:defRPr sz="1800" b="1"/>
            </a:lvl5pPr>
            <a:lvl6pPr marL="2518029" indent="0">
              <a:buNone/>
              <a:defRPr sz="1800" b="1"/>
            </a:lvl6pPr>
            <a:lvl7pPr marL="3021635" indent="0">
              <a:buNone/>
              <a:defRPr sz="1800" b="1"/>
            </a:lvl7pPr>
            <a:lvl8pPr marL="3525241" indent="0">
              <a:buNone/>
              <a:defRPr sz="1800" b="1"/>
            </a:lvl8pPr>
            <a:lvl9pPr marL="4028846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72428" y="2317853"/>
            <a:ext cx="4587695" cy="421104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82634-E78D-46F1-BEB0-C4E8DD8CC19D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711F-93A1-4FAC-B2D3-4DAF75149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82634-E78D-46F1-BEB0-C4E8DD8CC19D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711F-93A1-4FAC-B2D3-4DAF75149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954" y="291001"/>
            <a:ext cx="3414644" cy="123844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57931" y="291001"/>
            <a:ext cx="5802191" cy="6237901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8954" y="1529445"/>
            <a:ext cx="3414644" cy="4999457"/>
          </a:xfrm>
        </p:spPr>
        <p:txBody>
          <a:bodyPr/>
          <a:lstStyle>
            <a:lvl1pPr marL="0" indent="0">
              <a:buNone/>
              <a:defRPr sz="1500"/>
            </a:lvl1pPr>
            <a:lvl2pPr marL="503606" indent="0">
              <a:buNone/>
              <a:defRPr sz="1300"/>
            </a:lvl2pPr>
            <a:lvl3pPr marL="1007212" indent="0">
              <a:buNone/>
              <a:defRPr sz="1100"/>
            </a:lvl3pPr>
            <a:lvl4pPr marL="1510817" indent="0">
              <a:buNone/>
              <a:defRPr sz="1000"/>
            </a:lvl4pPr>
            <a:lvl5pPr marL="2014423" indent="0">
              <a:buNone/>
              <a:defRPr sz="1000"/>
            </a:lvl5pPr>
            <a:lvl6pPr marL="2518029" indent="0">
              <a:buNone/>
              <a:defRPr sz="1000"/>
            </a:lvl6pPr>
            <a:lvl7pPr marL="3021635" indent="0">
              <a:buNone/>
              <a:defRPr sz="1000"/>
            </a:lvl7pPr>
            <a:lvl8pPr marL="3525241" indent="0">
              <a:buNone/>
              <a:defRPr sz="1000"/>
            </a:lvl8pPr>
            <a:lvl9pPr marL="402884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82634-E78D-46F1-BEB0-C4E8DD8CC19D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711F-93A1-4FAC-B2D3-4DAF75149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372" y="5116195"/>
            <a:ext cx="6227445" cy="60399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34372" y="653060"/>
            <a:ext cx="6227445" cy="4385310"/>
          </a:xfrm>
        </p:spPr>
        <p:txBody>
          <a:bodyPr/>
          <a:lstStyle>
            <a:lvl1pPr marL="0" indent="0">
              <a:buNone/>
              <a:defRPr sz="3500"/>
            </a:lvl1pPr>
            <a:lvl2pPr marL="503606" indent="0">
              <a:buNone/>
              <a:defRPr sz="3100"/>
            </a:lvl2pPr>
            <a:lvl3pPr marL="1007212" indent="0">
              <a:buNone/>
              <a:defRPr sz="2600"/>
            </a:lvl3pPr>
            <a:lvl4pPr marL="1510817" indent="0">
              <a:buNone/>
              <a:defRPr sz="2200"/>
            </a:lvl4pPr>
            <a:lvl5pPr marL="2014423" indent="0">
              <a:buNone/>
              <a:defRPr sz="2200"/>
            </a:lvl5pPr>
            <a:lvl6pPr marL="2518029" indent="0">
              <a:buNone/>
              <a:defRPr sz="2200"/>
            </a:lvl6pPr>
            <a:lvl7pPr marL="3021635" indent="0">
              <a:buNone/>
              <a:defRPr sz="2200"/>
            </a:lvl7pPr>
            <a:lvl8pPr marL="3525241" indent="0">
              <a:buNone/>
              <a:defRPr sz="2200"/>
            </a:lvl8pPr>
            <a:lvl9pPr marL="4028846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34372" y="5720191"/>
            <a:ext cx="6227445" cy="857774"/>
          </a:xfrm>
        </p:spPr>
        <p:txBody>
          <a:bodyPr/>
          <a:lstStyle>
            <a:lvl1pPr marL="0" indent="0">
              <a:buNone/>
              <a:defRPr sz="1500"/>
            </a:lvl1pPr>
            <a:lvl2pPr marL="503606" indent="0">
              <a:buNone/>
              <a:defRPr sz="1300"/>
            </a:lvl2pPr>
            <a:lvl3pPr marL="1007212" indent="0">
              <a:buNone/>
              <a:defRPr sz="1100"/>
            </a:lvl3pPr>
            <a:lvl4pPr marL="1510817" indent="0">
              <a:buNone/>
              <a:defRPr sz="1000"/>
            </a:lvl4pPr>
            <a:lvl5pPr marL="2014423" indent="0">
              <a:buNone/>
              <a:defRPr sz="1000"/>
            </a:lvl5pPr>
            <a:lvl6pPr marL="2518029" indent="0">
              <a:buNone/>
              <a:defRPr sz="1000"/>
            </a:lvl6pPr>
            <a:lvl7pPr marL="3021635" indent="0">
              <a:buNone/>
              <a:defRPr sz="1000"/>
            </a:lvl7pPr>
            <a:lvl8pPr marL="3525241" indent="0">
              <a:buNone/>
              <a:defRPr sz="1000"/>
            </a:lvl8pPr>
            <a:lvl9pPr marL="402884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82634-E78D-46F1-BEB0-C4E8DD8CC19D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711F-93A1-4FAC-B2D3-4DAF75149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954" y="292693"/>
            <a:ext cx="9341168" cy="1218142"/>
          </a:xfrm>
          <a:prstGeom prst="rect">
            <a:avLst/>
          </a:prstGeom>
        </p:spPr>
        <p:txBody>
          <a:bodyPr vert="horz" lIns="100721" tIns="50361" rIns="100721" bIns="5036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8954" y="1705399"/>
            <a:ext cx="9341168" cy="4823503"/>
          </a:xfrm>
          <a:prstGeom prst="rect">
            <a:avLst/>
          </a:prstGeom>
        </p:spPr>
        <p:txBody>
          <a:bodyPr vert="horz" lIns="100721" tIns="50361" rIns="100721" bIns="5036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8954" y="6774222"/>
            <a:ext cx="2421784" cy="389129"/>
          </a:xfrm>
          <a:prstGeom prst="rect">
            <a:avLst/>
          </a:prstGeom>
        </p:spPr>
        <p:txBody>
          <a:bodyPr vert="horz" lIns="100721" tIns="50361" rIns="100721" bIns="5036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82634-E78D-46F1-BEB0-C4E8DD8CC19D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46185" y="6774222"/>
            <a:ext cx="3286707" cy="389129"/>
          </a:xfrm>
          <a:prstGeom prst="rect">
            <a:avLst/>
          </a:prstGeom>
        </p:spPr>
        <p:txBody>
          <a:bodyPr vert="horz" lIns="100721" tIns="50361" rIns="100721" bIns="5036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38337" y="6774222"/>
            <a:ext cx="2421784" cy="389129"/>
          </a:xfrm>
          <a:prstGeom prst="rect">
            <a:avLst/>
          </a:prstGeom>
        </p:spPr>
        <p:txBody>
          <a:bodyPr vert="horz" lIns="100721" tIns="50361" rIns="100721" bIns="5036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F711F-93A1-4FAC-B2D3-4DAF75149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trips dir="ru"/>
  </p:transition>
  <p:txStyles>
    <p:titleStyle>
      <a:lvl1pPr algn="ctr" defTabSz="1007212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704" indent="-377704" algn="l" defTabSz="1007212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8359" indent="-314754" algn="l" defTabSz="1007212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015" indent="-251803" algn="l" defTabSz="1007212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2620" indent="-251803" algn="l" defTabSz="100721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6226" indent="-251803" algn="l" defTabSz="1007212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69832" indent="-251803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3438" indent="-251803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7044" indent="-251803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0649" indent="-251803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606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212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0817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4423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8029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1635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5241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28846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1105" y="-450031"/>
            <a:ext cx="7632848" cy="45365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Pour">
              <a:avLst>
                <a:gd name="adj1" fmla="val 946422"/>
                <a:gd name="adj2" fmla="val 49896"/>
              </a:avLst>
            </a:prstTxWarp>
            <a:spAutoFit/>
            <a:scene3d>
              <a:camera prst="perspectiveBelow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6600" b="1" cap="none" spc="0" dirty="0" smtClean="0">
                <a:ln w="190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</a:t>
            </a:r>
            <a:endParaRPr lang="ru-RU" sz="6600" b="1" dirty="0" smtClean="0">
              <a:ln w="1905"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  <a:p>
            <a:pPr algn="ctr"/>
            <a:r>
              <a:rPr lang="ru-RU" sz="6600" b="1" dirty="0" smtClean="0">
                <a:ln w="190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ОТЛИЧНИКОМ?»</a:t>
            </a:r>
            <a:endParaRPr lang="ru-RU" sz="6600" b="1" cap="none" spc="0" dirty="0">
              <a:ln w="1905"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57289" y="2214265"/>
            <a:ext cx="451277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«Кто хочет стать</a:t>
            </a:r>
            <a:endParaRPr lang="ru-RU" sz="3600" b="1" cap="none" spc="0" dirty="0">
              <a:ln w="1905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41065" y="558081"/>
            <a:ext cx="8715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Математическая игра</a:t>
            </a:r>
            <a:endParaRPr lang="ru-RU" sz="5400" b="1" cap="none" spc="0" dirty="0">
              <a:ln w="1905">
                <a:solidFill>
                  <a:sysClr val="windowText" lastClr="000000"/>
                </a:solidFill>
              </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1278161"/>
            <a:ext cx="9217024" cy="24482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1865" y="-234007"/>
            <a:ext cx="251531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 балла 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1025" y="918121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с двумя вырезанными противолежащими углами 27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452558" y="4734545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n w="57150">
                  <a:solidFill>
                    <a:schemeClr val="tx1"/>
                  </a:solidFill>
                </a:ln>
              </a:rPr>
              <a:t> </a:t>
            </a:r>
            <a:endParaRPr lang="ru-RU" b="1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453233" y="6102697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517129" y="4590529"/>
            <a:ext cx="2448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341665" y="4590529"/>
            <a:ext cx="2880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733153" y="6174705"/>
            <a:ext cx="17544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629697" y="5958681"/>
            <a:ext cx="2664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517129" y="1422177"/>
            <a:ext cx="75608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Задача «Арбуз».  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Масса  арбуза равна 1 кг и половине арбуза. Какова масса всего арбуза?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205761" y="6102697"/>
            <a:ext cx="1831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093193" y="6102697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805161" y="4734545"/>
            <a:ext cx="1831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1,5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917729" y="4518521"/>
            <a:ext cx="1831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2,5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5C13C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00E3E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437009" y="558081"/>
            <a:ext cx="9217024" cy="352839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6827" y="0"/>
            <a:ext cx="223224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балла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1025" y="918121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с двумя вырезанными противолежащими углами 27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061745" y="6174705"/>
            <a:ext cx="255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205761" y="4518521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11</a:t>
            </a:r>
            <a:endParaRPr lang="ru-RU" sz="32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452558" y="4734545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n w="57150">
                  <a:solidFill>
                    <a:schemeClr val="tx1"/>
                  </a:solidFill>
                </a:ln>
              </a:rPr>
              <a:t> </a:t>
            </a:r>
            <a:endParaRPr lang="ru-RU" b="1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205761" y="6102697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14</a:t>
            </a:r>
            <a:endParaRPr lang="ru-RU" sz="32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165201" y="6174705"/>
            <a:ext cx="10719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8</a:t>
            </a:r>
            <a:endParaRPr lang="ru-RU" sz="32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165201" y="4662537"/>
            <a:ext cx="12241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3200" b="1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53033" y="599892"/>
            <a:ext cx="892899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Задача «Бочонок мёда».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Винни-Пуху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подарили в день рождения бочонок с мёдом массой 7кг. Когда </a:t>
            </a: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Винни-Пух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сьел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половину мёда, то бочонок с оставшимся мёдом стал иметь массу 4кг. Сколько килограммов мёда было первоначально в бочонке?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8B818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2B17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D2F1F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774105"/>
            <a:ext cx="9217024" cy="30963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6827" y="0"/>
            <a:ext cx="223224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 балла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1025" y="918121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с двумя вырезанными противолежащими углами 27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061745" y="6174705"/>
            <a:ext cx="255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423705" y="4734545"/>
            <a:ext cx="3000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dirty="0" smtClean="0">
                <a:ln w="57150">
                  <a:solidFill>
                    <a:schemeClr val="tx1"/>
                  </a:solidFill>
                </a:ln>
              </a:rPr>
              <a:t> </a:t>
            </a:r>
            <a:endParaRPr lang="ru-RU" sz="4000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309217" y="6030689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165201" y="4662537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133753" y="4518521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205761" y="6102697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25041" y="846113"/>
            <a:ext cx="8496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Задача «Турист».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Турист поднимался в гору 5 часов, проходя каждый час 3 км. На обратном пути он увеличил скорость на 2 км/ч. Сколько часов потребовалось туристу на обратный путь? 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2B17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8B818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1134145"/>
            <a:ext cx="9217024" cy="25202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069857" y="0"/>
            <a:ext cx="2597250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балла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1025" y="918121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с двумя вырезанными противолежащими углами 27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061745" y="6174705"/>
            <a:ext cx="255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309156" y="4590529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>
              <a:ln w="57150">
                <a:solidFill>
                  <a:schemeClr val="tx1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453233" y="6102697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418286" y="5958681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>
              <a:ln w="57150">
                <a:solidFill>
                  <a:schemeClr val="tx1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484619" y="6030689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>
              <a:ln w="57150">
                <a:solidFill>
                  <a:schemeClr val="tx1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388693" y="4662537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>
              <a:ln w="57150">
                <a:solidFill>
                  <a:schemeClr val="tx1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869057" y="1350169"/>
            <a:ext cx="87849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Задача «Деньги». 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Если Андреев даст Петрову 300 рублей, то у них будет поровну. На сколько у 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Андреева денег больше, чем у Петрова?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093193" y="6102697"/>
            <a:ext cx="1831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400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805161" y="4590529"/>
            <a:ext cx="1831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300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917729" y="4590529"/>
            <a:ext cx="1831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500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989737" y="6030689"/>
            <a:ext cx="1831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600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360F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43512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0C637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1134145"/>
            <a:ext cx="9217024" cy="26642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с двумя вырезанными противолежащими углами 26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6827" y="0"/>
            <a:ext cx="223224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 балла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1" name="Прямоугольник с двумя вырезанными противолежащими углами 20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2" name="Прямоугольник с двумя вырезанными противолежащими углами 21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061745" y="6174705"/>
            <a:ext cx="255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277769" y="4734545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14</a:t>
            </a:r>
            <a:endParaRPr lang="ru-RU" sz="32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452558" y="4734545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n w="57150">
                  <a:solidFill>
                    <a:schemeClr val="tx1"/>
                  </a:solidFill>
                </a:ln>
              </a:rPr>
              <a:t> </a:t>
            </a:r>
            <a:endParaRPr lang="ru-RU" b="1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53233" y="6102697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53033" y="1494185"/>
            <a:ext cx="92890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Задача «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Индюки и козы». 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Во дворе у фермера бегают индюки и козы. У всех  вместе 20 голов и 52 ноги.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Сколько всего индюков  бегают на ферме?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237209" y="6102697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3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2165201" y="4662537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4</a:t>
            </a:r>
            <a:endParaRPr lang="ru-RU" sz="32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7277769" y="5958681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18</a:t>
            </a:r>
            <a:endParaRPr lang="ru-RU" sz="3200" dirty="0"/>
          </a:p>
        </p:txBody>
      </p:sp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9B5F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01302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1134145"/>
            <a:ext cx="9217024" cy="26642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с двумя вырезанными противолежащими углами 26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6827" y="0"/>
            <a:ext cx="223224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 балла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1" name="Прямоугольник с двумя вырезанными противолежащими углами 20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2" name="Прямоугольник с двумя вырезанными противолежащими углами 21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41065" y="1350169"/>
            <a:ext cx="849694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Задача « Разность чисел».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Разность двух чисел на 17 меньше уменьшаемого и на 9 больше вычитаемого. Чему равна эта разность?</a:t>
            </a:r>
          </a:p>
          <a:p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061745" y="6174705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26</a:t>
            </a:r>
            <a:endParaRPr lang="ru-RU" sz="32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277769" y="4734545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9</a:t>
            </a:r>
            <a:endParaRPr lang="ru-RU" sz="32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321112" y="4734545"/>
            <a:ext cx="5052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57150">
                  <a:solidFill>
                    <a:schemeClr val="tx1"/>
                  </a:solidFill>
                </a:ln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8</a:t>
            </a:r>
            <a:endParaRPr lang="ru-RU" sz="3200" b="1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53233" y="6102697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21</a:t>
            </a:r>
            <a:endParaRPr lang="ru-RU" sz="3200" b="1" dirty="0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DB735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292993" y="1350169"/>
            <a:ext cx="9793088" cy="26642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37009" y="846113"/>
            <a:ext cx="9577064" cy="3168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Задача «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Пильщики дров».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Пильщики распиливают бревно на метровые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обрубки. Длина бревна – 5 метров. Распиловка бревна поперек отнимает каждый раз полторы минуты. Сколько минут потребуется, чтобы распилить все бревно?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6827" y="0"/>
            <a:ext cx="223224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 балла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1025" y="918121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с двумя вырезанными противолежащими углами 27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061745" y="6174705"/>
            <a:ext cx="255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277769" y="4734545"/>
            <a:ext cx="255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2237209" y="6102697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6</a:t>
            </a:r>
            <a:endParaRPr lang="ru-RU" sz="3200" b="1" dirty="0"/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565801" y="6030689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9</a:t>
            </a:r>
            <a:endParaRPr lang="ru-RU" sz="32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7493793" y="4518521"/>
            <a:ext cx="7072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7,5</a:t>
            </a:r>
            <a:endParaRPr lang="ru-RU" sz="32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237209" y="4734545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5</a:t>
            </a:r>
            <a:endParaRPr lang="ru-RU" sz="3200" b="1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CB835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D2F1F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1134145"/>
            <a:ext cx="9217024" cy="26642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с двумя вырезанными противолежащими углами 26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6827" y="0"/>
            <a:ext cx="223224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 балла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1" name="Прямоугольник с двумя вырезанными противолежащими углами 20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2" name="Прямоугольник с двумя вырезанными противолежащими углами 21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69057" y="1134145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Задача «Часы».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Определите, какое время на часах, которые спешат на 15 минут, если известно, что на часах, отстающих на 25 минут, сейчас 13 часов 50 минут?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949177" y="4590529"/>
            <a:ext cx="11897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14:15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7061745" y="6030689"/>
            <a:ext cx="11897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13:30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133753" y="4662537"/>
            <a:ext cx="11897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13:15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165201" y="6102697"/>
            <a:ext cx="1126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14:30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CB835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D2F1F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1278161"/>
            <a:ext cx="9217024" cy="25202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6827" y="0"/>
            <a:ext cx="223224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4 балла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1025" y="918121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b="1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500" b="1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с двумя вырезанными противолежащими углами 27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452558" y="4734545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n w="57150">
                  <a:solidFill>
                    <a:schemeClr val="tx1"/>
                  </a:solidFill>
                </a:ln>
              </a:rPr>
              <a:t> </a:t>
            </a:r>
            <a:endParaRPr lang="ru-RU" b="1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453233" y="6102697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733153" y="4662537"/>
            <a:ext cx="17544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57150">
                  <a:solidFill>
                    <a:schemeClr val="tx1"/>
                  </a:solidFill>
                </a:ln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25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7349777" y="5958681"/>
            <a:ext cx="17544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805161" y="6246713"/>
            <a:ext cx="17544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845721" y="4662537"/>
            <a:ext cx="17544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57150">
                  <a:solidFill>
                    <a:schemeClr val="tx1"/>
                  </a:solidFill>
                </a:ln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45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53033" y="1494185"/>
            <a:ext cx="86409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Задача «Ослики».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Девять осликов за 3 дня съедают 27 мешков корма. Сколько корма надо пяти осликам на 5 дней?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381225" y="6030689"/>
            <a:ext cx="1831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15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349777" y="6030689"/>
            <a:ext cx="12241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32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5C60C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360F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00E3E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1134145"/>
            <a:ext cx="9217024" cy="26642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6827" y="0"/>
            <a:ext cx="223224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4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балла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1025" y="918121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с двумя вырезанными противолежащими углами 27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061745" y="6174705"/>
            <a:ext cx="255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277769" y="4734545"/>
            <a:ext cx="255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452558" y="4734545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n w="57150">
                  <a:solidFill>
                    <a:schemeClr val="tx1"/>
                  </a:solidFill>
                </a:ln>
              </a:rPr>
              <a:t> </a:t>
            </a:r>
            <a:endParaRPr lang="ru-RU" b="1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309217" y="4662537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797049" y="1206153"/>
            <a:ext cx="84969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Задача «Жуки и пауки»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В коробке лежат 8 насекомых (жуков и пауков) так, что только видно их лапы, причем лап 54. Сколько жуков лежит в коробке?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493793" y="6030689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6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421785" y="4590529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5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237209" y="6030689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3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7371F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2B17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FB11F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D2F1F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llo_html_3047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55230" y="0"/>
            <a:ext cx="3623845" cy="301148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88877" y="439715"/>
            <a:ext cx="74295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Разминка.</a:t>
            </a:r>
            <a:br>
              <a:rPr lang="ru-RU" sz="4400" b="1" dirty="0" smtClean="0">
                <a:solidFill>
                  <a:srgbClr val="C00000"/>
                </a:solidFill>
              </a:rPr>
            </a:br>
            <a:r>
              <a:rPr lang="ru-RU" sz="4400" b="1" dirty="0" smtClean="0">
                <a:solidFill>
                  <a:srgbClr val="C00000"/>
                </a:solidFill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</a:rPr>
              <a:t>«Собери цветочки</a:t>
            </a:r>
            <a:r>
              <a:rPr lang="ru-RU" sz="4400" b="1" dirty="0" smtClean="0">
                <a:solidFill>
                  <a:srgbClr val="C00000"/>
                </a:solidFill>
              </a:rPr>
              <a:t>»</a:t>
            </a:r>
          </a:p>
          <a:p>
            <a:endParaRPr lang="ru-RU" dirty="0" smtClean="0"/>
          </a:p>
          <a:p>
            <a:r>
              <a:rPr lang="ru-RU" sz="3600" dirty="0" smtClean="0"/>
              <a:t>На столах лежат серединки </a:t>
            </a:r>
            <a:r>
              <a:rPr lang="ru-RU" sz="3600" dirty="0" smtClean="0"/>
              <a:t>цветов, </a:t>
            </a:r>
            <a:r>
              <a:rPr lang="ru-RU" sz="3600" dirty="0" smtClean="0"/>
              <a:t>карточки-лепестки. </a:t>
            </a:r>
            <a:r>
              <a:rPr lang="ru-RU" sz="3600" dirty="0" smtClean="0"/>
              <a:t>По сигналу </a:t>
            </a:r>
            <a:r>
              <a:rPr lang="ru-RU" sz="3600" dirty="0" smtClean="0"/>
              <a:t>необходимо найти </a:t>
            </a:r>
            <a:r>
              <a:rPr lang="ru-RU" sz="3600" dirty="0" smtClean="0"/>
              <a:t>нужную серединку и собрать цветок. Побеждает та команда, которая правильно и быстро соберет свою ромашку.</a:t>
            </a:r>
            <a:endParaRPr lang="ru-RU" sz="3600" dirty="0"/>
          </a:p>
        </p:txBody>
      </p:sp>
    </p:spTree>
  </p:cSld>
  <p:clrMapOvr>
    <a:masterClrMapping/>
  </p:clrMapOvr>
  <p:transition>
    <p:strips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1134145"/>
            <a:ext cx="9505056" cy="23042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с двумя вырезанными противолежащими углами 26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6827" y="0"/>
            <a:ext cx="223224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4 балла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1" name="Прямоугольник с двумя вырезанными противолежащими углами 20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2" name="Прямоугольник с двумя вырезанными противолежащими углами 21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061745" y="6174705"/>
            <a:ext cx="255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277769" y="4734545"/>
            <a:ext cx="255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452558" y="4734545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n w="57150">
                  <a:solidFill>
                    <a:schemeClr val="tx1"/>
                  </a:solidFill>
                </a:ln>
              </a:rPr>
              <a:t> </a:t>
            </a:r>
            <a:endParaRPr lang="ru-RU" b="1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277769" y="459052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10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81025" y="1206153"/>
            <a:ext cx="93610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 Задача «Пять кошек».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Пять кошек поймали 5 мышек за 5 мин. Сколько кошек поймают 10 мышек за 10 мин?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309217" y="459052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25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309217" y="603068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349777" y="6030689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2B17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8B818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1134145"/>
            <a:ext cx="9217024" cy="26642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6827" y="0"/>
            <a:ext cx="251531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5 баллов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1025" y="918121"/>
            <a:ext cx="9001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Задача «Возраст»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Когда отцу было 37 лет,  то сыну было 3 года, а сейчас  сыну в 3 раза меньше лет,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чем отцу. Сколько лет  сейчас отцу  ?</a:t>
            </a:r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с двумя вырезанными противолежащими углами 27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277769" y="603068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51</a:t>
            </a:r>
            <a:endParaRPr lang="ru-RU" sz="3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277769" y="4734545"/>
            <a:ext cx="255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452558" y="4734545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n w="57150">
                  <a:solidFill>
                    <a:schemeClr val="tx1"/>
                  </a:solidFill>
                </a:ln>
              </a:rPr>
              <a:t> </a:t>
            </a:r>
            <a:endParaRPr lang="ru-RU" b="1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453233" y="6102697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7277769" y="459052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48</a:t>
            </a:r>
            <a:endParaRPr lang="ru-RU" sz="32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165201" y="6102697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45</a:t>
            </a:r>
            <a:endParaRPr lang="ru-RU" sz="32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093193" y="4662537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40</a:t>
            </a:r>
            <a:endParaRPr lang="ru-RU" sz="3200" dirty="0"/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DB735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846113"/>
            <a:ext cx="9217024" cy="30963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6827" y="0"/>
            <a:ext cx="251531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5 баллов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с двумя вырезанными противолежащими углами 27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277769" y="603068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smtClean="0">
                <a:latin typeface="Arial" pitchFamily="34" charset="0"/>
                <a:cs typeface="Arial" pitchFamily="34" charset="0"/>
              </a:rPr>
              <a:t>11</a:t>
            </a:r>
            <a:endParaRPr lang="ru-RU" sz="3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277769" y="4734545"/>
            <a:ext cx="255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452558" y="4734545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n w="57150">
                  <a:solidFill>
                    <a:schemeClr val="tx1"/>
                  </a:solidFill>
                </a:ln>
              </a:rPr>
              <a:t> </a:t>
            </a:r>
            <a:endParaRPr lang="ru-RU" b="1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453233" y="6102697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7277769" y="4590529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8</a:t>
            </a:r>
            <a:endParaRPr lang="ru-RU" sz="32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165201" y="6102697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5</a:t>
            </a:r>
            <a:endParaRPr lang="ru-RU" sz="32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237209" y="4662537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32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869057" y="918121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Задача «Света и Максим».</a:t>
            </a:r>
          </a:p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Cвете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втрое больше лет, чем было Максиму тогда, когда она была в его нынешнем возрасте. Когда Максим будет в возрасте Светы, то им вместе будет 28лет. Сколько сейчас лет Максиму?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0C637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43512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918121"/>
            <a:ext cx="9217024" cy="30963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1865" y="-234007"/>
            <a:ext cx="251531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5 баллов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1025" y="918121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с двумя вырезанными противолежащими углами 27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452558" y="4734545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n w="57150">
                  <a:solidFill>
                    <a:schemeClr val="tx1"/>
                  </a:solidFill>
                </a:ln>
              </a:rPr>
              <a:t> </a:t>
            </a:r>
            <a:endParaRPr lang="ru-RU" b="1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453233" y="6102697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733153" y="4734545"/>
            <a:ext cx="2448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341665" y="5814665"/>
            <a:ext cx="2880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733153" y="6174705"/>
            <a:ext cx="17544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845721" y="4662537"/>
            <a:ext cx="2664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53033" y="414065"/>
            <a:ext cx="9001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Задача «Попугаи».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Три синих попугая капитана Флинта съедают 3кг. корма за три дня, пять зеленых попугаев – 5кг. корма за пять дней, а семь оранжевых – 7кг. корма за семь дней. Какие попугаи самые прожорливые? 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733153" y="4590529"/>
            <a:ext cx="2304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зелёные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877169" y="6030689"/>
            <a:ext cx="1831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синие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485681" y="4518521"/>
            <a:ext cx="30243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оранжевые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197649" y="603068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Синие и зелёные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5C13C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00E3E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774105"/>
            <a:ext cx="9217024" cy="30963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6827" y="0"/>
            <a:ext cx="223224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5 </a:t>
            </a: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балла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1025" y="918121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с двумя вырезанными противолежащими углами 27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061745" y="6174705"/>
            <a:ext cx="255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423705" y="4734545"/>
            <a:ext cx="3000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dirty="0" smtClean="0">
                <a:ln w="57150">
                  <a:solidFill>
                    <a:schemeClr val="tx1"/>
                  </a:solidFill>
                </a:ln>
              </a:rPr>
              <a:t> </a:t>
            </a:r>
            <a:endParaRPr lang="ru-RU" sz="4000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949177" y="6030689"/>
            <a:ext cx="13789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среда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725041" y="846113"/>
            <a:ext cx="90730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Задача «День недели».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Если бы завтрашний день был вчерашним, то до воскресенья осталось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бы столько дней, сколько  прошло от воскресенья до вчерашнего дня. Какой же сегодня день? 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733153" y="4590529"/>
            <a:ext cx="1831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вторник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773713" y="4662537"/>
            <a:ext cx="1741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четверг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701705" y="6102697"/>
            <a:ext cx="18567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пятница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CB835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D2F1F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877" y="1368409"/>
            <a:ext cx="364333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Лебеди </a:t>
            </a:r>
            <a:r>
              <a:rPr lang="ru-RU" sz="2800" dirty="0" smtClean="0"/>
              <a:t>у нас в пруду,</a:t>
            </a:r>
          </a:p>
          <a:p>
            <a:r>
              <a:rPr lang="ru-RU" sz="2800" dirty="0" smtClean="0"/>
              <a:t>Я поближе подойду:</a:t>
            </a:r>
          </a:p>
          <a:p>
            <a:r>
              <a:rPr lang="ru-RU" sz="2800" dirty="0" smtClean="0"/>
              <a:t>9 черных, белых 5.</a:t>
            </a:r>
          </a:p>
          <a:p>
            <a:r>
              <a:rPr lang="ru-RU" sz="2800" dirty="0" smtClean="0"/>
              <a:t>Кто успел их сосчитать?</a:t>
            </a:r>
          </a:p>
          <a:p>
            <a:r>
              <a:rPr lang="ru-RU" sz="2800" dirty="0" smtClean="0"/>
              <a:t>Говорите поскорей:</a:t>
            </a:r>
          </a:p>
          <a:p>
            <a:r>
              <a:rPr lang="ru-RU" sz="2800" dirty="0" smtClean="0"/>
              <a:t>Сколько пар лебедей?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90304" y="368277"/>
            <a:ext cx="300947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</a:rPr>
              <a:t>Загадки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8231" y="4200307"/>
            <a:ext cx="392909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Три кошки купили сапожки.</a:t>
            </a:r>
          </a:p>
          <a:p>
            <a:r>
              <a:rPr lang="ru-RU" sz="2800" dirty="0" smtClean="0"/>
              <a:t>По паре на каждую кошку.</a:t>
            </a:r>
          </a:p>
          <a:p>
            <a:r>
              <a:rPr lang="ru-RU" sz="2800" dirty="0" smtClean="0"/>
              <a:t>Сколько у кошек ножек</a:t>
            </a:r>
          </a:p>
          <a:p>
            <a:r>
              <a:rPr lang="ru-RU" sz="2800" dirty="0" smtClean="0"/>
              <a:t>И сколько у них сапожек?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8877" y="6083317"/>
            <a:ext cx="518795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Пятнадцать пар танцуют польку.</a:t>
            </a:r>
          </a:p>
          <a:p>
            <a:r>
              <a:rPr lang="ru-RU" sz="2800" dirty="0" smtClean="0"/>
              <a:t>А всего танцоров </a:t>
            </a:r>
            <a:r>
              <a:rPr lang="ru-RU" sz="2800" dirty="0" smtClean="0"/>
              <a:t>сколько?</a:t>
            </a:r>
            <a:endParaRPr lang="ru-RU" sz="2800" dirty="0" smtClean="0"/>
          </a:p>
        </p:txBody>
      </p:sp>
      <p:pic>
        <p:nvPicPr>
          <p:cNvPr id="6" name="Рисунок 5" descr="1791dd195d98a0a73c58500864ff6c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5275" y="0"/>
            <a:ext cx="3733800" cy="38100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437009" y="-102898"/>
            <a:ext cx="9649072" cy="741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1069" tIns="50534" rIns="101069" bIns="50534">
            <a:spAutoFit/>
          </a:bodyPr>
          <a:lstStyle/>
          <a:p>
            <a:r>
              <a:rPr lang="ru-RU" sz="2700" b="1" dirty="0"/>
              <a:t> </a:t>
            </a:r>
          </a:p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Правила игры.</a:t>
            </a: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Игра сопровождается презентацией. Каждый вопрос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стоимостью от 1 до 5 баллов 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оформлен на отдельном слайде .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К каждому вопросу имеются 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варианта ответа.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По 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щелчку мыши на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буквы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А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или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В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или 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или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Д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правильном варианте ответа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фигура                 окрасится 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в </a:t>
            </a:r>
            <a:r>
              <a:rPr lang="ru-RU" sz="3200" b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зелёный </a:t>
            </a:r>
            <a:r>
              <a:rPr lang="ru-RU" sz="32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цвет                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,а 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на неправильном – в 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красный цвет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                . Баллы за правильно решённые задания </a:t>
            </a: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суммируются.Побеждает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ученик , набравший наибольшее количество баллов и ему присваивается звание </a:t>
            </a:r>
            <a:r>
              <a:rPr lang="ru-RU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«ОТЛИЧНИК» 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и  он получает приз. 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7493793" y="4374505"/>
            <a:ext cx="1517129" cy="36004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FF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6125641" y="3870449"/>
            <a:ext cx="1517129" cy="36004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FF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8213873" y="3366393"/>
            <a:ext cx="1589137" cy="36004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1134145"/>
            <a:ext cx="9217024" cy="26642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с двумя вырезанными противолежащими углами 26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6827" y="0"/>
            <a:ext cx="223224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 балл 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1" name="Прямоугольник с двумя вырезанными противолежащими углами 20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2" name="Прямоугольник с двумя вырезанными противолежащими углами 21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061745" y="6174705"/>
            <a:ext cx="255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277769" y="4662537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31</a:t>
            </a:r>
            <a:endParaRPr lang="ru-RU" sz="32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302677" y="4734545"/>
            <a:ext cx="10866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b="1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013073" y="1422177"/>
            <a:ext cx="82809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Задача « Числа».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Найдите следующее число в данной последовательности чисел: 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3, 4, 6, 9, 13, 18, 24, …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237209" y="4662537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25</a:t>
            </a:r>
            <a:endParaRPr lang="ru-RU" sz="3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205761" y="6102697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32</a:t>
            </a:r>
            <a:endParaRPr lang="ru-RU" sz="32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309217" y="6102697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30</a:t>
            </a:r>
            <a:endParaRPr lang="ru-RU" sz="3200" dirty="0"/>
          </a:p>
        </p:txBody>
      </p:sp>
      <p:sp>
        <p:nvSpPr>
          <p:cNvPr id="25" name="Управляющая кнопка: далее 24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CB835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45A0E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918121"/>
            <a:ext cx="9217024" cy="30963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1865" y="-234007"/>
            <a:ext cx="251531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 балл 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1025" y="918121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с двумя вырезанными противолежащими углами 27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452558" y="4734545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n w="57150">
                  <a:solidFill>
                    <a:schemeClr val="tx1"/>
                  </a:solidFill>
                </a:ln>
              </a:rPr>
              <a:t> </a:t>
            </a:r>
            <a:endParaRPr lang="ru-RU" b="1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453233" y="6102697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269657" y="6030689"/>
            <a:ext cx="2880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733153" y="6174705"/>
            <a:ext cx="17544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69057" y="1206153"/>
            <a:ext cx="86409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Задача «Кошки и собаки»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В комнате сидят несколько кошек и 6 собак. Кошачьих лап вдвое больше, чем собачьих носов. Сколько кошек в комнате ?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2165201" y="4590529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093193" y="6030689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061745" y="4518521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989737" y="5958681"/>
            <a:ext cx="1831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43512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0C637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00E3E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1278161"/>
            <a:ext cx="9217024" cy="25202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6827" y="0"/>
            <a:ext cx="223224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 балл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1025" y="918121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с двумя вырезанными противолежащими углами 27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452558" y="4734545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n w="57150">
                  <a:solidFill>
                    <a:schemeClr val="tx1"/>
                  </a:solidFill>
                </a:ln>
              </a:rPr>
              <a:t> </a:t>
            </a:r>
            <a:endParaRPr lang="ru-RU" b="1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453233" y="6102697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733153" y="4662537"/>
            <a:ext cx="17544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917729" y="6102697"/>
            <a:ext cx="17544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733153" y="6174705"/>
            <a:ext cx="17544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6845721" y="4662537"/>
            <a:ext cx="17544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57150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53033" y="1278161"/>
            <a:ext cx="88569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Задача «Шары»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В ящике лежат шары: 5 красных, 7 синих и   1 зелёный. Сколько шаров не глядя надо вынуть,   чтобы достать два шара одного цвета?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309218" y="4734545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845721" y="4662537"/>
            <a:ext cx="1831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845721" y="6030689"/>
            <a:ext cx="1831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C301E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4B828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00E3E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1278161"/>
            <a:ext cx="9217024" cy="25202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6827" y="0"/>
            <a:ext cx="223224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балл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1025" y="918121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с двумя вырезанными противолежащими углами 27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733153" y="4734545"/>
            <a:ext cx="21918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из соломы</a:t>
            </a:r>
            <a:endParaRPr lang="ru-RU" sz="3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277769" y="4734545"/>
            <a:ext cx="255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452558" y="4734545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n w="57150">
                  <a:solidFill>
                    <a:schemeClr val="tx1"/>
                  </a:solidFill>
                </a:ln>
              </a:rPr>
              <a:t> </a:t>
            </a:r>
            <a:endParaRPr lang="ru-RU" b="1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453233" y="6102697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53033" y="774105"/>
            <a:ext cx="92170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Задача «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Три поросенка». 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Три поросенка построили три домика из соломы, из прутьев, из камней. Каждый из них получил один домик: </a:t>
            </a: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Ниф-Ниф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– не из камней, и не из прутьев; </a:t>
            </a: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Нуф-Нуф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не из камней. Какой домик достался </a:t>
            </a: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Наф-Нафу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21" name="Управляющая кнопка: далее 20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629697" y="6030689"/>
            <a:ext cx="21437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из дерева</a:t>
            </a:r>
            <a:endParaRPr lang="ru-RU" sz="32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733153" y="6030689"/>
            <a:ext cx="22126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из прутьев</a:t>
            </a:r>
            <a:endParaRPr lang="ru-RU" sz="32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6773713" y="4590529"/>
            <a:ext cx="20964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из камней</a:t>
            </a:r>
            <a:endParaRPr lang="ru-RU" sz="3200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2B17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8B818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D2F1F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509017" y="1134145"/>
            <a:ext cx="9217024" cy="26642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9017" y="846113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8146827" y="0"/>
            <a:ext cx="2232248" cy="1710209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балла </a:t>
            </a:r>
            <a:endParaRPr lang="ru-RU" sz="2400" dirty="0" smtClean="0"/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1025" y="918121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0" y="430249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20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09617" y="4374505"/>
            <a:ext cx="488225" cy="856108"/>
          </a:xfrm>
          <a:prstGeom prst="rect">
            <a:avLst/>
          </a:prstGeom>
          <a:noFill/>
        </p:spPr>
        <p:txBody>
          <a:bodyPr wrap="square" lIns="101069" tIns="50534" rIns="101069" bIns="50534">
            <a:spAutoFit/>
          </a:bodyPr>
          <a:lstStyle/>
          <a:p>
            <a:pPr algn="ctr">
              <a:defRPr/>
            </a:pP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0" y="5742657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 smtClean="0">
                <a:ln w="5715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3500" dirty="0">
              <a:ln w="57150"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5189536" y="423048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500" dirty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  </a:t>
            </a:r>
            <a:endParaRPr lang="ru-RU" sz="35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с двумя вырезанными противолежащими углами 27"/>
          <p:cNvSpPr/>
          <p:nvPr/>
        </p:nvSpPr>
        <p:spPr>
          <a:xfrm>
            <a:off x="5189536" y="5670649"/>
            <a:ext cx="5189539" cy="1296144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1069" tIns="50534" rIns="101069" bIns="50534" anchor="ctr"/>
          <a:lstStyle/>
          <a:p>
            <a:pPr algn="ctr">
              <a:defRPr/>
            </a:pPr>
            <a:r>
              <a:rPr lang="ru-RU" sz="3200" b="1" dirty="0" smtClean="0">
                <a:latin typeface="Arial Black" pitchFamily="34" charset="0"/>
              </a:rPr>
              <a:t> </a:t>
            </a:r>
            <a:endParaRPr lang="ru-RU" sz="35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9426" y="4446513"/>
            <a:ext cx="901227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0178" y="5958681"/>
            <a:ext cx="725088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49577" y="4374505"/>
            <a:ext cx="704249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5471" y="5886673"/>
            <a:ext cx="795621" cy="856108"/>
          </a:xfrm>
          <a:prstGeom prst="rect">
            <a:avLst/>
          </a:prstGeom>
          <a:noFill/>
        </p:spPr>
        <p:txBody>
          <a:bodyPr wrap="none" lIns="101069" tIns="50534" rIns="101069" bIns="50534">
            <a:spAutoFit/>
          </a:bodyPr>
          <a:lstStyle/>
          <a:p>
            <a:pPr algn="ctr">
              <a:defRPr/>
            </a:pPr>
            <a:r>
              <a:rPr lang="ru-RU" sz="4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  <a:endParaRPr lang="ru-RU" sz="49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061745" y="6174705"/>
            <a:ext cx="2551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205761" y="4518521"/>
            <a:ext cx="6399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14</a:t>
            </a:r>
            <a:endParaRPr lang="ru-RU" sz="32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452558" y="4734545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n w="57150">
                  <a:solidFill>
                    <a:schemeClr val="tx1"/>
                  </a:solidFill>
                </a:ln>
              </a:rPr>
              <a:t> </a:t>
            </a:r>
            <a:endParaRPr lang="ru-RU" b="1" dirty="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9221985" y="6678761"/>
            <a:ext cx="864096" cy="63008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53033" y="1062137"/>
            <a:ext cx="84969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Задача «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Кубик </a:t>
            </a:r>
            <a:r>
              <a:rPr lang="ru-RU" sz="32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Рубика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»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У целого кубика </a:t>
            </a: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рубика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8 вершин. Представьте, что у вас кубик китайский,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и одна вершина отвалилась. Сколько вершин осталось у кубика </a:t>
            </a: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Рубика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349777" y="6030689"/>
            <a:ext cx="6399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16</a:t>
            </a:r>
            <a:endParaRPr lang="ru-RU" sz="32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309217" y="6174705"/>
            <a:ext cx="6399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12</a:t>
            </a:r>
            <a:endParaRPr lang="ru-RU" sz="32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165201" y="4662537"/>
            <a:ext cx="6399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9</a:t>
            </a:r>
            <a:endParaRPr lang="ru-RU" sz="3200" b="1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D2C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CB835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D2F1F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</TotalTime>
  <Words>1234</Words>
  <Application>Microsoft Office PowerPoint</Application>
  <PresentationFormat>Произвольный</PresentationFormat>
  <Paragraphs>473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Денчик</dc:creator>
  <cp:lastModifiedBy>Marija_135@outlook.com</cp:lastModifiedBy>
  <cp:revision>41</cp:revision>
  <dcterms:created xsi:type="dcterms:W3CDTF">2015-03-05T10:28:32Z</dcterms:created>
  <dcterms:modified xsi:type="dcterms:W3CDTF">2019-09-29T08:49:14Z</dcterms:modified>
</cp:coreProperties>
</file>