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81" r:id="rId17"/>
    <p:sldId id="273" r:id="rId18"/>
    <p:sldId id="274" r:id="rId19"/>
    <p:sldId id="275" r:id="rId20"/>
    <p:sldId id="276" r:id="rId21"/>
    <p:sldId id="277" r:id="rId22"/>
    <p:sldId id="282" r:id="rId23"/>
    <p:sldId id="278" r:id="rId24"/>
    <p:sldId id="28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1056" y="72"/>
      </p:cViewPr>
      <p:guideLst>
        <p:guide orient="horz" pos="2160"/>
        <p:guide pos="30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772816"/>
            <a:ext cx="7484368" cy="1470025"/>
          </a:xfrm>
        </p:spPr>
        <p:txBody>
          <a:bodyPr/>
          <a:lstStyle>
            <a:lvl1pPr>
              <a:defRPr b="1">
                <a:solidFill>
                  <a:schemeClr val="bg2">
                    <a:lumMod val="10000"/>
                  </a:schemeClr>
                </a:solidFill>
                <a:latin typeface="Century" pitchFamily="18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25000"/>
                  </a:schemeClr>
                </a:solidFill>
                <a:latin typeface="Century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370B0C-9417-5DC8-631E-ED2F1B408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5E295-70D9-4D4A-9A22-B46BB1081EA2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A5C86D-94FC-766A-D6B0-B218F5AA0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F4271E-CE8D-65DB-A92B-D0996D822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56E47-B708-4BDF-BACC-E4F8AF039C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6161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5D14A3-5F47-2A98-FAAA-06CEF1662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45391-BA37-4A75-9E21-EB495EC4FD23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F6A560-381C-1BD5-09E7-A4B208AA3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DBE569-4582-B0FC-F20A-D6E456B66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19E3F-215A-4D96-AB24-DC5F1D9772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965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732ED7-B609-8791-9250-680794B8A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D493E-88F8-4F5C-BD9D-1BD486E7EAD2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278B1D-778F-E8F5-DF4F-ECAEE7BE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72D022-58ED-2454-4F37-067F512F6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9729D-C603-4629-AE17-93A774FB26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82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133222-B188-E765-D5AD-635A2293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37B4-AC5E-442C-AF82-E0CFD4A13028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7A4BE6-D3B2-8B53-E8D8-4A1CF564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BF64E4-0B8B-2D12-D00F-A2433F984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04DE0-3058-40FF-AC57-537EB64305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245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6E9940-96C5-BDB5-FB12-65FA3AFDA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F918B-D75B-489E-A6A9-C33F61DFBD72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5C9B5B-6DE6-9BB1-B61D-537EAEA9A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603FAC-A58F-8EBB-E0BD-8B70FE4B8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8BE67-4A7F-4D03-8AD6-174C484773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56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7560339C-E57C-452F-1649-BC0F415DC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A858E-76F2-4A6B-98EB-BD51565928FA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CDCD4CB-9933-D700-7817-2E32D9559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D9402199-476F-B213-E421-C1C5A82F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78AF9-7BFB-4576-A204-4C5ACE7B70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4863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75AC01AD-62D7-6EBE-ADA3-436E7B9C6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3E545-DCC7-4DA5-B189-E71DB653BCF7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547B8966-D1F8-F388-9398-52B8EBD95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FC690AB1-E9C5-06D1-F9B9-0EE40B9CA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E301E-58A1-4C89-AE1A-5458384B51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123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A94868F5-3FD4-DA66-FCD7-CAF7148D0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FD21-20EB-46F8-8E09-2829C9F5D54F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FF17DC3-A4B4-EFF5-E09D-CA04BFD2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5E97822B-27B7-0739-953E-808C255E2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E9A11-8522-41ED-96F9-386542197A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4015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B32DCE5B-0FDC-9EDB-3794-78544817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10113-23C9-4EFA-936B-D3304418A7AE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0AD50AFC-D694-1E88-6D4E-3F15846E8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B68B5F5B-6D12-58B6-CF99-3D9EF0ECD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2A83E-6243-4C0F-954F-BFAA7E7992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7442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5385F13-B3AE-1FEE-03F4-08A65C6CD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8D1FA-C197-4E49-9315-DA2E43990B00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525432A-4672-4E95-435F-43A0E166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3E4B0612-2EC1-9F86-9CB3-768F89AE4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DF8C0-CC5B-4BF8-A561-EA637C322F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4479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F196FA48-E973-B466-7FCE-A8CEBE42F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6F7A5-AD10-4534-AE66-4B691B043C5D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5A05B08-8790-816C-92CA-E244B3DB7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361CCFCD-83AD-DE8F-81D9-00210CB0C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17A2-0AF0-4BF9-BFD7-5672E2B4EE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91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4BD97"/>
            </a:gs>
            <a:gs pos="21001">
              <a:srgbClr val="DDD9C3"/>
            </a:gs>
            <a:gs pos="46001">
              <a:srgbClr val="EEECE1"/>
            </a:gs>
            <a:gs pos="100000">
              <a:schemeClr val="bg2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>
            <a:extLst>
              <a:ext uri="{FF2B5EF4-FFF2-40B4-BE49-F238E27FC236}">
                <a16:creationId xmlns:a16="http://schemas.microsoft.com/office/drawing/2014/main" id="{487D59AC-FB1E-E1F2-D89E-1007F1AF57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3497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>
            <a:extLst>
              <a:ext uri="{FF2B5EF4-FFF2-40B4-BE49-F238E27FC236}">
                <a16:creationId xmlns:a16="http://schemas.microsoft.com/office/drawing/2014/main" id="{9466FD50-9782-2931-C5CD-BEBDD190EED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Текст 2">
            <a:extLst>
              <a:ext uri="{FF2B5EF4-FFF2-40B4-BE49-F238E27FC236}">
                <a16:creationId xmlns:a16="http://schemas.microsoft.com/office/drawing/2014/main" id="{D54C3F81-E8E8-6513-945A-DB710552584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619250" y="1600200"/>
            <a:ext cx="70675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C523F9-352D-DEB2-BD47-380F6C94C7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7277EB-5555-45D7-9FA4-D200395735B9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9A8465-A774-D2AF-0629-F98F74D718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8A36C5-4498-39F3-A5BE-8153F06AC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C0AD9AC-37EE-4DCB-BCD7-605BD1F0D8F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 kern="1200">
          <a:solidFill>
            <a:srgbClr val="1E1C11"/>
          </a:solidFill>
          <a:latin typeface="Century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anose="020406040505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entury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entury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BD2EFE17-ABAC-3896-DA97-0B45FF867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813" y="1773238"/>
            <a:ext cx="7483475" cy="1470025"/>
          </a:xfrm>
        </p:spPr>
        <p:txBody>
          <a:bodyPr/>
          <a:lstStyle/>
          <a:p>
            <a:r>
              <a:rPr lang="ru-RU" altLang="ru-RU" dirty="0">
                <a:solidFill>
                  <a:srgbClr val="1E1C11"/>
                </a:solidFill>
              </a:rPr>
              <a:t>Режим дня школьника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ABA116-FE0C-AFDB-1EF4-FE34FAF4D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07905" y="4293096"/>
            <a:ext cx="5320208" cy="1944216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>
                <a:solidFill>
                  <a:schemeClr val="tx1"/>
                </a:solidFill>
              </a:rPr>
              <a:t>Составил учитель физической культуры МБОУ г Мценска «Средняя школа № 2» Сысоева Ольга Викторовна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67758F-7F5A-2C68-BAFA-862C5E93C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066130"/>
          </a:xfrm>
        </p:spPr>
        <p:txBody>
          <a:bodyPr/>
          <a:lstStyle/>
          <a:p>
            <a:r>
              <a:rPr lang="ru-RU" dirty="0"/>
              <a:t>Дорога в школу 7.40 – 8.05 час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FC561F-92AC-328C-4A40-423851C471E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23728" y="1484784"/>
            <a:ext cx="2088233" cy="1944216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078EFCA-DFF6-1B35-BD62-F7D479B61D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32040" y="1484784"/>
            <a:ext cx="3888432" cy="5098578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Утром по дороге в </a:t>
            </a:r>
            <a:r>
              <a:rPr lang="ru-RU" sz="2400" dirty="0"/>
              <a:t>школу,</a:t>
            </a:r>
          </a:p>
          <a:p>
            <a:pPr>
              <a:buNone/>
            </a:pPr>
            <a:r>
              <a:rPr lang="ru-RU" sz="2400" dirty="0"/>
              <a:t>Свежим воздухом дышу, </a:t>
            </a:r>
          </a:p>
          <a:p>
            <a:pPr>
              <a:buNone/>
            </a:pPr>
            <a:r>
              <a:rPr lang="ru-RU" sz="2400" dirty="0"/>
              <a:t>Жду подружку я у дома,</a:t>
            </a:r>
          </a:p>
          <a:p>
            <a:pPr>
              <a:buNone/>
            </a:pPr>
            <a:r>
              <a:rPr lang="ru-RU" sz="2400" dirty="0"/>
              <a:t>Вместе с ней теперь иду.</a:t>
            </a:r>
          </a:p>
          <a:p>
            <a:pPr>
              <a:buNone/>
            </a:pPr>
            <a:r>
              <a:rPr lang="ru-RU" sz="2400" dirty="0"/>
              <a:t>Мы немного поболтаем,</a:t>
            </a:r>
          </a:p>
          <a:p>
            <a:pPr>
              <a:buNone/>
            </a:pPr>
            <a:r>
              <a:rPr lang="ru-RU" sz="2400" dirty="0"/>
              <a:t>Посмеёмся ведь тогда</a:t>
            </a:r>
          </a:p>
          <a:p>
            <a:pPr>
              <a:buNone/>
            </a:pPr>
            <a:r>
              <a:rPr lang="ru-RU" sz="2400" dirty="0"/>
              <a:t>Нам дорога в школу длинной </a:t>
            </a:r>
          </a:p>
          <a:p>
            <a:pPr>
              <a:buNone/>
            </a:pPr>
            <a:r>
              <a:rPr lang="ru-RU" sz="2400" dirty="0"/>
              <a:t>Не наскучит никогда.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259C6F-ACC3-E415-59B8-CB69E5290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035" y="3573016"/>
            <a:ext cx="3168228" cy="230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21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2A387-574E-8853-529D-A7FD549CF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600" dirty="0"/>
              <a:t>Занятия в школе 8.20 – 12.40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A890F6-E9F5-E721-B896-904361BE46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63" r="53826"/>
          <a:stretch/>
        </p:blipFill>
        <p:spPr>
          <a:xfrm>
            <a:off x="1259632" y="1412776"/>
            <a:ext cx="3236169" cy="432048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556BCDE-FBC5-E1EC-C66A-7DC00FE88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80526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Для школьника это самое ответственное дело. На уроках он учиться писать, читать и считать. Узнаете много интересного о людях, животных, природе. </a:t>
            </a:r>
          </a:p>
          <a:p>
            <a:pPr marL="0" indent="0" algn="ctr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b="1" dirty="0"/>
              <a:t>Школа – это не игра, </a:t>
            </a:r>
          </a:p>
          <a:p>
            <a:pPr marL="0" indent="0" algn="ctr">
              <a:buNone/>
            </a:pPr>
            <a:r>
              <a:rPr lang="ru-RU" b="1" dirty="0"/>
              <a:t>Здесь трудиться надо честно.</a:t>
            </a:r>
          </a:p>
          <a:p>
            <a:pPr marL="0" indent="0" algn="ctr">
              <a:buNone/>
            </a:pPr>
            <a:r>
              <a:rPr lang="ru-RU" b="1" dirty="0"/>
              <a:t>Это каждому известно</a:t>
            </a:r>
            <a:r>
              <a:rPr lang="ru-RU" sz="2000" dirty="0"/>
              <a:t>!</a:t>
            </a:r>
          </a:p>
          <a:p>
            <a:pPr marL="0" indent="0" algn="ctr"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973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18804E-4B9C-C0CC-ACDC-677990DAB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Обед – 13.20 – 13.50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9E7BE64-E2F3-248A-FE26-B4D95AEA09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13" b="72117"/>
          <a:stretch/>
        </p:blipFill>
        <p:spPr>
          <a:xfrm>
            <a:off x="1187624" y="1622438"/>
            <a:ext cx="2808312" cy="468688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6B47974-04BD-B188-5AA5-33A88EB42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680520" cy="49831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Звонок! Все дружною гурьбой</a:t>
            </a:r>
          </a:p>
          <a:p>
            <a:pPr marL="0" indent="0" algn="just">
              <a:buNone/>
            </a:pPr>
            <a:r>
              <a:rPr lang="ru-RU" sz="2400" dirty="0"/>
              <a:t>В столовую летят стрелой.</a:t>
            </a:r>
          </a:p>
          <a:p>
            <a:pPr marL="0" indent="0" algn="just">
              <a:buNone/>
            </a:pPr>
            <a:r>
              <a:rPr lang="ru-RU" sz="2400" dirty="0"/>
              <a:t>А здесь есть правила свои,</a:t>
            </a:r>
          </a:p>
          <a:p>
            <a:pPr marL="0" indent="0" algn="just">
              <a:buNone/>
            </a:pPr>
            <a:r>
              <a:rPr lang="ru-RU" sz="2400" dirty="0"/>
              <a:t>Запомни их и повтори!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</a:p>
          <a:p>
            <a:pPr marL="0" indent="0" algn="just">
              <a:buNone/>
            </a:pPr>
            <a:r>
              <a:rPr lang="ru-RU" sz="2400" dirty="0"/>
              <a:t>Ешь аккуратно, не спеши,</a:t>
            </a:r>
          </a:p>
          <a:p>
            <a:pPr marL="0" indent="0" algn="just">
              <a:buNone/>
            </a:pPr>
            <a:r>
              <a:rPr lang="ru-RU" sz="2400" dirty="0"/>
              <a:t>Не брызгай, на пол не кроши,</a:t>
            </a:r>
          </a:p>
          <a:p>
            <a:pPr marL="0" indent="0" algn="just">
              <a:buNone/>
            </a:pPr>
            <a:r>
              <a:rPr lang="ru-RU" sz="2400" dirty="0"/>
              <a:t>Хлеб береги и уважай,</a:t>
            </a:r>
          </a:p>
          <a:p>
            <a:pPr marL="0" indent="0" algn="just">
              <a:buNone/>
            </a:pPr>
            <a:r>
              <a:rPr lang="ru-RU" sz="2400" dirty="0"/>
              <a:t>Его повсюду не бросай,</a:t>
            </a:r>
          </a:p>
          <a:p>
            <a:pPr marL="0" indent="0" algn="just">
              <a:buNone/>
            </a:pPr>
            <a:r>
              <a:rPr lang="ru-RU" sz="2400" dirty="0"/>
              <a:t>Поел и убери, друг мой,</a:t>
            </a:r>
          </a:p>
          <a:p>
            <a:pPr marL="0" indent="0" algn="just">
              <a:buNone/>
            </a:pPr>
            <a:r>
              <a:rPr lang="ru-RU" sz="2400" dirty="0"/>
              <a:t>Свою посуду за собой.</a:t>
            </a:r>
          </a:p>
        </p:txBody>
      </p:sp>
    </p:spTree>
    <p:extLst>
      <p:ext uri="{BB962C8B-B14F-4D97-AF65-F5344CB8AC3E}">
        <p14:creationId xmlns:p14="http://schemas.microsoft.com/office/powerpoint/2010/main" val="4122201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24F6A9-248C-06D1-9EA5-64D9F90E5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sz="3200" dirty="0"/>
              <a:t>Занятия спортом, прогулки, подвижные игры 14.00 – 16.00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F5D17D8-663F-0B23-48F5-FE8B9FA9D4F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63688" y="1772816"/>
            <a:ext cx="3024212" cy="381642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1F0E1C7-E6CD-094C-E315-C0ACF91DE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01060" y="1772814"/>
            <a:ext cx="3785739" cy="468052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Каждый день надо гулять, двигаться на свежем воздухе. Этому надо обязательно отвести время в режиме дня. Полезно также выделить время для домашних развлечений.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31047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10A382-7122-4DED-F1D9-306852832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Полдник – 16.10 – 16.15 час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6B413D-8492-974D-6A2C-10CCE7DC01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7897"/>
          <a:stretch/>
        </p:blipFill>
        <p:spPr>
          <a:xfrm>
            <a:off x="813048" y="1642363"/>
            <a:ext cx="3682752" cy="409089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969ACEE-584C-52B6-A27E-C520BA438F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04048" y="1600200"/>
            <a:ext cx="368275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Время полдника у нас!</a:t>
            </a:r>
          </a:p>
          <a:p>
            <a:pPr marL="0" indent="0">
              <a:buNone/>
            </a:pPr>
            <a:r>
              <a:rPr lang="ru-RU" sz="2000" dirty="0"/>
              <a:t>Будем кушать мы сейчас.</a:t>
            </a:r>
          </a:p>
          <a:p>
            <a:pPr marL="0" indent="0">
              <a:buNone/>
            </a:pPr>
            <a:r>
              <a:rPr lang="ru-RU" sz="2000" dirty="0"/>
              <a:t>Вот творожное суфле</a:t>
            </a:r>
          </a:p>
          <a:p>
            <a:pPr marL="0" indent="0">
              <a:buNone/>
            </a:pPr>
            <a:r>
              <a:rPr lang="ru-RU" sz="2000" dirty="0"/>
              <a:t>Перед нами на столе!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А к нему клубничный джем!</a:t>
            </a:r>
          </a:p>
          <a:p>
            <a:pPr marL="0" indent="0">
              <a:buNone/>
            </a:pPr>
            <a:r>
              <a:rPr lang="ru-RU" sz="2000" dirty="0"/>
              <a:t>(Очень нравиться он всем!)</a:t>
            </a:r>
          </a:p>
          <a:p>
            <a:pPr marL="0" indent="0">
              <a:buNone/>
            </a:pPr>
            <a:r>
              <a:rPr lang="ru-RU" sz="2000" dirty="0"/>
              <a:t>И какао с молоком,</a:t>
            </a:r>
          </a:p>
          <a:p>
            <a:pPr marL="0" indent="0">
              <a:buNone/>
            </a:pPr>
            <a:r>
              <a:rPr lang="ru-RU" sz="2000" dirty="0"/>
              <a:t>Чтобы всё запить потом!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8C9978-DEAF-393B-20F5-8C8BF7AA0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4978749"/>
            <a:ext cx="1944216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06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994209-40AF-CCB0-79BD-D3A1D6925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Выполнение домашних занятий – 17.30 – 18.00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8256228-2A97-9ECA-BCE3-F08DB516FA3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8" t="34043" b="30955"/>
          <a:stretch/>
        </p:blipFill>
        <p:spPr>
          <a:xfrm>
            <a:off x="1835696" y="1844824"/>
            <a:ext cx="2736304" cy="417646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09093B1-F6DB-6ED5-46DF-2FA16ED34A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8064" y="1844824"/>
            <a:ext cx="3538736" cy="43924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школе задают уроки на дом. Их надо выполнять хорошо и вовремя. Для них лучше запланировать время после обеда и дневной прогулки.</a:t>
            </a:r>
          </a:p>
        </p:txBody>
      </p:sp>
    </p:spTree>
    <p:extLst>
      <p:ext uri="{BB962C8B-B14F-4D97-AF65-F5344CB8AC3E}">
        <p14:creationId xmlns:p14="http://schemas.microsoft.com/office/powerpoint/2010/main" val="2572062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6FAE69-F3E6-D88B-C22D-F6649C668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Отдых, спокойные игры – 18.00 – 19.00 час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A175B4D-4BC9-503D-CFBC-D31AF426BA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9" r="51603"/>
          <a:stretch/>
        </p:blipFill>
        <p:spPr>
          <a:xfrm>
            <a:off x="1907704" y="1600201"/>
            <a:ext cx="3312368" cy="4525962"/>
          </a:xfr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886CDE36-7398-E3F8-EB12-65AA6A2936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6239" r="34213" b="51327"/>
          <a:stretch/>
        </p:blipFill>
        <p:spPr>
          <a:xfrm>
            <a:off x="5508105" y="1600202"/>
            <a:ext cx="3024336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80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5054E1-6CFE-DC0B-068E-53C347432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Ужин – 19.00 – 19.30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8AEB2FE-4493-AB8D-CF43-BDD515969B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9414" r="59148"/>
          <a:stretch/>
        </p:blipFill>
        <p:spPr>
          <a:xfrm>
            <a:off x="2699792" y="3645025"/>
            <a:ext cx="4104456" cy="2520279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BB9B97AE-EC6B-71BA-E281-B1326BB55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3968" y="1600201"/>
            <a:ext cx="4402832" cy="204482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Скоро спать пора ложиться,</a:t>
            </a:r>
          </a:p>
          <a:p>
            <a:pPr marL="0" indent="0">
              <a:buNone/>
            </a:pPr>
            <a:r>
              <a:rPr lang="ru-RU" sz="2400" dirty="0"/>
              <a:t>Надо на ночь подкрепиться.</a:t>
            </a:r>
          </a:p>
          <a:p>
            <a:pPr marL="0" indent="0">
              <a:buNone/>
            </a:pPr>
            <a:r>
              <a:rPr lang="ru-RU" sz="2400" dirty="0"/>
              <a:t>Всем ребятам нужен</a:t>
            </a:r>
          </a:p>
          <a:p>
            <a:pPr marL="0" indent="0">
              <a:buNone/>
            </a:pPr>
            <a:r>
              <a:rPr lang="ru-RU" sz="2400" dirty="0"/>
              <a:t>Вкусный, сытный ужин.</a:t>
            </a:r>
          </a:p>
        </p:txBody>
      </p:sp>
    </p:spTree>
    <p:extLst>
      <p:ext uri="{BB962C8B-B14F-4D97-AF65-F5344CB8AC3E}">
        <p14:creationId xmlns:p14="http://schemas.microsoft.com/office/powerpoint/2010/main" val="4056806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DC2DD-9AF8-07F7-DABA-5F1C73F46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642194"/>
          </a:xfrm>
        </p:spPr>
        <p:txBody>
          <a:bodyPr/>
          <a:lstStyle/>
          <a:p>
            <a:r>
              <a:rPr lang="ru-RU" sz="3200" dirty="0"/>
              <a:t>Свободные занятия (чтение, музыкальные занятия, ручной труд) 19.30 – 20.30 час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594B6F-EC28-304A-5E31-741D7F7A08F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51920" y="4005065"/>
            <a:ext cx="3024336" cy="257829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3C39F61-C9A4-3A9C-9CDC-F3E071730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71800" y="1916833"/>
            <a:ext cx="5915000" cy="208823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Я к вам обращаюсь, товарищи и дети:</a:t>
            </a:r>
          </a:p>
          <a:p>
            <a:pPr marL="0" indent="0">
              <a:buNone/>
            </a:pPr>
            <a:r>
              <a:rPr lang="ru-RU" sz="2400" dirty="0"/>
              <a:t>Полезнее книги нет вещи на свете!</a:t>
            </a:r>
          </a:p>
          <a:p>
            <a:pPr marL="0" indent="0">
              <a:buNone/>
            </a:pPr>
            <a:r>
              <a:rPr lang="ru-RU" sz="2400" dirty="0"/>
              <a:t>Пусть книги друзья заходят в дома,</a:t>
            </a:r>
          </a:p>
          <a:p>
            <a:pPr marL="0" indent="0">
              <a:buNone/>
            </a:pPr>
            <a:r>
              <a:rPr lang="ru-RU" sz="2400" dirty="0"/>
              <a:t>Читайте всю жизнь, набирайтесь ума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05627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335EB-5B00-2EF9-402F-FB44AB0AC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325562"/>
          </a:xfrm>
        </p:spPr>
        <p:txBody>
          <a:bodyPr/>
          <a:lstStyle/>
          <a:p>
            <a:r>
              <a:rPr lang="ru-RU" sz="3200" dirty="0"/>
              <a:t>Приготовление ко сну (вечерний туалет)</a:t>
            </a:r>
            <a:br>
              <a:rPr lang="ru-RU" sz="3200" dirty="0"/>
            </a:br>
            <a:r>
              <a:rPr lang="ru-RU" sz="3200" dirty="0"/>
              <a:t>20.30 – 21.00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73AF68C-7497-8C90-F328-B8E4D392709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9872" y="4149080"/>
            <a:ext cx="3744416" cy="2434282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DFA8AC7-817D-3ED7-8DD5-011CE4C66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672" y="1600200"/>
            <a:ext cx="7272808" cy="28369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Он выполняет перед сном. Надо обязательно почистить зубы, вымыть лицо и руки с мылом. Очень хорошо помыться под душем; голову можно не мочить, но вымыть ноги с мылом нужно обязательно.</a:t>
            </a:r>
          </a:p>
        </p:txBody>
      </p:sp>
    </p:spTree>
    <p:extLst>
      <p:ext uri="{BB962C8B-B14F-4D97-AF65-F5344CB8AC3E}">
        <p14:creationId xmlns:p14="http://schemas.microsoft.com/office/powerpoint/2010/main" val="3736525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3A50C-DC88-8C19-79D7-5C0E5261E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12" y="273050"/>
            <a:ext cx="6984776" cy="1427758"/>
          </a:xfrm>
        </p:spPr>
        <p:txBody>
          <a:bodyPr/>
          <a:lstStyle/>
          <a:p>
            <a:pPr algn="just"/>
            <a:r>
              <a:rPr lang="ru-RU" sz="3200" dirty="0"/>
              <a:t>Режим дня – это грамотное распределение основных дел ребёнка в течении дня.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3D8668-34D9-EB2A-D7CD-653DB4761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5736" y="2060848"/>
            <a:ext cx="6491064" cy="180019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Где учитываются время на занятия и отдых в течении дня суток.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8415FB-6EB7-F0C8-3CD6-7EB72ABA5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861048"/>
            <a:ext cx="532859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23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E86D72-3B41-1005-2BDC-616A1AD74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Сон 21.00 – 7.00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38200E1-F3FD-F3A1-AEF4-926D48DC520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1680" y="1628800"/>
            <a:ext cx="3318396" cy="4248472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3FA651C-0B8A-F4D9-E384-474B859808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2080" y="1417638"/>
            <a:ext cx="3534420" cy="460365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Перед сном необходимо комнату хорошо проветрить. Длительность сна не менее 10 часов</a:t>
            </a:r>
          </a:p>
        </p:txBody>
      </p:sp>
    </p:spTree>
    <p:extLst>
      <p:ext uri="{BB962C8B-B14F-4D97-AF65-F5344CB8AC3E}">
        <p14:creationId xmlns:p14="http://schemas.microsoft.com/office/powerpoint/2010/main" val="3671276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8557B0-A9EB-F0B8-3778-3D0AEF17D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079" y="332656"/>
            <a:ext cx="6480721" cy="5040560"/>
          </a:xfrm>
        </p:spPr>
        <p:txBody>
          <a:bodyPr/>
          <a:lstStyle/>
          <a:p>
            <a:pPr algn="just"/>
            <a:r>
              <a:rPr lang="ru-RU" sz="3600" dirty="0"/>
              <a:t>Если будешь ты стремиться</a:t>
            </a:r>
            <a:br>
              <a:rPr lang="ru-RU" sz="3600" dirty="0"/>
            </a:br>
            <a:r>
              <a:rPr lang="ru-RU" sz="3600" dirty="0"/>
              <a:t>распорядок выполнять –</a:t>
            </a:r>
            <a:br>
              <a:rPr lang="ru-RU" sz="3600" dirty="0"/>
            </a:br>
            <a:r>
              <a:rPr lang="ru-RU" sz="3600" dirty="0"/>
              <a:t>Будешь лучше ты учиться,</a:t>
            </a:r>
            <a:br>
              <a:rPr lang="ru-RU" sz="3600" dirty="0"/>
            </a:br>
            <a:r>
              <a:rPr lang="ru-RU" sz="3600" dirty="0"/>
              <a:t>Лучше будешь отдыхать!</a:t>
            </a: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Помни твёрдо, что режим Людям всем необходим!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F8D044-01B6-ADAF-935B-CB721480AC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5373216"/>
            <a:ext cx="370384" cy="7529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1D4FAA-B08B-661C-4655-63A9FDB311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16416" y="5373216"/>
            <a:ext cx="370384" cy="75294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738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296CD2-E5E6-FB81-1967-6AA334DF0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60648"/>
            <a:ext cx="7632847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11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A151CB-A52E-F876-7BDE-F1B3C762F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70A947-638D-5BD1-E82F-0A6A0060B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71800" y="5301208"/>
            <a:ext cx="4824536" cy="8249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8E4203-2F16-F503-E2EE-DE8C5EA68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7664" y="1628799"/>
            <a:ext cx="7139136" cy="3672409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/>
              <a:t>приучи себя просыпаться и вставать каждый день в одно и то же время;</a:t>
            </a:r>
          </a:p>
          <a:p>
            <a:pPr>
              <a:buFontTx/>
              <a:buChar char="-"/>
            </a:pPr>
            <a:r>
              <a:rPr lang="ru-RU" dirty="0"/>
              <a:t>выполняй каждый день утреннюю зарядку;</a:t>
            </a:r>
          </a:p>
          <a:p>
            <a:pPr>
              <a:buFontTx/>
              <a:buChar char="-"/>
            </a:pPr>
            <a:r>
              <a:rPr lang="ru-RU" dirty="0"/>
              <a:t>следи за чистотой тела, волос, ногтей и полостью рта;</a:t>
            </a:r>
          </a:p>
          <a:p>
            <a:pPr>
              <a:buFontTx/>
              <a:buChar char="-"/>
            </a:pPr>
            <a:r>
              <a:rPr lang="ru-RU" dirty="0"/>
              <a:t>старайся есть в одно и то же время.</a:t>
            </a:r>
          </a:p>
        </p:txBody>
      </p:sp>
    </p:spTree>
    <p:extLst>
      <p:ext uri="{BB962C8B-B14F-4D97-AF65-F5344CB8AC3E}">
        <p14:creationId xmlns:p14="http://schemas.microsoft.com/office/powerpoint/2010/main" val="3594010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16F65-E7EA-FEC0-00C7-0F4C767A8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260648"/>
            <a:ext cx="7067128" cy="3168352"/>
          </a:xfrm>
        </p:spPr>
        <p:txBody>
          <a:bodyPr/>
          <a:lstStyle/>
          <a:p>
            <a:r>
              <a:rPr lang="ru-RU" sz="7200" dirty="0"/>
              <a:t>Спасибо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8698CE-0E7D-2FCE-C68B-95EC6ECCEA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2" r="50000" b="31526"/>
          <a:stretch/>
        </p:blipFill>
        <p:spPr>
          <a:xfrm>
            <a:off x="3059832" y="3717032"/>
            <a:ext cx="439248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14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721136-0F08-0350-CFB0-53FF2C9E2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032" y="188640"/>
            <a:ext cx="7190456" cy="2088232"/>
          </a:xfrm>
        </p:spPr>
        <p:txBody>
          <a:bodyPr/>
          <a:lstStyle/>
          <a:p>
            <a:pPr algn="just"/>
            <a:r>
              <a:rPr lang="ru-RU" sz="2400" dirty="0"/>
              <a:t>Цель, </a:t>
            </a:r>
            <a:r>
              <a:rPr lang="ru-RU" sz="2400" b="0" dirty="0"/>
              <a:t>которую преследует режим дня – обеспечение высокой работоспособности на протяжение всего периода бодрствование. Весь режим дня строится на основе работы биологических часов.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253610B-2EE7-9523-1FC4-2712EF1EA2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3" y="2276872"/>
            <a:ext cx="3168351" cy="4176464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AAA8B398-4A9A-D70F-25DC-186325BD30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47864" y="2276871"/>
            <a:ext cx="5616624" cy="3960439"/>
          </a:xfrm>
        </p:spPr>
        <p:txBody>
          <a:bodyPr/>
          <a:lstStyle/>
          <a:p>
            <a:pPr algn="ctr"/>
            <a:r>
              <a:rPr lang="ru-RU" sz="2400" dirty="0"/>
              <a:t>Как составить режим дня?</a:t>
            </a:r>
          </a:p>
          <a:p>
            <a:pPr marL="342900" indent="-342900" algn="just">
              <a:buAutoNum type="arabicPeriod"/>
            </a:pPr>
            <a:r>
              <a:rPr lang="ru-RU" sz="2400" dirty="0"/>
              <a:t>На листе бумаги написать список основных дел.</a:t>
            </a:r>
          </a:p>
          <a:p>
            <a:pPr marL="342900" indent="-342900" algn="just">
              <a:buAutoNum type="arabicPeriod" startAt="2"/>
            </a:pPr>
            <a:r>
              <a:rPr lang="ru-RU" sz="2400" dirty="0"/>
              <a:t>Распределите эти дела по часам, чередуя работу с отдыхом.</a:t>
            </a:r>
          </a:p>
          <a:p>
            <a:pPr marL="342900" indent="-342900" algn="just">
              <a:buAutoNum type="arabicPeriod" startAt="2"/>
            </a:pPr>
            <a:r>
              <a:rPr lang="ru-RU" sz="2400" dirty="0"/>
              <a:t>В режиме обязательно должны входить основные дела: Утренняя зарядка; утренний туалет; питание; учёба в школе; прогулки и развлечение; занятие дома; вечерний туалет; сон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53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C24A57B9-B14B-DA18-C3BF-2A8EFF031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332657"/>
            <a:ext cx="4320480" cy="3744416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/>
              <a:t>От того насколько правильно организован режим дня школьника, зависит состояние здоровья, физическое развитие, работоспособность и успеваемость в школе</a:t>
            </a:r>
            <a:r>
              <a:rPr lang="ru-RU" dirty="0"/>
              <a:t>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E35608-B5DC-AAB3-F174-9E9C56FC8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484784"/>
            <a:ext cx="3600400" cy="39604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7A6891-0423-C04B-4AEB-868838465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6" y="4221088"/>
            <a:ext cx="410445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46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921A1-6A08-9AE3-7863-D7298004B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Подъём – 7.00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3C3D40F-1B1B-8899-9867-A1DFC79ECB4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9" b="64696"/>
          <a:stretch/>
        </p:blipFill>
        <p:spPr>
          <a:xfrm>
            <a:off x="1727029" y="1765532"/>
            <a:ext cx="2592288" cy="3679692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E5396E4-2BA2-5642-A9AF-3BCDFB0C7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772816"/>
            <a:ext cx="4392488" cy="36796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Чтобы в школу не проспать</a:t>
            </a:r>
          </a:p>
          <a:p>
            <a:pPr marL="0" indent="0" algn="ctr">
              <a:buNone/>
            </a:pPr>
            <a:r>
              <a:rPr lang="ru-RU" dirty="0"/>
              <a:t>Нужно вам пораньше встать.</a:t>
            </a:r>
          </a:p>
          <a:p>
            <a:pPr marL="0" indent="0" algn="ctr">
              <a:buNone/>
            </a:pPr>
            <a:r>
              <a:rPr lang="ru-RU" dirty="0"/>
              <a:t>Ваш будильник зазвенит,</a:t>
            </a:r>
          </a:p>
          <a:p>
            <a:pPr marL="0" indent="0" algn="ctr">
              <a:buNone/>
            </a:pPr>
            <a:r>
              <a:rPr lang="ru-RU" dirty="0"/>
              <a:t>О подъёме сообщит!</a:t>
            </a:r>
          </a:p>
        </p:txBody>
      </p:sp>
    </p:spTree>
    <p:extLst>
      <p:ext uri="{BB962C8B-B14F-4D97-AF65-F5344CB8AC3E}">
        <p14:creationId xmlns:p14="http://schemas.microsoft.com/office/powerpoint/2010/main" val="9806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84912-0AE3-CD98-47FE-3CF23BCD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dirty="0"/>
              <a:t>Зарядка 7.00 – 7.10 час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E3A4F8-179E-9E5E-9B4D-B905C710FC2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03648" y="1417639"/>
            <a:ext cx="3384252" cy="280345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EFD77D0-11A1-3418-AC17-EA6BE03A7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7900" y="1844824"/>
            <a:ext cx="4176588" cy="37444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 </a:t>
            </a:r>
            <a:r>
              <a:rPr lang="ru-RU" sz="3200" dirty="0"/>
              <a:t>В режиме дня она занимает самое первое место. Её делают после сна. Зарядка состоит из упражнений для разных частей тела.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EF0209-5C65-1265-D6C3-7A5F9BD9FE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284" b="53331"/>
          <a:stretch/>
        </p:blipFill>
        <p:spPr>
          <a:xfrm>
            <a:off x="1403648" y="4432249"/>
            <a:ext cx="3384252" cy="231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27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CA47ED-E2FB-9B25-AFBB-AB5E42386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066130"/>
          </a:xfrm>
        </p:spPr>
        <p:txBody>
          <a:bodyPr/>
          <a:lstStyle/>
          <a:p>
            <a:r>
              <a:rPr lang="ru-RU" dirty="0"/>
              <a:t>Утренний туалет 7.10 – 7.20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EFAA19E-594D-1D15-5FB1-C525E530B5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7" b="64366"/>
          <a:stretch/>
        </p:blipFill>
        <p:spPr>
          <a:xfrm>
            <a:off x="1691680" y="1870364"/>
            <a:ext cx="3096220" cy="393490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0DB7ABD-7885-428C-2D11-AFC9293F0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76056" y="1916833"/>
            <a:ext cx="3610744" cy="417646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Его выполняют сразу после утренней зарядки. Он включает в себя чистку зубов и умывание. Умывшись убирают свою кровать и одеваются.</a:t>
            </a:r>
          </a:p>
        </p:txBody>
      </p:sp>
    </p:spTree>
    <p:extLst>
      <p:ext uri="{BB962C8B-B14F-4D97-AF65-F5344CB8AC3E}">
        <p14:creationId xmlns:p14="http://schemas.microsoft.com/office/powerpoint/2010/main" val="275385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715CD-64BB-EA7B-3DD4-D52DDF00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Физкультминутка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F4E1F0-6FBB-6310-0CD7-1EAD823D64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5576" y="1628800"/>
            <a:ext cx="3600400" cy="475252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EAA9EEF-2597-E119-85B9-29A20B234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55976" y="1628800"/>
            <a:ext cx="4536504" cy="4752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Льётся чистая водица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Мы умеем сами мыться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Порошок зубной берём,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Крепко щёткой зубы трём,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Моем шею, моем уши,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После вытремся посуше.</a:t>
            </a:r>
          </a:p>
        </p:txBody>
      </p:sp>
    </p:spTree>
    <p:extLst>
      <p:ext uri="{BB962C8B-B14F-4D97-AF65-F5344CB8AC3E}">
        <p14:creationId xmlns:p14="http://schemas.microsoft.com/office/powerpoint/2010/main" val="2364734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A6489-7C99-D46C-16BA-990BF2B96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ru-RU" dirty="0"/>
              <a:t>Завтрак 7.20 – 7.35 час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FAC774B-AA42-3D5E-550B-2B3FD26B5B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4" t="34191" r="56620" b="37172"/>
          <a:stretch/>
        </p:blipFill>
        <p:spPr>
          <a:xfrm>
            <a:off x="1187624" y="1417638"/>
            <a:ext cx="3096344" cy="481967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23A7F16-647D-D60A-48EA-C4C2EA002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3968" y="1417638"/>
            <a:ext cx="4608512" cy="516572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/>
              <a:t>Зайчик сидит над тарелкой с капустой,</a:t>
            </a:r>
          </a:p>
          <a:p>
            <a:pPr marL="0" indent="0" algn="ctr">
              <a:buNone/>
            </a:pPr>
            <a:r>
              <a:rPr lang="ru-RU" sz="1800" dirty="0"/>
              <a:t>Вид у него недовольный и грустный.</a:t>
            </a:r>
          </a:p>
          <a:p>
            <a:pPr algn="ctr">
              <a:buFontTx/>
              <a:buChar char="-"/>
            </a:pPr>
            <a:r>
              <a:rPr lang="ru-RU" sz="1800" dirty="0"/>
              <a:t>Мама, послушай, я в школу пойду</a:t>
            </a:r>
          </a:p>
          <a:p>
            <a:pPr algn="ctr">
              <a:buFontTx/>
              <a:buChar char="-"/>
            </a:pPr>
            <a:r>
              <a:rPr lang="ru-RU" sz="1800" dirty="0"/>
              <a:t>И по дороге травинку найду.</a:t>
            </a:r>
          </a:p>
          <a:p>
            <a:pPr algn="ctr">
              <a:buFontTx/>
              <a:buChar char="-"/>
            </a:pPr>
            <a:endParaRPr lang="ru-RU" sz="1800" dirty="0"/>
          </a:p>
          <a:p>
            <a:pPr algn="ctr">
              <a:buFontTx/>
              <a:buChar char="-"/>
            </a:pPr>
            <a:r>
              <a:rPr lang="ru-RU" sz="1800" dirty="0"/>
              <a:t>Вот и поем, а пока не хочу!</a:t>
            </a:r>
          </a:p>
          <a:p>
            <a:pPr algn="ctr">
              <a:buFontTx/>
              <a:buChar char="-"/>
            </a:pPr>
            <a:r>
              <a:rPr lang="ru-RU" sz="1800" dirty="0"/>
              <a:t>Зря за столом я так долго торчу!</a:t>
            </a:r>
          </a:p>
          <a:p>
            <a:pPr algn="ctr">
              <a:buFontTx/>
              <a:buChar char="-"/>
            </a:pPr>
            <a:r>
              <a:rPr lang="ru-RU" sz="1800" dirty="0"/>
              <a:t>Мама – Зайчиха ему отвечает;</a:t>
            </a:r>
          </a:p>
          <a:p>
            <a:pPr algn="ctr">
              <a:buFontTx/>
              <a:buChar char="-"/>
            </a:pPr>
            <a:r>
              <a:rPr lang="ru-RU" sz="1800" dirty="0"/>
              <a:t>Каждый малыш обязательно знает:</a:t>
            </a:r>
          </a:p>
          <a:p>
            <a:pPr algn="ctr">
              <a:buFontTx/>
              <a:buChar char="-"/>
            </a:pPr>
            <a:endParaRPr lang="ru-RU" sz="1800" dirty="0"/>
          </a:p>
          <a:p>
            <a:pPr algn="ctr">
              <a:buFontTx/>
              <a:buChar char="-"/>
            </a:pPr>
            <a:r>
              <a:rPr lang="ru-RU" sz="1800" dirty="0"/>
              <a:t>В школу голодным ходить не годиться!</a:t>
            </a:r>
          </a:p>
          <a:p>
            <a:pPr algn="ctr">
              <a:buFontTx/>
              <a:buChar char="-"/>
            </a:pPr>
            <a:r>
              <a:rPr lang="ru-RU" sz="1800" dirty="0"/>
              <a:t>Трудно там будет отлично учиться</a:t>
            </a:r>
          </a:p>
          <a:p>
            <a:pPr algn="ctr">
              <a:buFontTx/>
              <a:buChar char="-"/>
            </a:pPr>
            <a:r>
              <a:rPr lang="ru-RU" sz="1800" dirty="0"/>
              <a:t>Будут все мысли твои не о том,</a:t>
            </a:r>
          </a:p>
          <a:p>
            <a:pPr algn="ctr">
              <a:buFontTx/>
              <a:buChar char="-"/>
            </a:pPr>
            <a:r>
              <a:rPr lang="ru-RU" sz="1800" dirty="0"/>
              <a:t>Сложно учиться с пустым животом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9895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режим дня</Template>
  <TotalTime>454</TotalTime>
  <Words>838</Words>
  <Application>Microsoft Office PowerPoint</Application>
  <PresentationFormat>Экран (4:3)</PresentationFormat>
  <Paragraphs>104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</vt:lpstr>
      <vt:lpstr>Wingdings</vt:lpstr>
      <vt:lpstr>Тема Office</vt:lpstr>
      <vt:lpstr>Режим дня школьника</vt:lpstr>
      <vt:lpstr>Режим дня – это грамотное распределение основных дел ребёнка в течении дня.</vt:lpstr>
      <vt:lpstr>Цель, которую преследует режим дня – обеспечение высокой работоспособности на протяжение всего периода бодрствование. Весь режим дня строится на основе работы биологических часов.</vt:lpstr>
      <vt:lpstr>Презентация PowerPoint</vt:lpstr>
      <vt:lpstr>Подъём – 7.00 час</vt:lpstr>
      <vt:lpstr>Зарядка 7.00 – 7.10 час</vt:lpstr>
      <vt:lpstr>Утренний туалет 7.10 – 7.20 час</vt:lpstr>
      <vt:lpstr>Физкультминутка</vt:lpstr>
      <vt:lpstr>Завтрак 7.20 – 7.35 час</vt:lpstr>
      <vt:lpstr>Дорога в школу 7.40 – 8.05 час</vt:lpstr>
      <vt:lpstr>Занятия в школе 8.20 – 12.40 час</vt:lpstr>
      <vt:lpstr>Обед – 13.20 – 13.50 час</vt:lpstr>
      <vt:lpstr>Занятия спортом, прогулки, подвижные игры 14.00 – 16.00 час</vt:lpstr>
      <vt:lpstr>Полдник – 16.10 – 16.15 час</vt:lpstr>
      <vt:lpstr>Выполнение домашних занятий – 17.30 – 18.00 час</vt:lpstr>
      <vt:lpstr>Отдых, спокойные игры – 18.00 – 19.00 час</vt:lpstr>
      <vt:lpstr>Ужин – 19.00 – 19.30 час</vt:lpstr>
      <vt:lpstr>Свободные занятия (чтение, музыкальные занятия, ручной труд) 19.30 – 20.30 час</vt:lpstr>
      <vt:lpstr>Приготовление ко сну (вечерний туалет) 20.30 – 21.00 час</vt:lpstr>
      <vt:lpstr>Сон 21.00 – 7.00 час</vt:lpstr>
      <vt:lpstr>Если будешь ты стремиться распорядок выполнять – Будешь лучше ты учиться, Лучше будешь отдыхать!   Помни твёрдо, что режим Людям всем необходим!</vt:lpstr>
      <vt:lpstr>Презентация PowerPoint</vt:lpstr>
      <vt:lpstr>Рекомендации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Режим дня школьника</dc:title>
  <dc:creator>Ольга Сысоева</dc:creator>
  <cp:lastModifiedBy>Ольга Сысоева</cp:lastModifiedBy>
  <cp:revision>8</cp:revision>
  <dcterms:created xsi:type="dcterms:W3CDTF">2022-08-10T17:37:14Z</dcterms:created>
  <dcterms:modified xsi:type="dcterms:W3CDTF">2022-09-26T09:28:51Z</dcterms:modified>
</cp:coreProperties>
</file>