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3" r:id="rId4"/>
    <p:sldId id="274" r:id="rId5"/>
    <p:sldId id="266" r:id="rId6"/>
    <p:sldId id="275" r:id="rId7"/>
    <p:sldId id="267" r:id="rId8"/>
    <p:sldId id="263" r:id="rId9"/>
    <p:sldId id="262" r:id="rId10"/>
    <p:sldId id="277" r:id="rId11"/>
    <p:sldId id="276" r:id="rId12"/>
    <p:sldId id="270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44" y="-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FD62B-1796-4D70-B0EC-0B4DF964E5BE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EF4D-9E72-4CD1-A593-BD536012B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4728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FD62B-1796-4D70-B0EC-0B4DF964E5BE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EF4D-9E72-4CD1-A593-BD536012B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0037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FD62B-1796-4D70-B0EC-0B4DF964E5BE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EF4D-9E72-4CD1-A593-BD536012B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5589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FD62B-1796-4D70-B0EC-0B4DF964E5BE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EF4D-9E72-4CD1-A593-BD536012B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1208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FD62B-1796-4D70-B0EC-0B4DF964E5BE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EF4D-9E72-4CD1-A593-BD536012B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032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FD62B-1796-4D70-B0EC-0B4DF964E5BE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EF4D-9E72-4CD1-A593-BD536012B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265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FD62B-1796-4D70-B0EC-0B4DF964E5BE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EF4D-9E72-4CD1-A593-BD536012B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7931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FD62B-1796-4D70-B0EC-0B4DF964E5BE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EF4D-9E72-4CD1-A593-BD536012B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8186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FD62B-1796-4D70-B0EC-0B4DF964E5BE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EF4D-9E72-4CD1-A593-BD536012B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2676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FD62B-1796-4D70-B0EC-0B4DF964E5BE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EF4D-9E72-4CD1-A593-BD536012B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3748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FD62B-1796-4D70-B0EC-0B4DF964E5BE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EF4D-9E72-4CD1-A593-BD536012B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772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FD62B-1796-4D70-B0EC-0B4DF964E5BE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EF4D-9E72-4CD1-A593-BD536012B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516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772816"/>
            <a:ext cx="8280920" cy="3096344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Рождение капитализма</a:t>
            </a:r>
            <a:endParaRPr lang="ru-RU" sz="7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907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1138"/>
            <a:ext cx="9144000" cy="6879138"/>
          </a:xfrm>
        </p:spPr>
      </p:pic>
    </p:spTree>
    <p:extLst>
      <p:ext uri="{BB962C8B-B14F-4D97-AF65-F5344CB8AC3E}">
        <p14:creationId xmlns:p14="http://schemas.microsoft.com/office/powerpoint/2010/main" xmlns="" val="346065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Сельский мир и капитализм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84784"/>
            <a:ext cx="8568952" cy="4525963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>Как происходило расслоение крестьян в селах? </a:t>
            </a:r>
            <a:endParaRPr lang="ru-RU" sz="40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2958868"/>
            <a:ext cx="5001170" cy="33843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3789040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/>
              <a:t>Фермеры</a:t>
            </a:r>
          </a:p>
          <a:p>
            <a:r>
              <a:rPr lang="ru-RU" sz="3600" i="1" dirty="0" smtClean="0"/>
              <a:t>Батраки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xmlns="" val="174912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82" y="116632"/>
            <a:ext cx="8784976" cy="1143000"/>
          </a:xfrm>
        </p:spPr>
        <p:txBody>
          <a:bodyPr>
            <a:normAutofit/>
          </a:bodyPr>
          <a:lstStyle/>
          <a:p>
            <a:pPr marL="0" indent="0"/>
            <a:r>
              <a:rPr lang="ru-RU" sz="3200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Закрепление. </a:t>
            </a:r>
            <a:br>
              <a:rPr lang="ru-RU" sz="3200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Согласны ли вы с данными положениями?</a:t>
            </a:r>
            <a:endParaRPr lang="ru-RU" sz="3200" b="1" i="1" u="sng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44824"/>
            <a:ext cx="8628414" cy="360040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400" dirty="0" smtClean="0"/>
              <a:t>В </a:t>
            </a:r>
            <a:r>
              <a:rPr lang="en-US" sz="2400" dirty="0" smtClean="0"/>
              <a:t>XVI-XVII </a:t>
            </a:r>
            <a:r>
              <a:rPr lang="ru-RU" sz="2400" dirty="0" smtClean="0"/>
              <a:t>вв. в </a:t>
            </a:r>
            <a:r>
              <a:rPr lang="ru-RU" sz="2400" dirty="0"/>
              <a:t>Е</a:t>
            </a:r>
            <a:r>
              <a:rPr lang="ru-RU" sz="2400" dirty="0" smtClean="0"/>
              <a:t>вропе сохранилась личная зависимость крестьян.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Сеньор сдавал в аренду богатым крестьянам земли своего домена.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В </a:t>
            </a:r>
            <a:r>
              <a:rPr lang="en-US" sz="2400" dirty="0" smtClean="0"/>
              <a:t>XVI-XVII </a:t>
            </a:r>
            <a:r>
              <a:rPr lang="ru-RU" sz="2400" dirty="0" smtClean="0"/>
              <a:t>вв. в </a:t>
            </a:r>
            <a:r>
              <a:rPr lang="ru-RU" sz="2400" dirty="0"/>
              <a:t>Е</a:t>
            </a:r>
            <a:r>
              <a:rPr lang="ru-RU" sz="2400" dirty="0" smtClean="0"/>
              <a:t>вропе господствовало ремесленное производство.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Цехи упорно противились развитию мануфактур.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Мастера и подмастерья были капиталистами.</a:t>
            </a:r>
          </a:p>
          <a:p>
            <a:pPr marL="457200" indent="-457200">
              <a:buAutoNum type="arabicPeriod"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24496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425355"/>
          </a:xfrm>
        </p:spPr>
        <p:txBody>
          <a:bodyPr>
            <a:normAutofit fontScale="92500"/>
          </a:bodyPr>
          <a:lstStyle/>
          <a:p>
            <a:r>
              <a:rPr lang="ru-RU" sz="4000" dirty="0" smtClean="0"/>
              <a:t>Параграф </a:t>
            </a:r>
            <a:r>
              <a:rPr lang="ru-RU" sz="4000" dirty="0" smtClean="0"/>
              <a:t>№5 </a:t>
            </a:r>
            <a:r>
              <a:rPr lang="ru-RU" sz="4000" dirty="0" smtClean="0"/>
              <a:t>прочитать, ответить на вопросы к параграфу устно.</a:t>
            </a:r>
          </a:p>
          <a:p>
            <a:r>
              <a:rPr lang="ru-RU" sz="4000" dirty="0" smtClean="0"/>
              <a:t>Выучить понятия «капитализм», «мануфактура».</a:t>
            </a:r>
          </a:p>
          <a:p>
            <a:r>
              <a:rPr lang="ru-RU" sz="4000" dirty="0" smtClean="0"/>
              <a:t>Сравнить два общественных строя: феодализм и </a:t>
            </a:r>
            <a:r>
              <a:rPr lang="ru-RU" sz="4000" dirty="0" smtClean="0"/>
              <a:t>капитализм (оформить в таблицу, выделить линии сравнения)</a:t>
            </a:r>
            <a:endParaRPr lang="ru-RU" sz="4000" dirty="0" smtClean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42627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2246" y="5157192"/>
            <a:ext cx="7000234" cy="15818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 smtClean="0"/>
              <a:t> </a:t>
            </a:r>
            <a:endParaRPr lang="ru-RU" b="1" i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2794322"/>
          </a:xfrm>
        </p:spPr>
        <p:txBody>
          <a:bodyPr>
            <a:normAutofit/>
          </a:bodyPr>
          <a:lstStyle/>
          <a:p>
            <a:pPr algn="l"/>
            <a:r>
              <a:rPr lang="ru-RU" sz="3200" b="1" u="sng" dirty="0">
                <a:solidFill>
                  <a:schemeClr val="accent2">
                    <a:lumMod val="75000"/>
                  </a:schemeClr>
                </a:solidFill>
              </a:rPr>
              <a:t>К</a:t>
            </a:r>
            <a:r>
              <a:rPr lang="ru-RU" sz="3200" b="1" u="sng" dirty="0" smtClean="0">
                <a:solidFill>
                  <a:schemeClr val="accent2">
                    <a:lumMod val="75000"/>
                  </a:schemeClr>
                </a:solidFill>
              </a:rPr>
              <a:t>апитализм</a:t>
            </a:r>
            <a:r>
              <a:rPr lang="ru-RU" sz="3200" dirty="0" smtClean="0"/>
              <a:t> – это общественный строй, основанный на:</a:t>
            </a:r>
            <a:br>
              <a:rPr lang="ru-RU" sz="3200" dirty="0" smtClean="0"/>
            </a:br>
            <a:r>
              <a:rPr lang="ru-RU" sz="3200" dirty="0" smtClean="0"/>
              <a:t>- частной собственности;</a:t>
            </a:r>
            <a:br>
              <a:rPr lang="ru-RU" sz="3200" dirty="0" smtClean="0"/>
            </a:br>
            <a:r>
              <a:rPr lang="ru-RU" sz="3200" dirty="0" smtClean="0"/>
              <a:t>- наемном труде;</a:t>
            </a:r>
            <a:br>
              <a:rPr lang="ru-RU" sz="3200" dirty="0" smtClean="0"/>
            </a:br>
            <a:r>
              <a:rPr lang="ru-RU" sz="3200" dirty="0" smtClean="0"/>
              <a:t>- расширенном воспроизводстве.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356992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chemeClr val="accent2">
                    <a:lumMod val="75000"/>
                  </a:schemeClr>
                </a:solidFill>
              </a:rPr>
              <a:t>Капитал </a:t>
            </a:r>
            <a:r>
              <a:rPr lang="ru-RU" sz="3200" dirty="0"/>
              <a:t>– это деньги, которые вкладываются в производство товаров и услуг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19" y="4797152"/>
            <a:ext cx="86409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chemeClr val="accent2">
                    <a:lumMod val="75000"/>
                  </a:schemeClr>
                </a:solidFill>
              </a:rPr>
              <a:t>Капиталисты (предприниматели) </a:t>
            </a:r>
            <a:r>
              <a:rPr lang="ru-RU" sz="3200" dirty="0"/>
              <a:t>– это люди, которые занимаются организацией производства товаров и услуг.</a:t>
            </a:r>
          </a:p>
        </p:txBody>
      </p:sp>
    </p:spTree>
    <p:extLst>
      <p:ext uri="{BB962C8B-B14F-4D97-AF65-F5344CB8AC3E}">
        <p14:creationId xmlns:p14="http://schemas.microsoft.com/office/powerpoint/2010/main" xmlns="" val="274714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Каковы причины возникновения капитализма?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/>
              <a:t>Задание! </a:t>
            </a:r>
            <a:r>
              <a:rPr lang="ru-RU" sz="4800" dirty="0" smtClean="0"/>
              <a:t>Прочитать стр. 41 учебника и выяснить причины возникновения капитализма.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90767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Причины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возникновения капитализма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832"/>
            <a:ext cx="8640960" cy="3528392"/>
          </a:xfrm>
        </p:spPr>
        <p:txBody>
          <a:bodyPr>
            <a:noAutofit/>
          </a:bodyPr>
          <a:lstStyle/>
          <a:p>
            <a:r>
              <a:rPr lang="ru-RU" dirty="0" smtClean="0"/>
              <a:t>1) Наличие у предприимчивых людей больших денег.</a:t>
            </a:r>
          </a:p>
          <a:p>
            <a:r>
              <a:rPr lang="ru-RU" dirty="0" smtClean="0"/>
              <a:t>2) Возможность покупать и продавать землю и труд людей (возникновение рынка земли и рынка свободной рабочей силы).</a:t>
            </a:r>
          </a:p>
          <a:p>
            <a:r>
              <a:rPr lang="ru-RU" dirty="0" smtClean="0"/>
              <a:t>3) Множество безработных людей.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5445224"/>
            <a:ext cx="806489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Как же сложились такие условия в Европе в </a:t>
            </a:r>
            <a:r>
              <a:rPr lang="en-US" sz="3600" b="1" dirty="0" smtClean="0">
                <a:solidFill>
                  <a:srgbClr val="002060"/>
                </a:solidFill>
              </a:rPr>
              <a:t>XVI-XVII</a:t>
            </a:r>
            <a:r>
              <a:rPr lang="ru-RU" sz="3600" b="1" dirty="0" smtClean="0">
                <a:solidFill>
                  <a:srgbClr val="002060"/>
                </a:solidFill>
              </a:rPr>
              <a:t> веках?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449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40966"/>
          </a:xfrm>
        </p:spPr>
        <p:txBody>
          <a:bodyPr/>
          <a:lstStyle/>
          <a:p>
            <a:r>
              <a:rPr lang="ru-RU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группах</a:t>
            </a:r>
            <a:endParaRPr lang="ru-RU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 smtClean="0"/>
              <a:t>1 группа (1 ряд): «Капиталы и капитализм в городе» стр. 41-43</a:t>
            </a:r>
          </a:p>
          <a:p>
            <a:pPr marL="0" indent="0">
              <a:buNone/>
            </a:pPr>
            <a:r>
              <a:rPr lang="ru-RU" b="1" u="sng" dirty="0" smtClean="0"/>
              <a:t>2 группа (2 ряд): «Мануфактура» стр. 43-44 </a:t>
            </a:r>
          </a:p>
          <a:p>
            <a:pPr marL="0" indent="0">
              <a:buNone/>
            </a:pPr>
            <a:r>
              <a:rPr lang="ru-RU" b="1" u="sng" dirty="0" smtClean="0"/>
              <a:t>3 группа (3 ряд): «Сельский мир и капитализм» стр. 44-45</a:t>
            </a:r>
          </a:p>
          <a:p>
            <a:pPr marL="0" indent="0">
              <a:buNone/>
            </a:pPr>
            <a:endParaRPr lang="ru-RU" b="1" u="sng" dirty="0"/>
          </a:p>
          <a:p>
            <a:pPr marL="0" indent="0" algn="ctr">
              <a:buNone/>
            </a:pPr>
            <a:r>
              <a:rPr lang="ru-RU" b="1" u="sng" dirty="0" smtClean="0"/>
              <a:t>Задание! </a:t>
            </a:r>
            <a:r>
              <a:rPr lang="ru-RU" dirty="0" smtClean="0"/>
              <a:t>Прочитать, выделить особенности развития капитализма, обсудить.</a:t>
            </a:r>
            <a:endParaRPr lang="ru-RU" b="1" u="sng" dirty="0" smtClean="0"/>
          </a:p>
        </p:txBody>
      </p:sp>
    </p:spTree>
    <p:extLst>
      <p:ext uri="{BB962C8B-B14F-4D97-AF65-F5344CB8AC3E}">
        <p14:creationId xmlns:p14="http://schemas.microsoft.com/office/powerpoint/2010/main" xmlns="" val="86538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/>
          </a:bodyPr>
          <a:lstStyle/>
          <a:p>
            <a:r>
              <a:rPr lang="ru-RU" b="1" u="sng" dirty="0">
                <a:solidFill>
                  <a:schemeClr val="accent2">
                    <a:lumMod val="75000"/>
                  </a:schemeClr>
                </a:solidFill>
              </a:rPr>
              <a:t>Капиталы и капитализм в городе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60466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Городское население</a:t>
            </a:r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2843808" y="2204864"/>
            <a:ext cx="432048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5652120" y="2204864"/>
            <a:ext cx="432048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63688" y="335699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Богатые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04048" y="3356992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Бедные</a:t>
            </a:r>
            <a:endParaRPr lang="ru-RU" sz="2800" b="1" dirty="0"/>
          </a:p>
        </p:txBody>
      </p:sp>
      <p:cxnSp>
        <p:nvCxnSpPr>
          <p:cNvPr id="10" name="Прямая со стрелкой 9"/>
          <p:cNvCxnSpPr>
            <a:stCxn id="7" idx="2"/>
            <a:endCxn id="13" idx="0"/>
          </p:cNvCxnSpPr>
          <p:nvPr/>
        </p:nvCxnSpPr>
        <p:spPr>
          <a:xfrm flipH="1">
            <a:off x="2519772" y="3880212"/>
            <a:ext cx="432048" cy="8449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796136" y="3880212"/>
            <a:ext cx="576064" cy="8449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67544" y="4725144"/>
            <a:ext cx="4104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Купцы</a:t>
            </a:r>
          </a:p>
          <a:p>
            <a:pPr algn="ctr"/>
            <a:r>
              <a:rPr lang="ru-RU" sz="2800" dirty="0" smtClean="0"/>
              <a:t>Разбогатевшие горожане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4860032" y="4725144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Разорившиеся мастера</a:t>
            </a:r>
          </a:p>
          <a:p>
            <a:pPr algn="ctr"/>
            <a:r>
              <a:rPr lang="ru-RU" sz="2800" dirty="0" smtClean="0"/>
              <a:t>Подмастерья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63145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6" grpId="0" animBg="1"/>
      <p:bldP spid="7" grpId="0"/>
      <p:bldP spid="8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12974"/>
          </a:xfrm>
        </p:spPr>
        <p:txBody>
          <a:bodyPr/>
          <a:lstStyle/>
          <a:p>
            <a:r>
              <a:rPr lang="ru-RU" b="1" u="sng" dirty="0" smtClean="0">
                <a:solidFill>
                  <a:srgbClr val="C00000"/>
                </a:solidFill>
              </a:rPr>
              <a:t>Мануфактура</a:t>
            </a:r>
            <a:endParaRPr lang="ru-RU" b="1" u="sng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5960" y="1268760"/>
            <a:ext cx="8712968" cy="864096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/>
              <a:t>Что такое «мануфактура»?</a:t>
            </a:r>
            <a:endParaRPr lang="ru-RU" sz="4000" b="1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716" y="2259360"/>
            <a:ext cx="5677512" cy="3110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5517232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/>
              <a:t>Мануфактура </a:t>
            </a:r>
            <a:r>
              <a:rPr lang="ru-RU" sz="2400" dirty="0" smtClean="0"/>
              <a:t>– это первые капиталистические предприятия, основанные на разделении труда и ручной ремесленной технике.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8115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359" y="116632"/>
            <a:ext cx="8435280" cy="648072"/>
          </a:xfrm>
        </p:spPr>
        <p:txBody>
          <a:bodyPr>
            <a:noAutofit/>
          </a:bodyPr>
          <a:lstStyle/>
          <a:p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</a:rPr>
              <a:t>Отличие мануфактур от ремесленных мастерских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76443133"/>
              </p:ext>
            </p:extLst>
          </p:nvPr>
        </p:nvGraphicFramePr>
        <p:xfrm>
          <a:off x="179512" y="908720"/>
          <a:ext cx="8640959" cy="4824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1501"/>
                <a:gridCol w="2904729"/>
                <a:gridCol w="2904729"/>
              </a:tblGrid>
              <a:tr h="695595">
                <a:tc>
                  <a:txBody>
                    <a:bodyPr/>
                    <a:lstStyle/>
                    <a:p>
                      <a:r>
                        <a:rPr lang="ru-RU" dirty="0" smtClean="0"/>
                        <a:t>Линия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Ремесленная мастерская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Мануфактура</a:t>
                      </a:r>
                      <a:endParaRPr lang="ru-RU" dirty="0"/>
                    </a:p>
                  </a:txBody>
                  <a:tcPr/>
                </a:tc>
              </a:tr>
              <a:tr h="69559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Размеры предприятия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1306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Кто работал на предприятии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Ручной или машинный труд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08112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Разделение труда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Производительность труда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59832" y="1772816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Небольшое предприятие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56176" y="177281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Крупное  предприятие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59832" y="2420888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Мастер, подмастерья и ученики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56176" y="2559387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Наёмные рабочие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59832" y="326511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Ручной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56176" y="326511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Ручной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059832" y="4077072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Ремесленник сам выполнял все основные операции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12160" y="4077072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Операции разделены </a:t>
            </a:r>
            <a:r>
              <a:rPr lang="ru-RU" dirty="0" smtClean="0"/>
              <a:t>между </a:t>
            </a:r>
            <a:r>
              <a:rPr lang="ru-RU" dirty="0"/>
              <a:t>работниками разных специальностей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59832" y="513916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Невысокая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156176" y="513916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Резко увеличилась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966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222" y="12576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мануфактур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843808" y="1268760"/>
            <a:ext cx="684076" cy="15121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5235949" y="1268760"/>
            <a:ext cx="720080" cy="15121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71600" y="2924944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Централизованная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2040" y="2924943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Р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ассеянная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9558" y="3789040"/>
            <a:ext cx="83529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Каковы различия между централизованной мануфактурой и рассеянной?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ru-RU" sz="28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Каких мануфактур было больше – рассеянных или централизованных?</a:t>
            </a:r>
          </a:p>
          <a:p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826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372</Words>
  <Application>Microsoft Office PowerPoint</Application>
  <PresentationFormat>Экран (4:3)</PresentationFormat>
  <Paragraphs>68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Капитализм – это общественный строй, основанный на: - частной собственности; - наемном труде; - расширенном воспроизводстве.</vt:lpstr>
      <vt:lpstr>Каковы причины возникновения капитализма?</vt:lpstr>
      <vt:lpstr>Причины возникновения капитализма</vt:lpstr>
      <vt:lpstr>Работа в группах</vt:lpstr>
      <vt:lpstr>Капиталы и капитализм в городе</vt:lpstr>
      <vt:lpstr>Мануфактура</vt:lpstr>
      <vt:lpstr>Отличие мануфактур от ремесленных мастерских</vt:lpstr>
      <vt:lpstr>Виды мануфактур</vt:lpstr>
      <vt:lpstr>Слайд 10</vt:lpstr>
      <vt:lpstr>Сельский мир и капитализм</vt:lpstr>
      <vt:lpstr>Закрепление.  Согласны ли вы с данными положениями?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класс</dc:title>
  <dc:creator>Olga</dc:creator>
  <cp:lastModifiedBy>ACER</cp:lastModifiedBy>
  <cp:revision>26</cp:revision>
  <dcterms:created xsi:type="dcterms:W3CDTF">2014-09-21T11:48:32Z</dcterms:created>
  <dcterms:modified xsi:type="dcterms:W3CDTF">2022-09-20T14:14:14Z</dcterms:modified>
</cp:coreProperties>
</file>