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6" r:id="rId3"/>
    <p:sldId id="267" r:id="rId4"/>
    <p:sldId id="268" r:id="rId5"/>
    <p:sldId id="269" r:id="rId6"/>
    <p:sldId id="272" r:id="rId7"/>
    <p:sldId id="270" r:id="rId8"/>
    <p:sldId id="271" r:id="rId9"/>
    <p:sldId id="276" r:id="rId10"/>
    <p:sldId id="277" r:id="rId11"/>
    <p:sldId id="278" r:id="rId12"/>
    <p:sldId id="274" r:id="rId13"/>
    <p:sldId id="280" r:id="rId14"/>
    <p:sldId id="279" r:id="rId15"/>
    <p:sldId id="265" r:id="rId16"/>
    <p:sldId id="281" r:id="rId17"/>
    <p:sldId id="283" r:id="rId18"/>
    <p:sldId id="282" r:id="rId19"/>
    <p:sldId id="285" r:id="rId20"/>
    <p:sldId id="284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A111915-BE36-4E01-A7E5-04B1672EAD32}" styleName="Светлый стиль 2 - акцент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912C8C85-51F0-491E-9774-3900AFEF0FD7}" styleName="Светлый стиль 2 - акцент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1E171933-4619-4E11-9A3F-F7608DF75F80}" styleName="Средний стиль 1 - акцент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69C7853C-536D-4A76-A0AE-DD22124D55A5}" styleName="Стиль из темы 1 - акцент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787" autoAdjust="0"/>
    <p:restoredTop sz="94660"/>
  </p:normalViewPr>
  <p:slideViewPr>
    <p:cSldViewPr>
      <p:cViewPr varScale="1">
        <p:scale>
          <a:sx n="61" d="100"/>
          <a:sy n="61" d="100"/>
        </p:scale>
        <p:origin x="-1340" y="-5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5" name="Подзаголовок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1" name="Дата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08.09.2022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08.09.2022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08.09.2022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08.09.2022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08.09.2022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08.09.2022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08.09.2022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08.09.2022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08.09.2022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08.09.2022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08.09.2022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Рисунок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1" name="Текст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7" name="Дата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08.09.2022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hyperlink" Target="http://cripo.com.ua/0312/20_things__01.jpg" TargetMode="Externa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jpeg"/><Relationship Id="rId5" Type="http://schemas.openxmlformats.org/officeDocument/2006/relationships/hyperlink" Target="http://carreiradaindia.files.wordpress.com/2007/12/poster-vasco-da-gama.jpg?w=510" TargetMode="Externa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hyperlink" Target="http://hmhsbritannic.ucoz.ru/FILES/6f.jpg" TargetMode="Externa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hyperlink" Target="http://school-collection.iv-edu.ru/dlrstore/11ea82bb-e33e-47ed-966d-de02b146e5d8/history/source/pic/evropa_1_pol_5v.gif" TargetMode="Externa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915816" y="260648"/>
            <a:ext cx="5105400" cy="2160240"/>
          </a:xfrm>
        </p:spPr>
        <p:txBody>
          <a:bodyPr/>
          <a:lstStyle/>
          <a:p>
            <a:r>
              <a:rPr lang="ru-RU" dirty="0" smtClean="0"/>
              <a:t>Тема: Великие географические открытия</a:t>
            </a:r>
            <a:endParaRPr lang="ru-RU" dirty="0"/>
          </a:p>
        </p:txBody>
      </p:sp>
      <p:sp>
        <p:nvSpPr>
          <p:cNvPr id="6" name="Подзаголовок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Picture 5" descr="Картинка 13 из 19322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2636912"/>
            <a:ext cx="2952750" cy="2952750"/>
          </a:xfrm>
          <a:prstGeom prst="rect">
            <a:avLst/>
          </a:prstGeom>
          <a:noFill/>
        </p:spPr>
      </p:pic>
      <p:pic>
        <p:nvPicPr>
          <p:cNvPr id="7" name="Picture 6" descr="kolumb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63888" y="3573016"/>
            <a:ext cx="1944687" cy="2879725"/>
          </a:xfrm>
          <a:prstGeom prst="rect">
            <a:avLst/>
          </a:prstGeom>
          <a:noFill/>
        </p:spPr>
      </p:pic>
      <p:pic>
        <p:nvPicPr>
          <p:cNvPr id="8" name="Picture 8" descr="Картинка 12 из 13830">
            <a:hlinkClick r:id="rId5"/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084168" y="2708920"/>
            <a:ext cx="2724150" cy="3810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4" name="Rectangle 4"/>
          <p:cNvSpPr>
            <a:spLocks noChangeArrowheads="1"/>
          </p:cNvSpPr>
          <p:nvPr/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/>
            <a:r>
              <a:rPr lang="ru-RU" sz="4000">
                <a:solidFill>
                  <a:schemeClr val="tx2"/>
                </a:solidFill>
              </a:rPr>
              <a:t>Причины географических открытий</a:t>
            </a:r>
          </a:p>
        </p:txBody>
      </p:sp>
      <p:sp>
        <p:nvSpPr>
          <p:cNvPr id="5125" name="Rectangle 5"/>
          <p:cNvSpPr>
            <a:spLocks noChangeArrowheads="1"/>
          </p:cNvSpPr>
          <p:nvPr/>
        </p:nvSpPr>
        <p:spPr bwMode="auto">
          <a:xfrm>
            <a:off x="323850" y="1600200"/>
            <a:ext cx="8569325" cy="506888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lnSpc>
                <a:spcPct val="80000"/>
              </a:lnSpc>
              <a:spcBef>
                <a:spcPct val="20000"/>
              </a:spcBef>
              <a:buFontTx/>
              <a:buChar char="•"/>
            </a:pPr>
            <a:r>
              <a:rPr lang="ru-RU" sz="2800" dirty="0"/>
              <a:t>1. </a:t>
            </a:r>
            <a:r>
              <a:rPr lang="ru-RU" sz="2800" b="1" dirty="0"/>
              <a:t>В </a:t>
            </a:r>
            <a:r>
              <a:rPr lang="en-US" sz="2800" b="1" dirty="0"/>
              <a:t>XV </a:t>
            </a:r>
            <a:r>
              <a:rPr lang="ru-RU" sz="2800" b="1" i="1" dirty="0"/>
              <a:t>в. турки, завоевав Византию, перерезали торговый</a:t>
            </a:r>
            <a:r>
              <a:rPr lang="ru-RU" sz="2800" i="1" dirty="0"/>
              <a:t> </a:t>
            </a:r>
            <a:r>
              <a:rPr lang="ru-RU" sz="2800" b="1" i="1" dirty="0"/>
              <a:t>путь из Европы, на Восток. </a:t>
            </a:r>
            <a:r>
              <a:rPr lang="ru-RU" sz="2800" dirty="0"/>
              <a:t>Поток восточных товаров к Европу резко сократился, а европейцы без них обойтись уже не могли. Надо было искать другой путь.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FontTx/>
              <a:buChar char="•"/>
            </a:pPr>
            <a:endParaRPr lang="ru-RU" sz="2800" dirty="0"/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FontTx/>
              <a:buChar char="•"/>
            </a:pPr>
            <a:r>
              <a:rPr lang="ru-RU" sz="2800" dirty="0"/>
              <a:t>2 </a:t>
            </a:r>
            <a:r>
              <a:rPr lang="ru-RU" sz="2800" b="1" i="1" dirty="0"/>
              <a:t>Недостаток золота как денежного металла. </a:t>
            </a:r>
            <a:r>
              <a:rPr lang="ru-RU" sz="2800" b="1" dirty="0"/>
              <a:t>И не </a:t>
            </a:r>
            <a:r>
              <a:rPr lang="ru-RU" sz="2800" dirty="0"/>
              <a:t>только потому, что золото утекало на Восток. Все больше денег требовало экономическое развитие Европы. Главным направлением этого развития был рост товарности хозяйства, рост торговли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FontTx/>
              <a:buChar char="•"/>
            </a:pPr>
            <a:endParaRPr lang="ru-RU" sz="2800" dirty="0">
              <a:solidFill>
                <a:schemeClr val="folHlink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8" name="Rectangle 4"/>
          <p:cNvSpPr>
            <a:spLocks noChangeArrowheads="1"/>
          </p:cNvSpPr>
          <p:nvPr/>
        </p:nvSpPr>
        <p:spPr bwMode="auto">
          <a:xfrm>
            <a:off x="0" y="274638"/>
            <a:ext cx="8964613" cy="633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/>
            <a:r>
              <a:rPr lang="ru-RU" sz="4000">
                <a:solidFill>
                  <a:schemeClr val="tx2"/>
                </a:solidFill>
              </a:rPr>
              <a:t>Причины географических открытий</a:t>
            </a:r>
          </a:p>
        </p:txBody>
      </p:sp>
      <p:sp>
        <p:nvSpPr>
          <p:cNvPr id="6149" name="Rectangle 5"/>
          <p:cNvSpPr>
            <a:spLocks noChangeArrowheads="1"/>
          </p:cNvSpPr>
          <p:nvPr/>
        </p:nvSpPr>
        <p:spPr bwMode="auto">
          <a:xfrm>
            <a:off x="0" y="981075"/>
            <a:ext cx="4716463" cy="576103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lnSpc>
                <a:spcPct val="80000"/>
              </a:lnSpc>
              <a:spcBef>
                <a:spcPct val="20000"/>
              </a:spcBef>
              <a:buFontTx/>
              <a:buChar char="•"/>
            </a:pPr>
            <a:r>
              <a:rPr lang="ru-RU" sz="2800" b="1">
                <a:solidFill>
                  <a:schemeClr val="folHlink"/>
                </a:solidFill>
              </a:rPr>
              <a:t>3. </a:t>
            </a:r>
            <a:r>
              <a:rPr lang="ru-RU" sz="2800" b="1" i="1">
                <a:solidFill>
                  <a:schemeClr val="folHlink"/>
                </a:solidFill>
              </a:rPr>
              <a:t>Развитие науки и техники, особенно судостроения </a:t>
            </a:r>
            <a:r>
              <a:rPr lang="ru-RU" sz="2800" i="1">
                <a:solidFill>
                  <a:schemeClr val="folHlink"/>
                </a:solidFill>
              </a:rPr>
              <a:t>и </a:t>
            </a:r>
            <a:r>
              <a:rPr lang="ru-RU" sz="2800" b="1" i="1">
                <a:solidFill>
                  <a:schemeClr val="folHlink"/>
                </a:solidFill>
              </a:rPr>
              <a:t>навигации. </a:t>
            </a:r>
            <a:r>
              <a:rPr lang="ru-RU" sz="2800">
                <a:solidFill>
                  <a:schemeClr val="folHlink"/>
                </a:solidFill>
              </a:rPr>
              <a:t>На прежних европейских судах нельзя было идти в открытый океан: они шли </a:t>
            </a:r>
            <a:r>
              <a:rPr lang="ru-RU" sz="2800" b="1">
                <a:solidFill>
                  <a:schemeClr val="folHlink"/>
                </a:solidFill>
              </a:rPr>
              <a:t>или </a:t>
            </a:r>
            <a:r>
              <a:rPr lang="ru-RU" sz="2800">
                <a:solidFill>
                  <a:schemeClr val="folHlink"/>
                </a:solidFill>
              </a:rPr>
              <a:t>на веслах, как венецианские галеры, или под парусом, но только если ветер дул в корму.</a:t>
            </a:r>
          </a:p>
        </p:txBody>
      </p:sp>
      <p:pic>
        <p:nvPicPr>
          <p:cNvPr id="6150" name="Picture 6" descr="Картинка 1 из 345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53025" y="1989138"/>
            <a:ext cx="3990975" cy="3324225"/>
          </a:xfrm>
          <a:prstGeom prst="rect">
            <a:avLst/>
          </a:prstGeom>
          <a:noFill/>
        </p:spPr>
      </p:pic>
      <p:sp>
        <p:nvSpPr>
          <p:cNvPr id="6151" name="Text Box 7"/>
          <p:cNvSpPr txBox="1">
            <a:spLocks noChangeArrowheads="1"/>
          </p:cNvSpPr>
          <p:nvPr/>
        </p:nvSpPr>
        <p:spPr bwMode="auto">
          <a:xfrm>
            <a:off x="250825" y="1044575"/>
            <a:ext cx="4752975" cy="581342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2400"/>
              <a:t>Ориентировались моряки в основном по виду знакомых берегов, поэтому уходить в открытый океан не решались.</a:t>
            </a:r>
          </a:p>
          <a:p>
            <a:r>
              <a:rPr lang="ru-RU" sz="2400"/>
              <a:t>Но в </a:t>
            </a:r>
            <a:r>
              <a:rPr lang="en-US" sz="2400"/>
              <a:t>XV</a:t>
            </a:r>
            <a:r>
              <a:rPr lang="ru-RU" sz="2400"/>
              <a:t> в. появилось судно новой конструкции — </a:t>
            </a:r>
            <a:r>
              <a:rPr lang="ru-RU" sz="2800" i="1" u="sng"/>
              <a:t>каравелла.</a:t>
            </a:r>
            <a:r>
              <a:rPr lang="ru-RU" sz="2400"/>
              <a:t> Она имела киль и такое парусное оснащение, которое позволяло двигаться и при боковом ветре. К тому же, кроме компаса, к этому времени появилась и астролябия — прибор для определения широты.</a:t>
            </a:r>
          </a:p>
          <a:p>
            <a:pPr>
              <a:spcBef>
                <a:spcPct val="50000"/>
              </a:spcBef>
            </a:pPr>
            <a:endParaRPr lang="ru-RU" sz="24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61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61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61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5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6" name="Rectangle 4"/>
          <p:cNvSpPr>
            <a:spLocks noRot="1" noChangeArrowheads="1"/>
          </p:cNvSpPr>
          <p:nvPr/>
        </p:nvSpPr>
        <p:spPr bwMode="auto">
          <a:xfrm>
            <a:off x="323850" y="260350"/>
            <a:ext cx="8518525" cy="431800"/>
          </a:xfrm>
          <a:prstGeom prst="rect">
            <a:avLst/>
          </a:prstGeom>
          <a:solidFill>
            <a:schemeClr val="tx1"/>
          </a:solidFill>
          <a:ln w="5715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anchor="ctr"/>
          <a:lstStyle/>
          <a:p>
            <a:pPr algn="ctr"/>
            <a:r>
              <a:rPr lang="ru-RU" sz="2800" b="1">
                <a:solidFill>
                  <a:schemeClr val="bg1"/>
                </a:solidFill>
              </a:rPr>
              <a:t>Причины Великих географических открытий</a:t>
            </a:r>
          </a:p>
        </p:txBody>
      </p:sp>
      <p:sp>
        <p:nvSpPr>
          <p:cNvPr id="8197" name="Rectangle 5" descr="Каштан"/>
          <p:cNvSpPr>
            <a:spLocks noRot="1" noChangeArrowheads="1"/>
          </p:cNvSpPr>
          <p:nvPr/>
        </p:nvSpPr>
        <p:spPr bwMode="auto">
          <a:xfrm>
            <a:off x="0" y="765175"/>
            <a:ext cx="9144000" cy="60928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ru-RU" sz="3200" dirty="0"/>
              <a:t>Развитие </a:t>
            </a:r>
            <a:r>
              <a:rPr lang="ru-RU" sz="3200" dirty="0" smtClean="0"/>
              <a:t>техники</a:t>
            </a:r>
            <a:endParaRPr lang="ru-RU" sz="3200" dirty="0"/>
          </a:p>
          <a:p>
            <a:pPr marL="342900" indent="-342900">
              <a:spcBef>
                <a:spcPct val="20000"/>
              </a:spcBef>
            </a:pPr>
            <a:endParaRPr lang="ru-RU" sz="3200" dirty="0"/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ru-RU" sz="3200" dirty="0"/>
              <a:t>Рост производства товаров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endParaRPr lang="ru-RU" sz="3200" dirty="0"/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ru-RU" sz="3200" dirty="0"/>
              <a:t>Расширение торговли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endParaRPr lang="ru-RU" sz="3200" dirty="0"/>
          </a:p>
          <a:p>
            <a:pPr marL="342900" indent="-342900">
              <a:spcBef>
                <a:spcPct val="20000"/>
              </a:spcBef>
              <a:buFontTx/>
              <a:buChar char="•"/>
            </a:pPr>
            <a:endParaRPr lang="ru-RU" sz="3200" dirty="0"/>
          </a:p>
        </p:txBody>
      </p:sp>
      <p:sp>
        <p:nvSpPr>
          <p:cNvPr id="8198" name="Line 6"/>
          <p:cNvSpPr>
            <a:spLocks noChangeShapeType="1"/>
          </p:cNvSpPr>
          <p:nvPr/>
        </p:nvSpPr>
        <p:spPr bwMode="auto">
          <a:xfrm>
            <a:off x="2195513" y="1268413"/>
            <a:ext cx="0" cy="360362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triangle" w="sm" len="sm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8199" name="Line 7"/>
          <p:cNvSpPr>
            <a:spLocks noChangeShapeType="1"/>
          </p:cNvSpPr>
          <p:nvPr/>
        </p:nvSpPr>
        <p:spPr bwMode="auto">
          <a:xfrm>
            <a:off x="2268538" y="2420938"/>
            <a:ext cx="0" cy="433387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triangle" w="sm" len="sm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8200" name="Line 8"/>
          <p:cNvSpPr>
            <a:spLocks noChangeShapeType="1"/>
          </p:cNvSpPr>
          <p:nvPr/>
        </p:nvSpPr>
        <p:spPr bwMode="auto">
          <a:xfrm flipH="1">
            <a:off x="971550" y="3860800"/>
            <a:ext cx="719138" cy="4318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triangle" w="sm" len="sm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8201" name="Line 9"/>
          <p:cNvSpPr>
            <a:spLocks noChangeShapeType="1"/>
          </p:cNvSpPr>
          <p:nvPr/>
        </p:nvSpPr>
        <p:spPr bwMode="auto">
          <a:xfrm>
            <a:off x="3492500" y="3789363"/>
            <a:ext cx="792163" cy="4318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triangle" w="sm" len="sm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8202" name="Text Box 10"/>
          <p:cNvSpPr txBox="1">
            <a:spLocks noChangeArrowheads="1"/>
          </p:cNvSpPr>
          <p:nvPr/>
        </p:nvSpPr>
        <p:spPr bwMode="auto">
          <a:xfrm>
            <a:off x="250825" y="4437063"/>
            <a:ext cx="2881313" cy="101917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/>
              <a:t>Рост потребностей европейцев в серебре и золоте</a:t>
            </a:r>
          </a:p>
        </p:txBody>
      </p:sp>
      <p:sp>
        <p:nvSpPr>
          <p:cNvPr id="8203" name="Text Box 11"/>
          <p:cNvSpPr txBox="1">
            <a:spLocks noChangeArrowheads="1"/>
          </p:cNvSpPr>
          <p:nvPr/>
        </p:nvSpPr>
        <p:spPr bwMode="auto">
          <a:xfrm>
            <a:off x="3851275" y="4292600"/>
            <a:ext cx="2592388" cy="162877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/>
              <a:t>Невыгодная торговля по суше со странами Востока из-за арабов и османов</a:t>
            </a:r>
          </a:p>
        </p:txBody>
      </p:sp>
      <p:sp>
        <p:nvSpPr>
          <p:cNvPr id="8204" name="Line 12"/>
          <p:cNvSpPr>
            <a:spLocks noChangeShapeType="1"/>
          </p:cNvSpPr>
          <p:nvPr/>
        </p:nvSpPr>
        <p:spPr bwMode="auto">
          <a:xfrm>
            <a:off x="900113" y="5516563"/>
            <a:ext cx="503237" cy="288925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triangle" w="sm" len="sm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8205" name="Text Box 13"/>
          <p:cNvSpPr txBox="1">
            <a:spLocks noChangeArrowheads="1"/>
          </p:cNvSpPr>
          <p:nvPr/>
        </p:nvSpPr>
        <p:spPr bwMode="auto">
          <a:xfrm>
            <a:off x="1258888" y="5851525"/>
            <a:ext cx="2665412" cy="101917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/>
              <a:t>Поиски морских путей в страны Востока</a:t>
            </a:r>
          </a:p>
        </p:txBody>
      </p:sp>
      <p:sp>
        <p:nvSpPr>
          <p:cNvPr id="8206" name="Line 14"/>
          <p:cNvSpPr>
            <a:spLocks noChangeShapeType="1"/>
          </p:cNvSpPr>
          <p:nvPr/>
        </p:nvSpPr>
        <p:spPr bwMode="auto">
          <a:xfrm flipH="1">
            <a:off x="3419475" y="5805488"/>
            <a:ext cx="504825" cy="2159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triangle" w="sm" len="sm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5868144" y="1772816"/>
            <a:ext cx="2952328" cy="576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2) Технические возможности</a:t>
            </a:r>
            <a:endParaRPr lang="ru-RU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5868144" y="980728"/>
            <a:ext cx="2952328" cy="576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1) Накопленные знания</a:t>
            </a:r>
            <a:endParaRPr lang="ru-RU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5868144" y="2636912"/>
            <a:ext cx="2952328" cy="576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3) Экономический интерес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1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19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819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2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2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82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2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2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8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2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2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8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03" grpId="0" animBg="1"/>
      <p:bldP spid="820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3" descr="img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251520" y="620688"/>
            <a:ext cx="8135938" cy="4824413"/>
          </a:xfrm>
          <a:prstGeom prst="rect">
            <a:avLst/>
          </a:prstGeom>
          <a:noFill/>
          <a:ln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0" name="Rectangle 4"/>
          <p:cNvSpPr>
            <a:spLocks noChangeArrowheads="1"/>
          </p:cNvSpPr>
          <p:nvPr/>
        </p:nvSpPr>
        <p:spPr bwMode="auto">
          <a:xfrm>
            <a:off x="0" y="274638"/>
            <a:ext cx="8893175" cy="490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/>
            <a:r>
              <a:rPr lang="ru-RU" sz="3200">
                <a:solidFill>
                  <a:schemeClr val="tx2"/>
                </a:solidFill>
              </a:rPr>
              <a:t>Начало эпохи ВГО</a:t>
            </a:r>
          </a:p>
        </p:txBody>
      </p:sp>
      <p:pic>
        <p:nvPicPr>
          <p:cNvPr id="9221" name="Picture 5" descr="Картинка 3 из 33341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27538" y="1557338"/>
            <a:ext cx="4716462" cy="3771900"/>
          </a:xfrm>
          <a:prstGeom prst="rect">
            <a:avLst/>
          </a:prstGeom>
          <a:noFill/>
        </p:spPr>
      </p:pic>
      <p:sp>
        <p:nvSpPr>
          <p:cNvPr id="9222" name="Text Box 6"/>
          <p:cNvSpPr txBox="1">
            <a:spLocks noChangeArrowheads="1"/>
          </p:cNvSpPr>
          <p:nvPr/>
        </p:nvSpPr>
        <p:spPr bwMode="auto">
          <a:xfrm>
            <a:off x="323850" y="692150"/>
            <a:ext cx="4140200" cy="4964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ru-RU" sz="2400">
                <a:cs typeface="Arial" charset="0"/>
              </a:rPr>
              <a:t>Начало эпохе Великих географических открытий положили путешествия моряков Португалии и Испании</a:t>
            </a:r>
          </a:p>
          <a:p>
            <a:pPr eaLnBrk="0" hangingPunct="0">
              <a:spcBef>
                <a:spcPct val="50000"/>
              </a:spcBef>
            </a:pPr>
            <a:r>
              <a:rPr lang="ru-RU" sz="2400">
                <a:cs typeface="Arial" charset="0"/>
              </a:rPr>
              <a:t>Португалия – сильная морская держава </a:t>
            </a:r>
            <a:r>
              <a:rPr lang="ru-RU" sz="2000">
                <a:cs typeface="Arial" charset="0"/>
              </a:rPr>
              <a:t>(выгодное географическое положение, навыки в технике морского дела, развитие математических и географических знаний, король Генрих Мореплаватель открыл мореходную школу, строились корабельные верфи)</a:t>
            </a:r>
          </a:p>
        </p:txBody>
      </p:sp>
      <p:sp>
        <p:nvSpPr>
          <p:cNvPr id="9223" name="Rectangle 7"/>
          <p:cNvSpPr>
            <a:spLocks noChangeArrowheads="1"/>
          </p:cNvSpPr>
          <p:nvPr/>
        </p:nvSpPr>
        <p:spPr bwMode="auto">
          <a:xfrm>
            <a:off x="4500563" y="3068638"/>
            <a:ext cx="935037" cy="1008062"/>
          </a:xfrm>
          <a:prstGeom prst="rect">
            <a:avLst/>
          </a:prstGeom>
          <a:noFill/>
          <a:ln w="57150">
            <a:solidFill>
              <a:schemeClr val="accent2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2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2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2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2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2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5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0" dur="1000" fill="hold"/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2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2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2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3" grpId="0" animBg="1"/>
      <p:bldP spid="9223" grpId="1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660688"/>
          </a:xfrm>
        </p:spPr>
        <p:txBody>
          <a:bodyPr/>
          <a:lstStyle/>
          <a:p>
            <a:r>
              <a:rPr lang="ru-RU" dirty="0" smtClean="0"/>
              <a:t>      Домашнее задание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609725"/>
          <a:ext cx="7239000" cy="1656080"/>
        </p:xfrm>
        <a:graphic>
          <a:graphicData uri="http://schemas.openxmlformats.org/drawingml/2006/table">
            <a:tbl>
              <a:tblPr firstRow="1" bandRow="1">
                <a:tableStyleId>{69C7853C-536D-4A76-A0AE-DD22124D55A5}</a:tableStyleId>
              </a:tblPr>
              <a:tblGrid>
                <a:gridCol w="1809750"/>
                <a:gridCol w="1809750"/>
                <a:gridCol w="1809750"/>
                <a:gridCol w="1809750"/>
              </a:tblGrid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Годы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Руководители экспедиции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Маршрут, открытые земли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Значение, последствия экспедиции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683568" y="4005064"/>
            <a:ext cx="6768752" cy="158417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mtClean="0">
                <a:latin typeface="Times New Roman"/>
                <a:cs typeface="Times New Roman"/>
              </a:rPr>
              <a:t>§1-2 </a:t>
            </a:r>
            <a:r>
              <a:rPr lang="ru-RU" smtClean="0"/>
              <a:t>Заполнить </a:t>
            </a:r>
            <a:r>
              <a:rPr lang="ru-RU" dirty="0" smtClean="0"/>
              <a:t>таблицу по шаблону.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8100392" cy="908720"/>
          </a:xfrm>
        </p:spPr>
        <p:txBody>
          <a:bodyPr>
            <a:normAutofit/>
          </a:bodyPr>
          <a:lstStyle/>
          <a:p>
            <a:r>
              <a:rPr lang="ru-RU" sz="2800" dirty="0" smtClean="0">
                <a:solidFill>
                  <a:schemeClr val="tx2"/>
                </a:solidFill>
              </a:rPr>
              <a:t>Последствия Великих географических открытий </a:t>
            </a:r>
            <a:endParaRPr lang="ru-RU" sz="2800" dirty="0">
              <a:solidFill>
                <a:schemeClr val="tx2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980728"/>
            <a:ext cx="8100392" cy="5877272"/>
          </a:xfrm>
        </p:spPr>
        <p:txBody>
          <a:bodyPr>
            <a:normAutofit lnSpcReduction="10000"/>
          </a:bodyPr>
          <a:lstStyle/>
          <a:p>
            <a:r>
              <a:rPr lang="ru-RU" sz="2400" dirty="0" smtClean="0"/>
              <a:t>Расширение кругозора </a:t>
            </a:r>
            <a:r>
              <a:rPr lang="ru-RU" sz="2400" dirty="0" smtClean="0">
                <a:sym typeface="Wingdings" pitchFamily="2" charset="2"/>
              </a:rPr>
              <a:t> ломка старого мировоззрения</a:t>
            </a:r>
          </a:p>
          <a:p>
            <a:r>
              <a:rPr lang="ru-RU" sz="2400" dirty="0" smtClean="0">
                <a:sym typeface="Wingdings" pitchFamily="2" charset="2"/>
              </a:rPr>
              <a:t>Развитие наук</a:t>
            </a:r>
          </a:p>
          <a:p>
            <a:r>
              <a:rPr lang="ru-RU" sz="2400" dirty="0" smtClean="0">
                <a:sym typeface="Wingdings" pitchFamily="2" charset="2"/>
              </a:rPr>
              <a:t>Новые торговые пути </a:t>
            </a:r>
          </a:p>
          <a:p>
            <a:r>
              <a:rPr lang="ru-RU" sz="2400" dirty="0" smtClean="0">
                <a:sym typeface="Wingdings" pitchFamily="2" charset="2"/>
              </a:rPr>
              <a:t>Приток золота и серебра </a:t>
            </a:r>
            <a:r>
              <a:rPr lang="en-US" sz="2400" dirty="0" smtClean="0">
                <a:sym typeface="Wingdings" pitchFamily="2" charset="2"/>
              </a:rPr>
              <a:t> </a:t>
            </a:r>
            <a:r>
              <a:rPr lang="ru-RU" sz="2400" dirty="0" smtClean="0">
                <a:sym typeface="Wingdings" pitchFamily="2" charset="2"/>
              </a:rPr>
              <a:t>обесценивание денег! (цены на товары высокие, покупательская способность низкая</a:t>
            </a:r>
            <a:r>
              <a:rPr lang="en-US" sz="2400" dirty="0" smtClean="0">
                <a:sym typeface="Wingdings" pitchFamily="2" charset="2"/>
              </a:rPr>
              <a:t> </a:t>
            </a:r>
            <a:r>
              <a:rPr lang="ru-RU" sz="2400" dirty="0" smtClean="0">
                <a:sym typeface="Wingdings" pitchFamily="2" charset="2"/>
              </a:rPr>
              <a:t></a:t>
            </a:r>
            <a:r>
              <a:rPr lang="en-US" sz="2400" dirty="0" smtClean="0">
                <a:sym typeface="Wingdings" pitchFamily="2" charset="2"/>
              </a:rPr>
              <a:t> </a:t>
            </a:r>
            <a:r>
              <a:rPr lang="ru-RU" sz="2400" b="1" dirty="0" smtClean="0">
                <a:sym typeface="Wingdings" pitchFamily="2" charset="2"/>
              </a:rPr>
              <a:t>«Революция цен» </a:t>
            </a:r>
            <a:r>
              <a:rPr lang="ru-RU" sz="2400" b="1" dirty="0" smtClean="0">
                <a:cs typeface="Times New Roman"/>
                <a:sym typeface="Wingdings" pitchFamily="2" charset="2"/>
              </a:rPr>
              <a:t>− </a:t>
            </a:r>
            <a:r>
              <a:rPr lang="ru-RU" sz="2400" dirty="0" smtClean="0">
                <a:cs typeface="Times New Roman"/>
                <a:sym typeface="Wingdings" pitchFamily="2" charset="2"/>
              </a:rPr>
              <a:t>быстрое обогащение одних и разорение других. </a:t>
            </a:r>
            <a:r>
              <a:rPr lang="en-US" sz="2400" dirty="0" smtClean="0">
                <a:cs typeface="Times New Roman"/>
                <a:sym typeface="Wingdings" pitchFamily="2" charset="2"/>
              </a:rPr>
              <a:t> </a:t>
            </a:r>
            <a:r>
              <a:rPr lang="ru-RU" sz="2400" dirty="0" smtClean="0">
                <a:cs typeface="Times New Roman"/>
                <a:sym typeface="Wingdings" pitchFamily="2" charset="2"/>
              </a:rPr>
              <a:t>раннекапиталистические европейский государства (или ПНК)</a:t>
            </a:r>
          </a:p>
          <a:p>
            <a:r>
              <a:rPr lang="ru-RU" sz="2400" dirty="0" smtClean="0">
                <a:cs typeface="Times New Roman"/>
                <a:sym typeface="Wingdings" pitchFamily="2" charset="2"/>
              </a:rPr>
              <a:t>Появление маиса (кукурузы) (</a:t>
            </a:r>
            <a:r>
              <a:rPr lang="ru-RU" sz="2400" dirty="0" err="1" smtClean="0">
                <a:cs typeface="Times New Roman"/>
                <a:sym typeface="Wingdings" pitchFamily="2" charset="2"/>
              </a:rPr>
              <a:t>Сев.Америка</a:t>
            </a:r>
            <a:r>
              <a:rPr lang="ru-RU" sz="2400" dirty="0" smtClean="0">
                <a:cs typeface="Times New Roman"/>
                <a:sym typeface="Wingdings" pitchFamily="2" charset="2"/>
              </a:rPr>
              <a:t>) и </a:t>
            </a:r>
            <a:r>
              <a:rPr lang="ru-RU" sz="2400" dirty="0" err="1" smtClean="0">
                <a:cs typeface="Times New Roman"/>
                <a:sym typeface="Wingdings" pitchFamily="2" charset="2"/>
              </a:rPr>
              <a:t>тд</a:t>
            </a:r>
            <a:r>
              <a:rPr lang="ru-RU" sz="2400" dirty="0" smtClean="0">
                <a:cs typeface="Times New Roman"/>
                <a:sym typeface="Wingdings" pitchFamily="2" charset="2"/>
              </a:rPr>
              <a:t>. </a:t>
            </a:r>
            <a:r>
              <a:rPr lang="en-US" sz="2400" dirty="0" smtClean="0">
                <a:cs typeface="Times New Roman"/>
                <a:sym typeface="Wingdings" pitchFamily="2" charset="2"/>
              </a:rPr>
              <a:t> </a:t>
            </a:r>
            <a:r>
              <a:rPr lang="ru-RU" sz="2400" dirty="0" smtClean="0">
                <a:cs typeface="Times New Roman"/>
                <a:sym typeface="Wingdings" pitchFamily="2" charset="2"/>
              </a:rPr>
              <a:t>изменение быта европейцев.</a:t>
            </a:r>
            <a:endParaRPr lang="ru-RU" sz="2400" dirty="0" smtClean="0">
              <a:sym typeface="Wingdings" pitchFamily="2" charset="2"/>
            </a:endParaRPr>
          </a:p>
          <a:p>
            <a:r>
              <a:rPr lang="ru-RU" sz="2400" dirty="0" smtClean="0">
                <a:sym typeface="Wingdings" pitchFamily="2" charset="2"/>
              </a:rPr>
              <a:t>Начало эпохи колониальных империй! (новый опыт получения прибыли в виде бесплатной рабочей силы) </a:t>
            </a:r>
            <a:r>
              <a:rPr lang="en-US" sz="2400" dirty="0" smtClean="0">
                <a:sym typeface="Wingdings" pitchFamily="2" charset="2"/>
              </a:rPr>
              <a:t> </a:t>
            </a:r>
            <a:r>
              <a:rPr lang="ru-RU" sz="2400" dirty="0" smtClean="0">
                <a:sym typeface="Wingdings" pitchFamily="2" charset="2"/>
              </a:rPr>
              <a:t>начало колониального раздела мира</a:t>
            </a:r>
          </a:p>
          <a:p>
            <a:endParaRPr lang="ru-RU" dirty="0"/>
          </a:p>
        </p:txBody>
      </p:sp>
      <p:sp>
        <p:nvSpPr>
          <p:cNvPr id="4" name="Правая фигурная скобка 3"/>
          <p:cNvSpPr/>
          <p:nvPr/>
        </p:nvSpPr>
        <p:spPr>
          <a:xfrm>
            <a:off x="6156176" y="1196752"/>
            <a:ext cx="720080" cy="864096"/>
          </a:xfrm>
          <a:prstGeom prst="rightBrac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7020272" y="908720"/>
            <a:ext cx="1728192" cy="172819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Толчок к новому ветку научно-технического прогресса</a:t>
            </a:r>
            <a:endParaRPr lang="ru-RU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188640"/>
            <a:ext cx="7516688" cy="6267096"/>
          </a:xfrm>
        </p:spPr>
        <p:txBody>
          <a:bodyPr/>
          <a:lstStyle/>
          <a:p>
            <a:r>
              <a:rPr lang="ru-RU" b="1" dirty="0" smtClean="0"/>
              <a:t>Конспект</a:t>
            </a:r>
            <a:r>
              <a:rPr lang="ru-RU" dirty="0" smtClean="0"/>
              <a:t> – краткое последовательное изложение содержания книги, статьи, произведения.</a:t>
            </a:r>
          </a:p>
          <a:p>
            <a:r>
              <a:rPr lang="ru-RU" dirty="0" smtClean="0"/>
              <a:t>Конспект отражает не только основные положения текста, но и связь между ними, а также краткую конкретизацию основных положений </a:t>
            </a:r>
            <a:endParaRPr lang="ru-RU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260648"/>
            <a:ext cx="7444680" cy="6195088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Домашняя работа: стр. 36-43 КОНСПЕКТ В ТЕТРАДИ</a:t>
            </a:r>
          </a:p>
          <a:p>
            <a:pPr>
              <a:buNone/>
            </a:pPr>
            <a:r>
              <a:rPr lang="ru-RU" dirty="0" smtClean="0"/>
              <a:t>Стр. 43 ответить на вопросы 2, 3, 4. </a:t>
            </a:r>
          </a:p>
          <a:p>
            <a:pPr>
              <a:buNone/>
            </a:pPr>
            <a:r>
              <a:rPr lang="ru-RU" dirty="0" smtClean="0"/>
              <a:t>Оформляем </a:t>
            </a:r>
            <a:r>
              <a:rPr lang="ru-RU" b="1" dirty="0" smtClean="0"/>
              <a:t>виртуальный музей </a:t>
            </a:r>
            <a:r>
              <a:rPr lang="ru-RU" dirty="0" smtClean="0"/>
              <a:t>в </a:t>
            </a:r>
            <a:r>
              <a:rPr lang="en-US" dirty="0" smtClean="0"/>
              <a:t>Microsoft PowerPoint (5 </a:t>
            </a:r>
            <a:r>
              <a:rPr lang="ru-RU" dirty="0" smtClean="0"/>
              <a:t>объектов) по теме конспекта (наука)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260648"/>
            <a:ext cx="7516688" cy="6195088"/>
          </a:xfrm>
        </p:spPr>
        <p:txBody>
          <a:bodyPr>
            <a:normAutofit lnSpcReduction="10000"/>
          </a:bodyPr>
          <a:lstStyle/>
          <a:p>
            <a:r>
              <a:rPr lang="ru-RU" dirty="0" smtClean="0"/>
              <a:t>Читаем текст учебника с карандашом (выделяем основные моменты), осмыслить основное содержание текста</a:t>
            </a:r>
          </a:p>
          <a:p>
            <a:r>
              <a:rPr lang="ru-RU" dirty="0" smtClean="0"/>
              <a:t>Наметить для себя план (разбить текст на пункты и </a:t>
            </a:r>
            <a:r>
              <a:rPr lang="ru-RU" dirty="0" err="1" smtClean="0"/>
              <a:t>тд</a:t>
            </a:r>
            <a:r>
              <a:rPr lang="ru-RU" dirty="0" smtClean="0"/>
              <a:t>.) </a:t>
            </a:r>
          </a:p>
          <a:p>
            <a:r>
              <a:rPr lang="ru-RU" dirty="0" smtClean="0"/>
              <a:t>Записать название конспектируемого произведения (или его части </a:t>
            </a:r>
            <a:r>
              <a:rPr lang="ru-RU" dirty="0" smtClean="0">
                <a:sym typeface="Wingdings" pitchFamily="2" charset="2"/>
              </a:rPr>
              <a:t> пункта </a:t>
            </a:r>
            <a:r>
              <a:rPr lang="ru-RU" dirty="0" smtClean="0">
                <a:latin typeface="Times New Roman"/>
                <a:cs typeface="Times New Roman"/>
                <a:sym typeface="Wingdings" pitchFamily="2" charset="2"/>
              </a:rPr>
              <a:t>§)</a:t>
            </a:r>
          </a:p>
          <a:p>
            <a:r>
              <a:rPr lang="ru-RU" dirty="0" smtClean="0">
                <a:latin typeface="Times New Roman"/>
                <a:cs typeface="Times New Roman"/>
                <a:sym typeface="Wingdings" pitchFamily="2" charset="2"/>
              </a:rPr>
              <a:t>Выписывать основную мысль абзаца (запись вести своими словами, это способствует лучшему осмыслению текста)</a:t>
            </a:r>
          </a:p>
          <a:p>
            <a:r>
              <a:rPr lang="ru-RU" dirty="0" smtClean="0">
                <a:latin typeface="Times New Roman"/>
                <a:cs typeface="Times New Roman"/>
                <a:sym typeface="Wingdings" pitchFamily="2" charset="2"/>
              </a:rPr>
              <a:t>Цитирование учебника разрешается (т.е. переписывать предложение, но не целые абзацы!)</a:t>
            </a:r>
          </a:p>
          <a:p>
            <a:r>
              <a:rPr lang="ru-RU" dirty="0" smtClean="0">
                <a:latin typeface="Times New Roman"/>
                <a:cs typeface="Times New Roman"/>
                <a:sym typeface="Wingdings" pitchFamily="2" charset="2"/>
              </a:rPr>
              <a:t>Делаем выводы после каждого пункта, в конце один общий вывод</a:t>
            </a:r>
          </a:p>
          <a:p>
            <a:r>
              <a:rPr lang="ru-RU" dirty="0" smtClean="0">
                <a:latin typeface="Times New Roman"/>
                <a:cs typeface="Times New Roman"/>
                <a:sym typeface="Wingdings" pitchFamily="2" charset="2"/>
              </a:rPr>
              <a:t>Маркерами пользоваться можно </a:t>
            </a:r>
            <a:r>
              <a:rPr lang="ru-RU" smtClean="0">
                <a:latin typeface="Times New Roman"/>
                <a:cs typeface="Times New Roman"/>
                <a:sym typeface="Wingdings" pitchFamily="2" charset="2"/>
              </a:rPr>
              <a:t>и нужно! </a:t>
            </a:r>
            <a:endParaRPr lang="ru-RU" dirty="0" smtClean="0">
              <a:latin typeface="Times New Roman"/>
              <a:cs typeface="Times New Roman"/>
              <a:sym typeface="Wingdings" pitchFamily="2" charset="2"/>
            </a:endParaRPr>
          </a:p>
          <a:p>
            <a:endParaRPr lang="ru-RU" dirty="0" smtClean="0">
              <a:latin typeface="Times New Roman"/>
              <a:cs typeface="Times New Roman"/>
              <a:sym typeface="Wingdings" pitchFamily="2" charset="2"/>
            </a:endParaRPr>
          </a:p>
          <a:p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повторение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Что такое «история»?</a:t>
            </a:r>
          </a:p>
          <a:p>
            <a:r>
              <a:rPr lang="ru-RU" dirty="0" smtClean="0"/>
              <a:t>Что такое «история» в узком и широком смысле?</a:t>
            </a:r>
          </a:p>
          <a:p>
            <a:r>
              <a:rPr lang="ru-RU" dirty="0" smtClean="0"/>
              <a:t>Зачем нам изучать «историю»?</a:t>
            </a:r>
            <a:endParaRPr lang="ru-RU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97b1877e1c03d88a016249b2f21b6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23528" y="332655"/>
            <a:ext cx="7632848" cy="4697137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1835696" y="4869160"/>
            <a:ext cx="4536504" cy="79208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err="1" smtClean="0"/>
              <a:t>Диоскоро</a:t>
            </a:r>
            <a:r>
              <a:rPr lang="ru-RU" dirty="0" smtClean="0"/>
              <a:t> </a:t>
            </a:r>
            <a:r>
              <a:rPr lang="ru-RU" dirty="0" err="1" smtClean="0"/>
              <a:t>Теофило</a:t>
            </a:r>
            <a:r>
              <a:rPr lang="ru-RU" dirty="0" smtClean="0"/>
              <a:t> </a:t>
            </a:r>
            <a:r>
              <a:rPr lang="ru-RU" dirty="0" err="1" smtClean="0"/>
              <a:t>Пуэбла</a:t>
            </a:r>
            <a:r>
              <a:rPr lang="ru-RU" dirty="0" smtClean="0"/>
              <a:t> Толин «Высадка Колумба в Америке» 1862 г</a:t>
            </a:r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8172400" cy="1196752"/>
          </a:xfrm>
        </p:spPr>
        <p:txBody>
          <a:bodyPr>
            <a:normAutofit/>
          </a:bodyPr>
          <a:lstStyle/>
          <a:p>
            <a:pPr algn="ctr"/>
            <a:r>
              <a:rPr lang="ru-RU" sz="3600" dirty="0" smtClean="0"/>
              <a:t>ХРОНОЛОГИЧЕСКИЕ РАМКИ НОВОГО ВРЕМЕНИ</a:t>
            </a:r>
            <a:endParaRPr lang="ru-RU" sz="40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" name="Стрелка вправо 2"/>
          <p:cNvSpPr/>
          <p:nvPr/>
        </p:nvSpPr>
        <p:spPr>
          <a:xfrm>
            <a:off x="323528" y="1412776"/>
            <a:ext cx="7776864" cy="1224136"/>
          </a:xfrm>
          <a:prstGeom prst="rightArrow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2051720" y="1340768"/>
            <a:ext cx="0" cy="1008112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7" name="Прямоугольник 6"/>
          <p:cNvSpPr/>
          <p:nvPr/>
        </p:nvSpPr>
        <p:spPr>
          <a:xfrm>
            <a:off x="2123728" y="1268760"/>
            <a:ext cx="1224136" cy="360040"/>
          </a:xfrm>
          <a:prstGeom prst="rect">
            <a:avLst/>
          </a:prstGeom>
          <a:ln w="28575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1492 год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652120" y="2852936"/>
            <a:ext cx="3312368" cy="25202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Начало Новому времени положила эпоха географических открытий конца </a:t>
            </a:r>
            <a:r>
              <a:rPr lang="en-US" sz="2400" dirty="0" smtClean="0"/>
              <a:t>XV </a:t>
            </a:r>
            <a:r>
              <a:rPr lang="ru-RU" sz="2400" dirty="0" smtClean="0"/>
              <a:t>в.</a:t>
            </a:r>
            <a:endParaRPr lang="ru-RU" sz="2400" dirty="0"/>
          </a:p>
        </p:txBody>
      </p:sp>
      <p:pic>
        <p:nvPicPr>
          <p:cNvPr id="9" name="Рисунок 8" descr="97b1877e1c03d88a016249b2f21b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1520" y="2636912"/>
            <a:ext cx="5031559" cy="331236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трелка вправо 3"/>
          <p:cNvSpPr/>
          <p:nvPr/>
        </p:nvSpPr>
        <p:spPr>
          <a:xfrm>
            <a:off x="0" y="1556792"/>
            <a:ext cx="8028384" cy="1224136"/>
          </a:xfrm>
          <a:prstGeom prst="rightArrow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1691680" y="1556792"/>
            <a:ext cx="0" cy="936104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6" name="Прямоугольник 5"/>
          <p:cNvSpPr/>
          <p:nvPr/>
        </p:nvSpPr>
        <p:spPr>
          <a:xfrm>
            <a:off x="1763688" y="1484784"/>
            <a:ext cx="1224136" cy="360040"/>
          </a:xfrm>
          <a:prstGeom prst="rect">
            <a:avLst/>
          </a:prstGeom>
          <a:ln w="28575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1492 год</a:t>
            </a:r>
            <a:endParaRPr lang="ru-RU" dirty="0">
              <a:solidFill>
                <a:schemeClr val="tx1"/>
              </a:solidFill>
            </a:endParaRP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5148064" y="1556792"/>
            <a:ext cx="0" cy="936104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8" name="Прямоугольник 7"/>
          <p:cNvSpPr/>
          <p:nvPr/>
        </p:nvSpPr>
        <p:spPr>
          <a:xfrm>
            <a:off x="5220072" y="1484784"/>
            <a:ext cx="1152128" cy="360040"/>
          </a:xfrm>
          <a:prstGeom prst="rect">
            <a:avLst/>
          </a:prstGeom>
          <a:ln w="28575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1789 год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1" name="Правая фигурная скобка 10"/>
          <p:cNvSpPr/>
          <p:nvPr/>
        </p:nvSpPr>
        <p:spPr>
          <a:xfrm rot="16200000">
            <a:off x="3131840" y="-603448"/>
            <a:ext cx="576064" cy="3168352"/>
          </a:xfrm>
          <a:prstGeom prst="rightBrac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2267744" y="116632"/>
            <a:ext cx="2448272" cy="43204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Раннее Новое время</a:t>
            </a:r>
            <a:endParaRPr lang="ru-RU" dirty="0"/>
          </a:p>
        </p:txBody>
      </p:sp>
      <p:pic>
        <p:nvPicPr>
          <p:cNvPr id="16" name="Рисунок 15" descr="istoriya-135774-vzyatie-bastilii-178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211960" y="2924944"/>
            <a:ext cx="4797771" cy="2880320"/>
          </a:xfrm>
          <a:prstGeom prst="rect">
            <a:avLst/>
          </a:prstGeom>
        </p:spPr>
      </p:pic>
      <p:sp>
        <p:nvSpPr>
          <p:cNvPr id="17" name="Прямоугольник 16"/>
          <p:cNvSpPr/>
          <p:nvPr/>
        </p:nvSpPr>
        <p:spPr>
          <a:xfrm>
            <a:off x="251520" y="2852936"/>
            <a:ext cx="2448272" cy="1800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14 июля 1789 г. штурм Бастилии Начало Великой французской революции </a:t>
            </a:r>
            <a:endParaRPr lang="ru-RU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0" y="5949280"/>
            <a:ext cx="6516216" cy="90872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Все эти события меняли Европу, а вместе с ней и весь мир. Это было Раннее Новое время – 1492 – 1789 гг.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трелка вправо 3"/>
          <p:cNvSpPr/>
          <p:nvPr/>
        </p:nvSpPr>
        <p:spPr>
          <a:xfrm>
            <a:off x="0" y="1556792"/>
            <a:ext cx="8028384" cy="1224136"/>
          </a:xfrm>
          <a:prstGeom prst="rightArrow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683568" y="1556792"/>
            <a:ext cx="0" cy="936104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6" name="Прямоугольник 5"/>
          <p:cNvSpPr/>
          <p:nvPr/>
        </p:nvSpPr>
        <p:spPr>
          <a:xfrm>
            <a:off x="755576" y="1484784"/>
            <a:ext cx="1224136" cy="360040"/>
          </a:xfrm>
          <a:prstGeom prst="rect">
            <a:avLst/>
          </a:prstGeom>
          <a:ln w="28575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1492 год</a:t>
            </a:r>
            <a:endParaRPr lang="ru-RU" dirty="0">
              <a:solidFill>
                <a:schemeClr val="tx1"/>
              </a:solidFill>
            </a:endParaRP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3203848" y="1556792"/>
            <a:ext cx="0" cy="936104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8" name="Прямоугольник 7"/>
          <p:cNvSpPr/>
          <p:nvPr/>
        </p:nvSpPr>
        <p:spPr>
          <a:xfrm>
            <a:off x="3275856" y="1484784"/>
            <a:ext cx="1152128" cy="360040"/>
          </a:xfrm>
          <a:prstGeom prst="rect">
            <a:avLst/>
          </a:prstGeom>
          <a:ln w="28575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1789 год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1" name="Правая фигурная скобка 10"/>
          <p:cNvSpPr/>
          <p:nvPr/>
        </p:nvSpPr>
        <p:spPr>
          <a:xfrm rot="16200000">
            <a:off x="1619672" y="-243408"/>
            <a:ext cx="648072" cy="2520280"/>
          </a:xfrm>
          <a:prstGeom prst="rightBrac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827584" y="188640"/>
            <a:ext cx="2448272" cy="43204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Раннее Новое время</a:t>
            </a:r>
            <a:endParaRPr lang="ru-RU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4572000" y="2852936"/>
            <a:ext cx="4176464" cy="28803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dirty="0" smtClean="0"/>
          </a:p>
          <a:p>
            <a:pPr algn="ctr"/>
            <a:r>
              <a:rPr lang="ru-RU" dirty="0" smtClean="0"/>
              <a:t>Основным содержанием «долгого XIX века» стала </a:t>
            </a:r>
            <a:r>
              <a:rPr lang="ru-RU" b="1" dirty="0" smtClean="0"/>
              <a:t>модернизация. </a:t>
            </a:r>
          </a:p>
          <a:p>
            <a:pPr algn="ctr"/>
            <a:endParaRPr lang="ru-RU" b="1" dirty="0" smtClean="0"/>
          </a:p>
          <a:p>
            <a:pPr algn="ctr"/>
            <a:r>
              <a:rPr lang="ru-RU" b="1" dirty="0" smtClean="0"/>
              <a:t>Модернизация</a:t>
            </a:r>
            <a:r>
              <a:rPr lang="ru-RU" dirty="0" smtClean="0"/>
              <a:t> - обновление объекта, приведение его в соответствие с новыми требованиями и нормами, техническими условиями, показателями качества</a:t>
            </a:r>
            <a:endParaRPr lang="ru-RU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0" y="5949280"/>
            <a:ext cx="9144000" cy="90872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Назовите событие, которое положило конец Новому времени и открыло Новейшее, современниками которого мы с вами являемся?</a:t>
            </a:r>
            <a:endParaRPr lang="ru-RU" dirty="0"/>
          </a:p>
        </p:txBody>
      </p:sp>
      <p:cxnSp>
        <p:nvCxnSpPr>
          <p:cNvPr id="12" name="Прямая соединительная линия 11"/>
          <p:cNvCxnSpPr/>
          <p:nvPr/>
        </p:nvCxnSpPr>
        <p:spPr>
          <a:xfrm>
            <a:off x="6084168" y="1556792"/>
            <a:ext cx="0" cy="936104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3" name="Прямоугольник 12"/>
          <p:cNvSpPr/>
          <p:nvPr/>
        </p:nvSpPr>
        <p:spPr>
          <a:xfrm>
            <a:off x="6156176" y="1484784"/>
            <a:ext cx="1152128" cy="360040"/>
          </a:xfrm>
          <a:prstGeom prst="rect">
            <a:avLst/>
          </a:prstGeom>
          <a:ln w="28575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1914 год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3563888" y="188640"/>
            <a:ext cx="2448272" cy="43204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«Долгий </a:t>
            </a:r>
            <a:r>
              <a:rPr lang="en-US" dirty="0" smtClean="0"/>
              <a:t>XIX </a:t>
            </a:r>
            <a:r>
              <a:rPr lang="ru-RU" dirty="0" smtClean="0"/>
              <a:t>век»</a:t>
            </a:r>
            <a:endParaRPr lang="ru-RU" dirty="0"/>
          </a:p>
        </p:txBody>
      </p:sp>
      <p:sp>
        <p:nvSpPr>
          <p:cNvPr id="19" name="Правая фигурная скобка 18"/>
          <p:cNvSpPr/>
          <p:nvPr/>
        </p:nvSpPr>
        <p:spPr>
          <a:xfrm rot="16200000">
            <a:off x="4319972" y="-423428"/>
            <a:ext cx="648072" cy="2880320"/>
          </a:xfrm>
          <a:prstGeom prst="rightBrac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1" name="Рисунок 20" descr="14706721491119202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7504" y="2708920"/>
            <a:ext cx="3888432" cy="295232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Что из себя представлял менталитет человека Средневековья – начала Нового времени? Стр. 6-7.</a:t>
            </a:r>
          </a:p>
          <a:p>
            <a:r>
              <a:rPr lang="ru-RU" dirty="0" smtClean="0"/>
              <a:t>Запишите в тетрадь основные черты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tx2"/>
                </a:solidFill>
              </a:rPr>
              <a:t>Великие географические открытия (ВГО)</a:t>
            </a:r>
            <a:endParaRPr lang="ru-RU" dirty="0">
              <a:solidFill>
                <a:schemeClr val="tx2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Термин, обозначающий крупнейшие географические открытия европейских путешественников в </a:t>
            </a:r>
            <a:r>
              <a:rPr lang="en-US" dirty="0" smtClean="0"/>
              <a:t>XV </a:t>
            </a:r>
            <a:r>
              <a:rPr lang="en-US" dirty="0" smtClean="0">
                <a:latin typeface="Times New Roman"/>
                <a:cs typeface="Times New Roman"/>
              </a:rPr>
              <a:t>− </a:t>
            </a:r>
            <a:r>
              <a:rPr lang="ru-RU" dirty="0" smtClean="0">
                <a:latin typeface="Times New Roman"/>
                <a:cs typeface="Times New Roman"/>
              </a:rPr>
              <a:t>середине</a:t>
            </a:r>
            <a:r>
              <a:rPr lang="en-US" dirty="0" smtClean="0"/>
              <a:t> XVII</a:t>
            </a:r>
            <a:r>
              <a:rPr lang="ru-RU" dirty="0" smtClean="0"/>
              <a:t> веков</a:t>
            </a:r>
          </a:p>
          <a:p>
            <a:r>
              <a:rPr lang="ru-RU" dirty="0" smtClean="0"/>
              <a:t>ВГО – явились результатом завоевательных походов, торговых поездок и религиозных паломничеств. Люди не ставили перед собой цели исследовать мир.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Причины географических открытий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Стр. 7 (Грёзы об Индии) – 11 (до открытия Колумбом Америки).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Rectangle 4"/>
          <p:cNvSpPr>
            <a:spLocks noChangeArrowheads="1"/>
          </p:cNvSpPr>
          <p:nvPr/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/>
            <a:r>
              <a:rPr lang="ru-RU" sz="4000">
                <a:solidFill>
                  <a:schemeClr val="tx2"/>
                </a:solidFill>
              </a:rPr>
              <a:t>Причины географических открытий</a:t>
            </a:r>
          </a:p>
        </p:txBody>
      </p:sp>
      <p:sp>
        <p:nvSpPr>
          <p:cNvPr id="4102" name="Text Box 6"/>
          <p:cNvSpPr txBox="1">
            <a:spLocks noChangeArrowheads="1"/>
          </p:cNvSpPr>
          <p:nvPr/>
        </p:nvSpPr>
        <p:spPr bwMode="auto">
          <a:xfrm>
            <a:off x="468313" y="1557338"/>
            <a:ext cx="8353425" cy="507831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  <a:spcBef>
                <a:spcPct val="20000"/>
              </a:spcBef>
            </a:pPr>
            <a:r>
              <a:rPr lang="ru-RU" sz="3600" dirty="0" smtClean="0"/>
              <a:t>Долгое </a:t>
            </a:r>
            <a:r>
              <a:rPr lang="ru-RU" sz="3600" dirty="0"/>
              <a:t>время народы Европы жили, не совершая далеких морских путешествий, но вдруг у них возникла тяга к открытию новых земель, практически одновременно были открыты и Америка, и новый путь в Индию. Такое "вдруг" не бывает случайным. Существовали </a:t>
            </a:r>
            <a:r>
              <a:rPr lang="ru-RU" sz="3600" b="1" dirty="0"/>
              <a:t>три главные предпосылки открытий.</a:t>
            </a:r>
          </a:p>
          <a:p>
            <a:endParaRPr lang="ru-RU" sz="3600" dirty="0">
              <a:solidFill>
                <a:schemeClr val="folHlink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2" grpId="0" animBg="1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зящная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Изящная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517</TotalTime>
  <Words>857</Words>
  <Application>Microsoft Office PowerPoint</Application>
  <PresentationFormat>Экран (4:3)</PresentationFormat>
  <Paragraphs>82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Изящная</vt:lpstr>
      <vt:lpstr>Тема: Великие географические открытия</vt:lpstr>
      <vt:lpstr>повторение</vt:lpstr>
      <vt:lpstr>ХРОНОЛОГИЧЕСКИЕ РАМКИ НОВОГО ВРЕМЕНИ</vt:lpstr>
      <vt:lpstr>Слайд 4</vt:lpstr>
      <vt:lpstr>Слайд 5</vt:lpstr>
      <vt:lpstr>Слайд 6</vt:lpstr>
      <vt:lpstr>Великие географические открытия (ВГО)</vt:lpstr>
      <vt:lpstr>Причины географических открытий </vt:lpstr>
      <vt:lpstr>Слайд 9</vt:lpstr>
      <vt:lpstr>Слайд 10</vt:lpstr>
      <vt:lpstr>Слайд 11</vt:lpstr>
      <vt:lpstr>Слайд 12</vt:lpstr>
      <vt:lpstr>Слайд 13</vt:lpstr>
      <vt:lpstr>Слайд 14</vt:lpstr>
      <vt:lpstr>      Домашнее задание</vt:lpstr>
      <vt:lpstr>Последствия Великих географических открытий </vt:lpstr>
      <vt:lpstr>Слайд 17</vt:lpstr>
      <vt:lpstr>Слайд 18</vt:lpstr>
      <vt:lpstr>Слайд 19</vt:lpstr>
      <vt:lpstr>Слайд 20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Тема  проекта</dc:title>
  <cp:lastModifiedBy>ACER</cp:lastModifiedBy>
  <cp:revision>53</cp:revision>
  <dcterms:modified xsi:type="dcterms:W3CDTF">2022-09-08T10:30:47Z</dcterms:modified>
</cp:coreProperties>
</file>