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5" r:id="rId4"/>
    <p:sldId id="262" r:id="rId5"/>
    <p:sldId id="264" r:id="rId6"/>
    <p:sldId id="257" r:id="rId7"/>
    <p:sldId id="259" r:id="rId8"/>
    <p:sldId id="261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4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ьная выноска 10"/>
          <p:cNvSpPr/>
          <p:nvPr userDrawn="1"/>
        </p:nvSpPr>
        <p:spPr>
          <a:xfrm>
            <a:off x="1007604" y="548680"/>
            <a:ext cx="7128792" cy="3473674"/>
          </a:xfrm>
          <a:prstGeom prst="wedgeEllipseCallout">
            <a:avLst>
              <a:gd name="adj1" fmla="val 47755"/>
              <a:gd name="adj2" fmla="val 3507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90"/>
          <a:stretch/>
        </p:blipFill>
        <p:spPr>
          <a:xfrm>
            <a:off x="6660232" y="3409156"/>
            <a:ext cx="2223864" cy="32074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189"/>
          <a:stretch/>
        </p:blipFill>
        <p:spPr>
          <a:xfrm>
            <a:off x="179512" y="1841514"/>
            <a:ext cx="2345804" cy="47238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862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993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42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>
          <a:xfrm>
            <a:off x="1547664" y="332656"/>
            <a:ext cx="7272808" cy="15841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116632"/>
            <a:ext cx="1584176" cy="2327588"/>
          </a:xfrm>
          <a:prstGeom prst="rect">
            <a:avLst/>
          </a:prstGeom>
        </p:spPr>
      </p:pic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748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039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987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81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923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Рамка 4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381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744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1103-D07C-4AB6-9C1B-ECA8BF145E08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BBA4E-4E21-4CD9-BA04-AB53F3AF14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426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B1103-D07C-4AB6-9C1B-ECA8BF145E08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BBA4E-4E21-4CD9-BA04-AB53F3AF14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04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bEpP3ube-uM" TargetMode="Externa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36496" cy="6741369"/>
          </a:xfr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635896" y="2780928"/>
            <a:ext cx="5050904" cy="2448272"/>
          </a:xfrm>
        </p:spPr>
        <p:txBody>
          <a:bodyPr>
            <a:normAutofit/>
          </a:bodyPr>
          <a:lstStyle/>
          <a:p>
            <a:r>
              <a:rPr lang="ru-RU" dirty="0" smtClean="0"/>
              <a:t>БУКВА А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11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71788" cy="6858000"/>
          </a:xfrm>
        </p:spPr>
      </p:pic>
      <p:pic>
        <p:nvPicPr>
          <p:cNvPr id="6" name="bEpP3ube-uM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55474" y="274638"/>
            <a:ext cx="7560840" cy="63704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64834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836712"/>
            <a:ext cx="7571184" cy="5809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Ты такой молодец!!</a:t>
            </a:r>
            <a:br>
              <a:rPr lang="ru-RU" dirty="0" smtClean="0"/>
            </a:br>
            <a:r>
              <a:rPr lang="ru-RU" dirty="0" smtClean="0"/>
              <a:t>Звонко поешь!</a:t>
            </a:r>
            <a:br>
              <a:rPr lang="ru-RU" dirty="0" smtClean="0"/>
            </a:br>
            <a:r>
              <a:rPr lang="ru-RU" dirty="0" smtClean="0"/>
              <a:t>А расскажешь мне историю?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988840"/>
            <a:ext cx="6013476" cy="4507880"/>
          </a:xfrm>
        </p:spPr>
      </p:pic>
    </p:spTree>
    <p:extLst>
      <p:ext uri="{BB962C8B-B14F-4D97-AF65-F5344CB8AC3E}">
        <p14:creationId xmlns:p14="http://schemas.microsoft.com/office/powerpoint/2010/main" val="3232928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Однажды в городок к букве А приехала новая буква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07956"/>
            <a:ext cx="8856985" cy="5040560"/>
          </a:xfrm>
        </p:spPr>
      </p:pic>
      <p:sp>
        <p:nvSpPr>
          <p:cNvPr id="5" name="Rectangle 4"/>
          <p:cNvSpPr/>
          <p:nvPr/>
        </p:nvSpPr>
        <p:spPr>
          <a:xfrm>
            <a:off x="1691680" y="3429000"/>
            <a:ext cx="4176464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39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О</a:t>
            </a:r>
            <a:endParaRPr lang="en-US" sz="239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5234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что похожа эта буква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771800" y="1844825"/>
            <a:ext cx="3137268" cy="45089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7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</a:t>
            </a:r>
            <a:endParaRPr lang="en-US" sz="287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9460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СОЛНЫШКО ,НА МЯЧ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107" y="2420888"/>
            <a:ext cx="4607785" cy="3642518"/>
          </a:xfrm>
        </p:spPr>
      </p:pic>
    </p:spTree>
    <p:extLst>
      <p:ext uri="{BB962C8B-B14F-4D97-AF65-F5344CB8AC3E}">
        <p14:creationId xmlns:p14="http://schemas.microsoft.com/office/powerpoint/2010/main" val="4214583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4680"/>
            <a:ext cx="8772329" cy="6570680"/>
          </a:xfrm>
        </p:spPr>
      </p:pic>
    </p:spTree>
    <p:extLst>
      <p:ext uri="{BB962C8B-B14F-4D97-AF65-F5344CB8AC3E}">
        <p14:creationId xmlns:p14="http://schemas.microsoft.com/office/powerpoint/2010/main" val="4084710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8928992" cy="6669359"/>
          </a:xfrm>
        </p:spPr>
      </p:pic>
      <p:sp>
        <p:nvSpPr>
          <p:cNvPr id="6" name="Rectangle 5"/>
          <p:cNvSpPr/>
          <p:nvPr/>
        </p:nvSpPr>
        <p:spPr>
          <a:xfrm>
            <a:off x="5148063" y="2967335"/>
            <a:ext cx="280831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Однажды буква А пошла плавать ,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 она совсем не умеет это 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Делать</a:t>
            </a:r>
          </a:p>
        </p:txBody>
      </p:sp>
    </p:spTree>
    <p:extLst>
      <p:ext uri="{BB962C8B-B14F-4D97-AF65-F5344CB8AC3E}">
        <p14:creationId xmlns:p14="http://schemas.microsoft.com/office/powerpoint/2010/main" val="23844628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8784976" cy="6669360"/>
          </a:xfrm>
        </p:spPr>
      </p:pic>
      <p:sp>
        <p:nvSpPr>
          <p:cNvPr id="5" name="Flowchart: Punched Tape 4"/>
          <p:cNvSpPr/>
          <p:nvPr/>
        </p:nvSpPr>
        <p:spPr>
          <a:xfrm>
            <a:off x="1979712" y="2276872"/>
            <a:ext cx="5904656" cy="259228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106697" y="2967335"/>
            <a:ext cx="29306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АААААА!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0048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59" y="143806"/>
            <a:ext cx="8892480" cy="6570387"/>
          </a:xfrm>
        </p:spPr>
      </p:pic>
      <p:sp>
        <p:nvSpPr>
          <p:cNvPr id="5" name="Rectangle 4"/>
          <p:cNvSpPr/>
          <p:nvPr/>
        </p:nvSpPr>
        <p:spPr>
          <a:xfrm>
            <a:off x="3707905" y="2967335"/>
            <a:ext cx="5760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96136" y="4293096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54941" y="482916"/>
            <a:ext cx="74663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ПОКАТИЛОСЬ ЕЙ НА ВСТРЕЧУ О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427984" y="3573016"/>
            <a:ext cx="1368152" cy="9361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4688110" y="3284984"/>
            <a:ext cx="1712679" cy="1008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8080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316"/>
            <a:ext cx="8784976" cy="664804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637" y="2924944"/>
            <a:ext cx="4276725" cy="32956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446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" t="10083" b="11294"/>
          <a:stretch/>
        </p:blipFill>
        <p:spPr>
          <a:xfrm>
            <a:off x="179512" y="116632"/>
            <a:ext cx="5760640" cy="623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87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4" y="0"/>
            <a:ext cx="9101901" cy="68580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9" r="6154" b="23077"/>
          <a:stretch/>
        </p:blipFill>
        <p:spPr>
          <a:xfrm>
            <a:off x="4644009" y="3443158"/>
            <a:ext cx="4499992" cy="3441680"/>
          </a:xfrm>
          <a:prstGeom prst="rect">
            <a:avLst/>
          </a:prstGeom>
          <a:ln>
            <a:noFill/>
          </a:ln>
          <a:effectLst>
            <a:softEdge rad="355600"/>
          </a:effectLst>
        </p:spPr>
      </p:pic>
      <p:sp>
        <p:nvSpPr>
          <p:cNvPr id="10" name="Rectangle 9"/>
          <p:cNvSpPr/>
          <p:nvPr/>
        </p:nvSpPr>
        <p:spPr>
          <a:xfrm>
            <a:off x="1115616" y="274638"/>
            <a:ext cx="777686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 город опустилась ночь..</a:t>
            </a:r>
          </a:p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 в город прилетели </a:t>
            </a:r>
            <a:r>
              <a:rPr lang="ru-RU" sz="5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звуковички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64971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856984" cy="662473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367" y="4365104"/>
            <a:ext cx="2674641" cy="195025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Rectangle 5"/>
          <p:cNvSpPr/>
          <p:nvPr/>
        </p:nvSpPr>
        <p:spPr>
          <a:xfrm>
            <a:off x="1115617" y="404665"/>
            <a:ext cx="61206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Так это же буква А ???</a:t>
            </a:r>
          </a:p>
          <a:p>
            <a:pPr algn="ctr"/>
            <a:r>
              <a:rPr lang="ru-RU" sz="3200" b="1" dirty="0" smtClean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Так почему мы ее</a:t>
            </a:r>
          </a:p>
          <a:p>
            <a:pPr algn="ctr"/>
            <a:r>
              <a:rPr lang="ru-RU" sz="3200" b="1" dirty="0" smtClean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 называем </a:t>
            </a:r>
            <a:r>
              <a:rPr lang="ru-RU" sz="3200" b="1" dirty="0" err="1" smtClean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звуковичком</a:t>
            </a:r>
            <a:r>
              <a:rPr lang="ru-RU" sz="3200" b="1" dirty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?</a:t>
            </a:r>
            <a:endParaRPr lang="en-US" sz="3200" b="1" dirty="0">
              <a:ln/>
              <a:solidFill>
                <a:schemeClr val="accent3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4814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7" b="44312"/>
          <a:stretch/>
        </p:blipFill>
        <p:spPr>
          <a:xfrm>
            <a:off x="0" y="0"/>
            <a:ext cx="9144000" cy="6669360"/>
          </a:xfrm>
        </p:spPr>
      </p:pic>
    </p:spTree>
    <p:extLst>
      <p:ext uri="{BB962C8B-B14F-4D97-AF65-F5344CB8AC3E}">
        <p14:creationId xmlns:p14="http://schemas.microsoft.com/office/powerpoint/2010/main" val="35667748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УЧИ.РУ </a:t>
            </a:r>
            <a:br>
              <a:rPr lang="ru-RU" dirty="0" smtClean="0"/>
            </a:br>
            <a:r>
              <a:rPr lang="ru-RU" dirty="0" smtClean="0"/>
              <a:t>ГЛАСНЫЕ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4240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896" y="692696"/>
            <a:ext cx="5050904" cy="724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 МЕНЯ ДЛЯ ТЕБЯ СЮРПРИЗ!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790025"/>
            <a:ext cx="4702646" cy="4741744"/>
          </a:xfrm>
        </p:spPr>
      </p:pic>
    </p:spTree>
    <p:extLst>
      <p:ext uri="{BB962C8B-B14F-4D97-AF65-F5344CB8AC3E}">
        <p14:creationId xmlns:p14="http://schemas.microsoft.com/office/powerpoint/2010/main" val="29229300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95" y="116632"/>
            <a:ext cx="8758693" cy="6336704"/>
          </a:xfrm>
        </p:spPr>
      </p:pic>
    </p:spTree>
    <p:extLst>
      <p:ext uri="{BB962C8B-B14F-4D97-AF65-F5344CB8AC3E}">
        <p14:creationId xmlns:p14="http://schemas.microsoft.com/office/powerpoint/2010/main" val="2100845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809625"/>
            <a:ext cx="733425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8872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2564904"/>
            <a:ext cx="5112568" cy="368925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Аист крылья расправляет,</a:t>
            </a:r>
            <a:br>
              <a:rPr lang="ru-RU" dirty="0"/>
            </a:br>
            <a:r>
              <a:rPr lang="ru-RU" dirty="0"/>
              <a:t>Аист книгу раскрывает.</a:t>
            </a:r>
            <a:br>
              <a:rPr lang="ru-RU" dirty="0"/>
            </a:br>
            <a:r>
              <a:rPr lang="ru-RU" dirty="0"/>
              <a:t>В книге — буквы и слова.</a:t>
            </a:r>
            <a:br>
              <a:rPr lang="ru-RU" dirty="0"/>
            </a:br>
            <a:r>
              <a:rPr lang="ru-RU" dirty="0"/>
              <a:t>Аист видит букву А.</a:t>
            </a:r>
            <a:br>
              <a:rPr lang="ru-RU" dirty="0"/>
            </a:br>
            <a:r>
              <a:rPr lang="ru-RU" dirty="0"/>
              <a:t>И, надев очки на нос,</a:t>
            </a:r>
            <a:br>
              <a:rPr lang="ru-RU" dirty="0"/>
            </a:br>
            <a:r>
              <a:rPr lang="ru-RU" dirty="0"/>
              <a:t>Он читает:</a:t>
            </a:r>
            <a:br>
              <a:rPr lang="ru-RU" dirty="0"/>
            </a:br>
            <a:r>
              <a:rPr lang="ru-RU" dirty="0"/>
              <a:t>— АБ-РИ-КОС.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259381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773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548680"/>
            <a:ext cx="6573416" cy="1143000"/>
          </a:xfrm>
        </p:spPr>
        <p:txBody>
          <a:bodyPr/>
          <a:lstStyle/>
          <a:p>
            <a:r>
              <a:rPr lang="ru-RU" dirty="0" smtClean="0"/>
              <a:t>Работа в тетради с. 2-3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132856"/>
            <a:ext cx="3384376" cy="4411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12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48680"/>
            <a:ext cx="6851104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Обведи только те предметы, в которых есть звук</a:t>
            </a:r>
            <a:r>
              <a:rPr lang="en-US" sz="3600" dirty="0" smtClean="0"/>
              <a:t> [</a:t>
            </a:r>
            <a:r>
              <a:rPr lang="ru-RU" sz="3600" dirty="0" smtClean="0"/>
              <a:t>а</a:t>
            </a:r>
            <a:r>
              <a:rPr lang="en-US" sz="3600" dirty="0" smtClean="0"/>
              <a:t>]</a:t>
            </a:r>
            <a:r>
              <a:rPr lang="ru-RU" sz="3600" dirty="0" smtClean="0"/>
              <a:t>.  Назови их.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401" y="3861048"/>
            <a:ext cx="8603755" cy="2402829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060848"/>
            <a:ext cx="1524003" cy="152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22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48680"/>
            <a:ext cx="7416824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Нарисуй красный квадрат в прямоугольнике </a:t>
            </a:r>
            <a:br>
              <a:rPr lang="ru-RU" sz="2800" dirty="0" smtClean="0"/>
            </a:br>
            <a:r>
              <a:rPr lang="ru-RU" sz="2800" dirty="0" smtClean="0"/>
              <a:t>на том месте, где слышится звук «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dirty="0" smtClean="0"/>
              <a:t>»</a:t>
            </a:r>
            <a:br>
              <a:rPr lang="ru-RU" sz="2800" dirty="0" smtClean="0"/>
            </a:br>
            <a:r>
              <a:rPr lang="ru-RU" sz="2800" dirty="0" smtClean="0"/>
              <a:t> ( в начале, в середине, в конце)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9632" y="2288398"/>
            <a:ext cx="7344816" cy="4157422"/>
          </a:xfrm>
        </p:spPr>
      </p:pic>
      <p:sp>
        <p:nvSpPr>
          <p:cNvPr id="3" name="Прямоугольник 2"/>
          <p:cNvSpPr/>
          <p:nvPr/>
        </p:nvSpPr>
        <p:spPr>
          <a:xfrm>
            <a:off x="2771800" y="5805264"/>
            <a:ext cx="504056" cy="50405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812360" y="5805264"/>
            <a:ext cx="504056" cy="50405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3933056"/>
            <a:ext cx="504056" cy="50405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385" y="1628800"/>
            <a:ext cx="1524003" cy="152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80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6851104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Напиши букву </a:t>
            </a:r>
            <a:r>
              <a:rPr lang="ru-RU" sz="2800" b="1" dirty="0" smtClean="0">
                <a:solidFill>
                  <a:srgbClr val="FF0000"/>
                </a:solidFill>
              </a:rPr>
              <a:t>А</a:t>
            </a:r>
            <a:r>
              <a:rPr lang="ru-RU" sz="2800" dirty="0" smtClean="0"/>
              <a:t> в соответствующем месте в прямоугольнике </a:t>
            </a:r>
            <a:br>
              <a:rPr lang="ru-RU" sz="2800" dirty="0" smtClean="0"/>
            </a:br>
            <a:r>
              <a:rPr lang="ru-RU" sz="2800" dirty="0" smtClean="0"/>
              <a:t>(в начале, в середине, в конце)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7624" y="2420888"/>
            <a:ext cx="7560840" cy="4085107"/>
          </a:xfrm>
        </p:spPr>
      </p:pic>
      <p:sp>
        <p:nvSpPr>
          <p:cNvPr id="5" name="Прямоугольник 4"/>
          <p:cNvSpPr/>
          <p:nvPr/>
        </p:nvSpPr>
        <p:spPr>
          <a:xfrm>
            <a:off x="2915816" y="3992844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А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956376" y="4005064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А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5805264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7261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73" y="110448"/>
            <a:ext cx="8928993" cy="6637103"/>
          </a:xfrm>
        </p:spPr>
      </p:pic>
      <p:sp>
        <p:nvSpPr>
          <p:cNvPr id="5" name="Rectangle 4"/>
          <p:cNvSpPr/>
          <p:nvPr/>
        </p:nvSpPr>
        <p:spPr>
          <a:xfrm>
            <a:off x="7740353" y="1196751"/>
            <a:ext cx="464374" cy="923330"/>
          </a:xfrm>
          <a:prstGeom prst="rect">
            <a:avLst/>
          </a:prstGeom>
          <a:noFill/>
          <a:effectLst>
            <a:softEdge rad="3175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</a:t>
            </a:r>
            <a:endParaRPr lang="en-US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873" y="3146932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А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71369" y="3645023"/>
            <a:ext cx="2131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52120" y="494308"/>
            <a:ext cx="58541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А</a:t>
            </a:r>
            <a:endParaRPr lang="en-US" sz="5400" b="0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79712" y="1730821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</a:t>
            </a:r>
            <a:endParaRPr lang="en-US" sz="54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8391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128</Words>
  <Application>Microsoft Office PowerPoint</Application>
  <PresentationFormat>On-screen Show (4:3)</PresentationFormat>
  <Paragraphs>34</Paragraphs>
  <Slides>25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Arial Black</vt:lpstr>
      <vt:lpstr>Calibri</vt:lpstr>
      <vt:lpstr>Тема Office</vt:lpstr>
      <vt:lpstr>БУКВА А </vt:lpstr>
      <vt:lpstr>PowerPoint Presentation</vt:lpstr>
      <vt:lpstr>PowerPoint Presentation</vt:lpstr>
      <vt:lpstr>PowerPoint Presentation</vt:lpstr>
      <vt:lpstr>Работа в тетради с. 2-3</vt:lpstr>
      <vt:lpstr>Обведи только те предметы, в которых есть звук [а].  Назови их.</vt:lpstr>
      <vt:lpstr>Нарисуй красный квадрат в прямоугольнике  на том месте, где слышится звук «А»  ( в начале, в середине, в конце)</vt:lpstr>
      <vt:lpstr>Напиши букву А в соответствующем месте в прямоугольнике  (в начале, в середине, в конце)</vt:lpstr>
      <vt:lpstr>PowerPoint Presentation</vt:lpstr>
      <vt:lpstr>PowerPoint Presentation</vt:lpstr>
      <vt:lpstr>Ты такой молодец!! Звонко поешь! А расскажешь мне историю?</vt:lpstr>
      <vt:lpstr>Однажды в городок к букве А приехала новая буква</vt:lpstr>
      <vt:lpstr>На что похожа эта буква</vt:lpstr>
      <vt:lpstr>НА СОЛНЫШКО ,НА МЯЧ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УЧИ.РУ  ГЛАСНЫЕ </vt:lpstr>
      <vt:lpstr>У МЕНЯ ДЛЯ ТЕБЯ СЮРПРИЗ!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User</cp:lastModifiedBy>
  <cp:revision>34</cp:revision>
  <dcterms:created xsi:type="dcterms:W3CDTF">2016-03-27T15:48:48Z</dcterms:created>
  <dcterms:modified xsi:type="dcterms:W3CDTF">2022-09-23T07:59:28Z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582815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