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59" r:id="rId6"/>
    <p:sldId id="260" r:id="rId7"/>
    <p:sldId id="261" r:id="rId8"/>
    <p:sldId id="264" r:id="rId9"/>
    <p:sldId id="262" r:id="rId10"/>
    <p:sldId id="265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0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47E086F-2124-468E-BB30-966A934F7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D155BC2-E7A4-4CB9-A690-E0C6F2EE0D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699ED12-C813-4CFA-9937-CFE1BEE38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898D9-67B2-4B69-9191-238157C4E10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D4EF01A-4112-42CD-B66A-FFCEB2410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204D6C9-AF7D-41EC-960D-D2260C52E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229D-6FE4-4E0D-87C8-473CFB89E34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F8F4419-1D97-478E-97D9-42113B9DD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6489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CFEFA5-EAD8-4F24-B3A5-FBE47EFCF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E1BAAF9-5CD4-41FA-B06E-A0A454C817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EEEAD42-F4F4-4001-BF3D-50A94B0D1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898D9-67B2-4B69-9191-238157C4E10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A872394-83C9-43FF-8B34-029624656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804F307-2ECA-4FB3-8393-6C299097B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229D-6FE4-4E0D-87C8-473CFB89E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9161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AFB97578-0938-4603-B6A9-019FA592F1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4A63760-5337-4D89-B9E9-03FD8499CD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E513CA0-6C44-4F52-AF72-9EF5357A4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898D9-67B2-4B69-9191-238157C4E10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62D57E1-37BC-485D-BAAC-30CF78A04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8E34A66-DEDE-4BCF-8A01-10BE8DB07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229D-6FE4-4E0D-87C8-473CFB89E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2334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EB31B4D-6CAC-485B-93EF-B34350E26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04F9DB6-FC55-4AE0-A1DA-E505F1B080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1681F39-36CD-446D-900B-8B80BFC42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898D9-67B2-4B69-9191-238157C4E10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B40C367-9E42-493F-B9A9-AB0768815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7E60267-CB88-49BB-A5CE-BFAE50631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229D-6FE4-4E0D-87C8-473CFB89E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6708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0D79D71-D879-4996-BEC3-D244105A1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FA7BC3A-A184-4385-8710-5E1DE2A332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9B86FEC-9246-476F-8967-4E3DB347B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898D9-67B2-4B69-9191-238157C4E10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B620215-C5BB-43A0-8E38-6D5F7AB7D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8107F35-CE98-453F-B7D7-B37D883D1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229D-6FE4-4E0D-87C8-473CFB89E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4949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1AE9ECE-DEBB-4159-BDE7-CFF8046D4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6DF5689-D278-4E4C-AE1D-0D26198DEB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EFFC366-4DC5-4D5A-8AFD-682E063452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5FA82CC-DBDD-4CE7-ACDF-4759F1BE0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898D9-67B2-4B69-9191-238157C4E10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4BBCC22-C4A2-4317-8D11-C4FFBD54E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D03979D-4AAD-4E2D-BD25-7EC0AAC05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229D-6FE4-4E0D-87C8-473CFB89E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2564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AF548F-75E8-467C-8882-9472CF086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F54C6EE-24A1-4FF0-889D-1CD28B1733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DD18055-4204-49E3-9253-8A167A5DEA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E4881B7-166D-4AD5-BCF6-EC19F2AFCA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82D72D89-9238-4079-A307-9036B16949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5E38577F-6718-4BE6-857E-341E160F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898D9-67B2-4B69-9191-238157C4E10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33A2A56-2E82-46BE-B64D-1A4349291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AE4B667B-9BDD-443D-99A9-DABF246FB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229D-6FE4-4E0D-87C8-473CFB89E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9631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45F9A9-0266-43E7-8500-5B112439B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473F0035-F221-4A22-B4B1-A0D86385D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898D9-67B2-4B69-9191-238157C4E10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7452EEC-D3C1-48E2-A007-2ABF68D40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57E37DCF-F0AE-4B5F-B942-5617BFC3D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229D-6FE4-4E0D-87C8-473CFB89E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8825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BBFC197A-AAFE-40A4-B9AA-B3E720583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898D9-67B2-4B69-9191-238157C4E10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ADD9A539-E30D-4043-AEF9-65F927E4F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050020C0-6054-4D82-8CC9-C0EB4505B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229D-6FE4-4E0D-87C8-473CFB89E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0976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CC084D-B0C6-44BB-9E04-E57834402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A45CD94-C215-4DDB-AE3D-9547B2121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1C523FF-5688-4DA7-84CC-910E8DE50D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5A2C111-DA39-4728-A67F-67BC62DB3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898D9-67B2-4B69-9191-238157C4E10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50590F8-2F4F-4A81-876D-96925E244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28EDB8A-36F5-4C4A-BA6F-A34293B93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229D-6FE4-4E0D-87C8-473CFB89E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1472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0230B6-B978-448C-A7CE-5F84D121E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AC0E4E4-9573-4BDB-95C9-D69623C06D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13C4FD6-FF71-4AFA-8B30-5BF72BF15F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C9F72F5-9C78-4250-80D4-116FC69F9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898D9-67B2-4B69-9191-238157C4E10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824FA7C-0A9A-4395-A888-45E8DAF5F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533497E-26D0-4AC5-BED7-874DDE723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229D-6FE4-4E0D-87C8-473CFB89E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744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6E3B186-3003-4B28-8161-EEF11010F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74ADBC5-BBD5-499E-B834-E9AEEC4670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FC1E826-38B4-473D-9B7E-C6278986F5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898D9-67B2-4B69-9191-238157C4E102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69070BD-DBB3-43A7-AE6C-C5071B42DA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0E2849D-D0A1-4727-B8DC-E731815630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D229D-6FE4-4E0D-87C8-473CFB89E34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A55671F-33A6-45F4-BE37-9B880017AEA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1481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28E6DC-58CF-410F-BA4B-DDF2828014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5223" y="1441869"/>
            <a:ext cx="9144000" cy="238760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Bahnschrift" panose="020B0502040204020203" pitchFamily="34" charset="0"/>
              </a:rPr>
              <a:t>Государственное автономное  профессиональное образовательное учреждение Свердловской области «Екатеринбургский Политехникум»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462860F-570C-4815-8314-DF2028035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4726" y="3977196"/>
            <a:ext cx="7362548" cy="164449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600" dirty="0"/>
              <a:t>Работу выполнила: </a:t>
            </a:r>
          </a:p>
          <a:p>
            <a:pPr algn="just"/>
            <a:r>
              <a:rPr lang="ru-RU" sz="1600" dirty="0"/>
              <a:t>Студентка группы 313 СТ</a:t>
            </a:r>
          </a:p>
          <a:p>
            <a:pPr algn="just"/>
            <a:r>
              <a:rPr lang="ru-RU" sz="1600" dirty="0" err="1"/>
              <a:t>Шантур.А.А</a:t>
            </a:r>
            <a:endParaRPr lang="ru-RU" sz="1600" dirty="0"/>
          </a:p>
          <a:p>
            <a:pPr algn="just"/>
            <a:r>
              <a:rPr lang="ru-RU" sz="1600" dirty="0"/>
              <a:t>Проверил:</a:t>
            </a:r>
          </a:p>
          <a:p>
            <a:pPr algn="just"/>
            <a:r>
              <a:rPr lang="ru-RU" sz="1600" dirty="0"/>
              <a:t>Преподаватель Английского языка</a:t>
            </a:r>
          </a:p>
        </p:txBody>
      </p:sp>
    </p:spTree>
    <p:extLst>
      <p:ext uri="{BB962C8B-B14F-4D97-AF65-F5344CB8AC3E}">
        <p14:creationId xmlns:p14="http://schemas.microsoft.com/office/powerpoint/2010/main" xmlns="" val="32256537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F8EFB35-D5A6-472A-BC3C-D1E60ACE412C}"/>
              </a:ext>
            </a:extLst>
          </p:cNvPr>
          <p:cNvSpPr txBox="1"/>
          <p:nvPr/>
        </p:nvSpPr>
        <p:spPr>
          <a:xfrm>
            <a:off x="4685510" y="352433"/>
            <a:ext cx="3264763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/>
              <a:t>Мифы и легенды о замке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DF5FDF02-F3F3-4298-B4B3-0226495818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779" y="649224"/>
            <a:ext cx="2674111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79969BD-C9CA-4641-9999-D3B8656C8FE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79" y="4315968"/>
            <a:ext cx="2674111" cy="250357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38C6DC55-2435-4CE7-AB59-3D9A6851CEF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779" y="2633472"/>
            <a:ext cx="2674111" cy="168249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EAE44A8-FB8B-4F48-9A81-A4204443E021}"/>
              </a:ext>
            </a:extLst>
          </p:cNvPr>
          <p:cNvSpPr txBox="1"/>
          <p:nvPr/>
        </p:nvSpPr>
        <p:spPr>
          <a:xfrm>
            <a:off x="3367278" y="986612"/>
            <a:ext cx="7788402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/>
              <a:t>Призрак Генриха VIII</a:t>
            </a:r>
          </a:p>
          <a:p>
            <a:r>
              <a:rPr lang="ru-RU" sz="1600" dirty="0"/>
              <a:t>Разумеется, рассказы о </a:t>
            </a:r>
            <a:r>
              <a:rPr lang="ru-RU" sz="1600" dirty="0" err="1"/>
              <a:t>Виндзорских</a:t>
            </a:r>
            <a:r>
              <a:rPr lang="ru-RU" sz="1600" dirty="0"/>
              <a:t> призраках не могли бы обойтись без упоминания одного из самых известных обитателей замка за всю его девятисотлетнюю историю. Очевидцы утверждают, что «слышали стоны и медленные шаги» самого знаменитого представителя династии Тюдоров, безуспешно пытавшегося найти счастье в шести браках.</a:t>
            </a:r>
          </a:p>
          <a:p>
            <a:r>
              <a:rPr lang="ru-RU" sz="1600" b="1" dirty="0"/>
              <a:t>Призрак Елизаветы I</a:t>
            </a:r>
          </a:p>
          <a:p>
            <a:r>
              <a:rPr lang="ru-RU" sz="1600" dirty="0"/>
              <a:t>Дух дочери Генриха VIII, блистательной королевы-девы, не покидает резиденцию британских монархов, остающуюся главным символом власти английских суверенов. По данным </a:t>
            </a:r>
            <a:r>
              <a:rPr lang="ru-RU" sz="1600" dirty="0" err="1"/>
              <a:t>Visit</a:t>
            </a:r>
            <a:r>
              <a:rPr lang="ru-RU" sz="1600" dirty="0"/>
              <a:t> </a:t>
            </a:r>
            <a:r>
              <a:rPr lang="ru-RU" sz="1600" dirty="0" err="1"/>
              <a:t>Britain</a:t>
            </a:r>
            <a:r>
              <a:rPr lang="ru-RU" sz="1600" dirty="0"/>
              <a:t>, призрак Елизаветы I чаще всего можно встретить в библиотеке, где «ее шаги по половицам можно услышать прежде, чем она проявит свое поражающее присутствие</a:t>
            </a:r>
          </a:p>
          <a:p>
            <a:r>
              <a:rPr lang="ru-RU" sz="1600" b="1" dirty="0"/>
              <a:t>Призрак Георга III</a:t>
            </a:r>
          </a:p>
          <a:p>
            <a:r>
              <a:rPr lang="ru-RU" sz="1600" dirty="0"/>
              <a:t>Говорят, что король Георг III тоже продолжает жить в </a:t>
            </a:r>
            <a:r>
              <a:rPr lang="ru-RU" sz="1600" dirty="0" err="1"/>
              <a:t>Виндзорском</a:t>
            </a:r>
            <a:r>
              <a:rPr lang="ru-RU" sz="1600" dirty="0"/>
              <a:t> замке в виде призрака. Сразу несколько свидетелей заявили, что замечали его в королевской резиденции, в то время как BBC Berkshire сообщили, что его «видят смотрящим в окно комнаты, где его удерживали». Также были сообщения о том, что видели его в одной из спален.</a:t>
            </a:r>
          </a:p>
          <a:p>
            <a:r>
              <a:rPr lang="ru-RU" sz="1600" b="1" dirty="0"/>
              <a:t>Призрак королевы-матери</a:t>
            </a:r>
          </a:p>
          <a:p>
            <a:r>
              <a:rPr lang="ru-RU" sz="1600" dirty="0"/>
              <a:t>По некоторым данным, и Елизавета II, и ее сестра принцесса Маргарет видела призрак своей матери в </a:t>
            </a:r>
            <a:r>
              <a:rPr lang="ru-RU" sz="1600" dirty="0" err="1"/>
              <a:t>Виндзорском</a:t>
            </a:r>
            <a:r>
              <a:rPr lang="ru-RU" sz="1600" dirty="0"/>
              <a:t> замке. Родители нынешнего монарха считали Виндзор своим вторым домом. </a:t>
            </a:r>
          </a:p>
        </p:txBody>
      </p:sp>
    </p:spTree>
    <p:extLst>
      <p:ext uri="{BB962C8B-B14F-4D97-AF65-F5344CB8AC3E}">
        <p14:creationId xmlns:p14="http://schemas.microsoft.com/office/powerpoint/2010/main" xmlns="" val="3944827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AE3A27-22D3-4471-9A84-AD45D06AD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720" y="663681"/>
            <a:ext cx="3026871" cy="1325563"/>
          </a:xfrm>
        </p:spPr>
        <p:txBody>
          <a:bodyPr>
            <a:normAutofit/>
          </a:bodyPr>
          <a:lstStyle/>
          <a:p>
            <a:r>
              <a:rPr lang="ru-RU" sz="2400" b="1" dirty="0"/>
              <a:t>Список литературы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C6C775D-D4FB-4FE2-B04B-D78B78F96AF8}"/>
              </a:ext>
            </a:extLst>
          </p:cNvPr>
          <p:cNvSpPr txBox="1"/>
          <p:nvPr/>
        </p:nvSpPr>
        <p:spPr>
          <a:xfrm>
            <a:off x="1049067" y="2180719"/>
            <a:ext cx="609447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•https://www.miroworld.ru/vindzorskij-zamok/</a:t>
            </a:r>
          </a:p>
          <a:p>
            <a:r>
              <a:rPr lang="en-US" dirty="0"/>
              <a:t>•https://ru.wikipedia.org/wiki/</a:t>
            </a:r>
            <a:r>
              <a:rPr lang="ru-RU" dirty="0" err="1"/>
              <a:t>Виндзорский_замок#История</a:t>
            </a:r>
            <a:endParaRPr lang="ru-RU" dirty="0"/>
          </a:p>
          <a:p>
            <a:r>
              <a:rPr lang="ru-RU" dirty="0"/>
              <a:t>•</a:t>
            </a:r>
            <a:r>
              <a:rPr lang="en-US" dirty="0"/>
              <a:t>https://www.marieclaire.ru/stil-zjizny/prizraki-vindzorskogo-zamka-potustoronnie-sosedi-korolevy-i-princa-filippa/</a:t>
            </a:r>
          </a:p>
          <a:p>
            <a:r>
              <a:rPr lang="en-US" dirty="0"/>
              <a:t>•https://www.tourister.ru/world/europe/united-kingdom/city/windsor/placeofinterest/1685</a:t>
            </a:r>
          </a:p>
          <a:p>
            <a:r>
              <a:rPr lang="en-US" dirty="0"/>
              <a:t>•https://www.rct.uk/visit/windsor-castle</a:t>
            </a:r>
          </a:p>
        </p:txBody>
      </p:sp>
    </p:spTree>
    <p:extLst>
      <p:ext uri="{BB962C8B-B14F-4D97-AF65-F5344CB8AC3E}">
        <p14:creationId xmlns:p14="http://schemas.microsoft.com/office/powerpoint/2010/main" xmlns="" val="1208698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228C6FD-26CA-4B43-8963-38F256BA6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5020" y="170527"/>
            <a:ext cx="2760957" cy="435005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400" b="1" dirty="0" err="1"/>
              <a:t>Виндзорский</a:t>
            </a:r>
            <a:r>
              <a:rPr lang="ru-RU" sz="2400" b="1" dirty="0"/>
              <a:t> замок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7B13374-2798-4114-B994-C94D2CF5385B}"/>
              </a:ext>
            </a:extLst>
          </p:cNvPr>
          <p:cNvSpPr txBox="1"/>
          <p:nvPr/>
        </p:nvSpPr>
        <p:spPr>
          <a:xfrm>
            <a:off x="659167" y="902848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Планировка Замка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09E7408-A98D-48A7-935F-07007F90B95F}"/>
              </a:ext>
            </a:extLst>
          </p:cNvPr>
          <p:cNvSpPr txBox="1"/>
          <p:nvPr/>
        </p:nvSpPr>
        <p:spPr>
          <a:xfrm>
            <a:off x="659167" y="1272180"/>
            <a:ext cx="547530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План </a:t>
            </a:r>
            <a:r>
              <a:rPr lang="ru-RU" dirty="0" err="1"/>
              <a:t>Виндзорского</a:t>
            </a:r>
            <a:r>
              <a:rPr lang="ru-RU" dirty="0"/>
              <a:t> замка</a:t>
            </a:r>
          </a:p>
          <a:p>
            <a:r>
              <a:rPr lang="ru-RU" dirty="0"/>
              <a:t>Легенда:</a:t>
            </a:r>
          </a:p>
          <a:p>
            <a:r>
              <a:rPr lang="en-US" dirty="0"/>
              <a:t>A. «</a:t>
            </a:r>
            <a:r>
              <a:rPr lang="ru-RU" dirty="0"/>
              <a:t>Круглая башня» (</a:t>
            </a:r>
            <a:r>
              <a:rPr lang="en-US" dirty="0"/>
              <a:t>Round Tower)</a:t>
            </a:r>
          </a:p>
          <a:p>
            <a:r>
              <a:rPr lang="en-US" dirty="0"/>
              <a:t>B. </a:t>
            </a:r>
            <a:r>
              <a:rPr lang="ru-RU" dirty="0"/>
              <a:t>Верхний двор (или Четырёхугольник, </a:t>
            </a:r>
            <a:r>
              <a:rPr lang="en-US" dirty="0"/>
              <a:t>Upper Ward)</a:t>
            </a:r>
          </a:p>
          <a:p>
            <a:r>
              <a:rPr lang="en-US" dirty="0"/>
              <a:t>C. </a:t>
            </a:r>
            <a:r>
              <a:rPr lang="ru-RU" dirty="0"/>
              <a:t>Государственные палаты (</a:t>
            </a:r>
            <a:r>
              <a:rPr lang="en-US" dirty="0"/>
              <a:t>The State Apartments)</a:t>
            </a:r>
          </a:p>
          <a:p>
            <a:r>
              <a:rPr lang="en-US" dirty="0"/>
              <a:t>D. </a:t>
            </a:r>
            <a:r>
              <a:rPr lang="ru-RU" dirty="0"/>
              <a:t>Частные покои монарха (</a:t>
            </a:r>
            <a:r>
              <a:rPr lang="en-US" dirty="0"/>
              <a:t>Private Apartments).</a:t>
            </a:r>
          </a:p>
          <a:p>
            <a:r>
              <a:rPr lang="en-US" dirty="0"/>
              <a:t>E. </a:t>
            </a:r>
            <a:r>
              <a:rPr lang="ru-RU" dirty="0"/>
              <a:t>Южное крыло (</a:t>
            </a:r>
            <a:r>
              <a:rPr lang="en-US" dirty="0"/>
              <a:t>South Wing)</a:t>
            </a:r>
          </a:p>
          <a:p>
            <a:r>
              <a:rPr lang="en-US" dirty="0"/>
              <a:t>F. </a:t>
            </a:r>
            <a:r>
              <a:rPr lang="ru-RU" dirty="0"/>
              <a:t>Нижний двор (</a:t>
            </a:r>
            <a:r>
              <a:rPr lang="en-US" dirty="0"/>
              <a:t>Lower Ward)</a:t>
            </a:r>
          </a:p>
          <a:p>
            <a:r>
              <a:rPr lang="en-US" dirty="0"/>
              <a:t>G. </a:t>
            </a:r>
            <a:r>
              <a:rPr lang="ru-RU" dirty="0"/>
              <a:t>Часовня Св. Георгия (</a:t>
            </a:r>
            <a:r>
              <a:rPr lang="en-US" dirty="0"/>
              <a:t>Saint George's Chapel)</a:t>
            </a:r>
          </a:p>
          <a:p>
            <a:r>
              <a:rPr lang="en-US" dirty="0"/>
              <a:t>H. </a:t>
            </a:r>
            <a:r>
              <a:rPr lang="ru-RU" dirty="0"/>
              <a:t>Клуатр </a:t>
            </a:r>
            <a:r>
              <a:rPr lang="ru-RU" dirty="0" err="1"/>
              <a:t>Хорсшу</a:t>
            </a:r>
            <a:r>
              <a:rPr lang="ru-RU" dirty="0"/>
              <a:t> (</a:t>
            </a:r>
            <a:r>
              <a:rPr lang="en-US" dirty="0"/>
              <a:t>Horseshoe Cloister)</a:t>
            </a:r>
          </a:p>
          <a:p>
            <a:r>
              <a:rPr lang="en-US" dirty="0"/>
              <a:t>L. </a:t>
            </a:r>
            <a:r>
              <a:rPr lang="ru-RU" dirty="0"/>
              <a:t>Длинная тропа (</a:t>
            </a:r>
            <a:r>
              <a:rPr lang="en-US" dirty="0"/>
              <a:t>The Long Walk)</a:t>
            </a:r>
          </a:p>
          <a:p>
            <a:r>
              <a:rPr lang="en-US" dirty="0"/>
              <a:t>K. </a:t>
            </a:r>
            <a:r>
              <a:rPr lang="ru-RU" dirty="0"/>
              <a:t>Врата короля Генриха </a:t>
            </a:r>
            <a:r>
              <a:rPr lang="en-US" dirty="0"/>
              <a:t>VIII (</a:t>
            </a:r>
            <a:r>
              <a:rPr lang="ru-RU" dirty="0"/>
              <a:t>главный вход в замок)</a:t>
            </a:r>
          </a:p>
          <a:p>
            <a:r>
              <a:rPr lang="en-US" dirty="0"/>
              <a:t>M. </a:t>
            </a:r>
            <a:r>
              <a:rPr lang="ru-RU" dirty="0"/>
              <a:t>Нормандские ворота (</a:t>
            </a:r>
            <a:r>
              <a:rPr lang="en-US" dirty="0"/>
              <a:t>Norman Gate)</a:t>
            </a:r>
          </a:p>
          <a:p>
            <a:r>
              <a:rPr lang="en-US" dirty="0"/>
              <a:t>N. </a:t>
            </a:r>
            <a:r>
              <a:rPr lang="ru-RU" dirty="0"/>
              <a:t>Северная терраса (</a:t>
            </a:r>
            <a:r>
              <a:rPr lang="en-US" dirty="0"/>
              <a:t>North Terrace)</a:t>
            </a:r>
          </a:p>
          <a:p>
            <a:r>
              <a:rPr lang="en-US" dirty="0"/>
              <a:t>O. </a:t>
            </a:r>
            <a:r>
              <a:rPr lang="ru-RU" dirty="0"/>
              <a:t>Башня Эдуарда </a:t>
            </a:r>
            <a:r>
              <a:rPr lang="en-US" dirty="0"/>
              <a:t>III (Edward III Tower)</a:t>
            </a:r>
          </a:p>
          <a:p>
            <a:r>
              <a:rPr lang="en-US" dirty="0"/>
              <a:t>T. </a:t>
            </a:r>
            <a:r>
              <a:rPr lang="ru-RU" dirty="0"/>
              <a:t>Сторожевая башня (</a:t>
            </a:r>
            <a:r>
              <a:rPr lang="en-US" dirty="0"/>
              <a:t>The Curfew Tower)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E472C3D-61B3-4943-81C8-22BF304BE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4470" y="1564969"/>
            <a:ext cx="5752765" cy="359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7416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D8CC64-7A74-4E1D-B5E0-11D4B4502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5424" y="390502"/>
            <a:ext cx="6215612" cy="1954763"/>
          </a:xfrm>
        </p:spPr>
        <p:txBody>
          <a:bodyPr>
            <a:normAutofit fontScale="90000"/>
          </a:bodyPr>
          <a:lstStyle/>
          <a:p>
            <a:r>
              <a:rPr lang="ru-RU" sz="1800" dirty="0"/>
              <a:t>Круглая башня Генриха II , надстроенная в XIX веке. На флагштоке развевается королевский штандарт, означающий присутствие монарха в Замке.</a:t>
            </a:r>
            <a:br>
              <a:rPr lang="ru-RU" sz="1800" dirty="0"/>
            </a:br>
            <a:r>
              <a:rPr lang="ru-RU" sz="1800" dirty="0"/>
              <a:t>В сердце </a:t>
            </a:r>
            <a:r>
              <a:rPr lang="ru-RU" sz="1800" dirty="0" err="1"/>
              <a:t>Виндзорского</a:t>
            </a:r>
            <a:r>
              <a:rPr lang="ru-RU" sz="1800" dirty="0"/>
              <a:t> замка находятся Центральный двор, ограниченный стеной, окружающей искусственный холм высотой 15 метров. Строение на холме называется Круглая башня («A») и представляет собой здание XII века, надстроенное на 9 метров в XIX веке архитектором Джеффри </a:t>
            </a:r>
            <a:r>
              <a:rPr lang="ru-RU" sz="1800" dirty="0" err="1"/>
              <a:t>Уайетвиллем</a:t>
            </a:r>
            <a:r>
              <a:rPr lang="ru-RU" sz="1800" dirty="0"/>
              <a:t>. Последние обновления интерьера были произведены в 1991—93 годах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397B84F-BF6A-4507-A1C3-4F58749FCBD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1714" y="326010"/>
            <a:ext cx="3718947" cy="201925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4217B1B-B8CF-4979-9AEF-3F6986D627E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1714" y="2419372"/>
            <a:ext cx="3718947" cy="20192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B50ACBF-3D19-4468-9B02-5164F03162DF}"/>
              </a:ext>
            </a:extLst>
          </p:cNvPr>
          <p:cNvSpPr txBox="1"/>
          <p:nvPr/>
        </p:nvSpPr>
        <p:spPr>
          <a:xfrm>
            <a:off x="4815424" y="2419372"/>
            <a:ext cx="634398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Верхний двор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расположенный к востоку от Круглой башни Верхний двор попадают через Нормандские ворота. Нормандские ворота со стороны Круглой башни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Верхний двор состоит из нескольких зданий, окружённых стеной замка и образующих четырёхугольник. Северную сторону образуют Государственные апартаменты, восточную — здания, составляющие Частные апартаменты монарха(«D»).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1C5B00C-8A52-4432-AB2C-46DF7AED84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715" y="4512735"/>
            <a:ext cx="3718946" cy="234526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2F4C09AE-0C8E-4CB6-AC06-29EA4260BABB}"/>
              </a:ext>
            </a:extLst>
          </p:cNvPr>
          <p:cNvSpPr txBox="1"/>
          <p:nvPr/>
        </p:nvSpPr>
        <p:spPr>
          <a:xfrm>
            <a:off x="4815424" y="4654315"/>
            <a:ext cx="720240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Нижний двор</a:t>
            </a:r>
          </a:p>
          <a:p>
            <a:r>
              <a:rPr lang="ru-RU" sz="1600" dirty="0"/>
              <a:t>С юго-западной стороны Нижнего двора находятся ворота Генриха VIII — главный вход в замок.</a:t>
            </a:r>
          </a:p>
          <a:p>
            <a:r>
              <a:rPr lang="ru-RU" sz="1600" dirty="0"/>
              <a:t>Ворота Генриха VIII</a:t>
            </a:r>
          </a:p>
          <a:p>
            <a:r>
              <a:rPr lang="ru-RU" sz="1600" dirty="0"/>
              <a:t>Большая часть Нижнего двора была перестроена в средне-викторианский период архитекторами Энтони </a:t>
            </a:r>
            <a:r>
              <a:rPr lang="ru-RU" sz="1600" dirty="0" err="1"/>
              <a:t>Салвином</a:t>
            </a:r>
            <a:r>
              <a:rPr lang="ru-RU" sz="1600" dirty="0"/>
              <a:t> и Эдвардом </a:t>
            </a:r>
            <a:r>
              <a:rPr lang="ru-RU" sz="1600" dirty="0" err="1"/>
              <a:t>Блором</a:t>
            </a:r>
            <a:r>
              <a:rPr lang="ru-RU" sz="1600" dirty="0"/>
              <a:t>.</a:t>
            </a:r>
          </a:p>
          <a:p>
            <a:r>
              <a:rPr lang="ru-RU" sz="1600" dirty="0"/>
              <a:t>В их северной части находится Часовня святого Георгия (конец XV—начало XVI века, («G»)), являющаяся главным собором для Ордена подвязки.</a:t>
            </a:r>
          </a:p>
        </p:txBody>
      </p:sp>
    </p:spTree>
    <p:extLst>
      <p:ext uri="{BB962C8B-B14F-4D97-AF65-F5344CB8AC3E}">
        <p14:creationId xmlns:p14="http://schemas.microsoft.com/office/powerpoint/2010/main" xmlns="" val="2607712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F24614-4BA4-4B00-ABD0-B813EB954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596" y="1391493"/>
            <a:ext cx="5105400" cy="4524116"/>
          </a:xfrm>
        </p:spPr>
        <p:txBody>
          <a:bodyPr>
            <a:normAutofit fontScale="90000"/>
          </a:bodyPr>
          <a:lstStyle/>
          <a:p>
            <a:r>
              <a:rPr lang="ru-RU" sz="1800" dirty="0"/>
              <a:t>Часовня Святого Георга</a:t>
            </a:r>
            <a:br>
              <a:rPr lang="ru-RU" sz="1800" dirty="0"/>
            </a:br>
            <a:r>
              <a:rPr lang="ru-RU" sz="1800" dirty="0"/>
              <a:t>Хоры часовни XV века были реставрированы и расширены в конце XVIII века; украшены медными пластинами с изображением гербов рыцарей Ордена подвязки за последние 6 веков. В западной части часовни есть большая викторианская дверь и лестница, используемая в торжественных церемониях. Под сводом перед алтарём захоронены останки многих королей, королев, принцев и принцесс, в частности Генриха VIII, Джейн Сеймур и Карла I[3].</a:t>
            </a:r>
            <a:br>
              <a:rPr lang="ru-RU" sz="1800" dirty="0"/>
            </a:br>
            <a:r>
              <a:rPr lang="ru-RU" sz="1800" dirty="0"/>
              <a:t>К востоку от Часовни св. Георгия находится Часовня Богоматери, первоначально построенная в XIII веке Генрихом III; в 1863—73 годах была превращена в Мемориальную часовню Альберта (памяти принца-консорта Альберта). Восточная дверь часовни датируется 1246 годом.</a:t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B15B08B-8B01-4707-A070-22119758A9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1322614"/>
            <a:ext cx="6248400" cy="4212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1110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1508D25-0CFF-4D14-8246-4D4C4F4AFDE2}"/>
              </a:ext>
            </a:extLst>
          </p:cNvPr>
          <p:cNvSpPr txBox="1"/>
          <p:nvPr/>
        </p:nvSpPr>
        <p:spPr>
          <a:xfrm>
            <a:off x="7604873" y="1521230"/>
            <a:ext cx="1780714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/>
              <a:t>Сады и парки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380120F-BE6F-4C51-9658-934A83B9EA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151" y="985803"/>
            <a:ext cx="4649000" cy="293543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25149B8-BEDF-40B5-B802-4069DC72348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151" y="4032167"/>
            <a:ext cx="4649000" cy="28258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EE67897-BE9D-4044-88F2-0772C629C832}"/>
              </a:ext>
            </a:extLst>
          </p:cNvPr>
          <p:cNvSpPr txBox="1"/>
          <p:nvPr/>
        </p:nvSpPr>
        <p:spPr>
          <a:xfrm>
            <a:off x="5642688" y="2157919"/>
            <a:ext cx="609755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err="1"/>
              <a:t>Виндзорский</a:t>
            </a:r>
            <a:r>
              <a:rPr lang="ru-RU" dirty="0"/>
              <a:t> замок расположен на возвышенности с довольно крутыми склонами, поэтому места для садов было немного, они простираются на восток от Верхнего двора вдоль террасы XX века. Замок окружён обширными парками. К востоку от замка в XIX веке был разбит так называемый Домашний парк (Home Park), включающий также две работающие фермы и коттеджи. Длинная тропа, шириной 75 метров и длиной 4,26 км, идёт на юг от замка, по обе стороны обсажена деревьями (в XVII веке были посажены вязы, после 1945 года были заменены на каштаны и платаны).</a:t>
            </a:r>
          </a:p>
        </p:txBody>
      </p:sp>
    </p:spTree>
    <p:extLst>
      <p:ext uri="{BB962C8B-B14F-4D97-AF65-F5344CB8AC3E}">
        <p14:creationId xmlns:p14="http://schemas.microsoft.com/office/powerpoint/2010/main" xmlns="" val="1185355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9CF6FA-1159-4F90-AE63-3A426EFE0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578" y="262630"/>
            <a:ext cx="2961443" cy="456691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000" dirty="0"/>
              <a:t>История строительства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4259774-CD8B-4C32-AFF6-C604952472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318" y="186654"/>
            <a:ext cx="2961443" cy="287096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C7C6C48-0EB1-4271-90A3-D78CDB145D0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318" y="3057620"/>
            <a:ext cx="5512532" cy="330940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8C65EFA-ADF8-4AFC-9081-E27F984E7E19}"/>
              </a:ext>
            </a:extLst>
          </p:cNvPr>
          <p:cNvSpPr txBox="1"/>
          <p:nvPr/>
        </p:nvSpPr>
        <p:spPr>
          <a:xfrm>
            <a:off x="1544799" y="6410704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Виндзор на гравюре 1658 года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C93036D-9165-42CD-8FA7-BB768F2B8FC8}"/>
              </a:ext>
            </a:extLst>
          </p:cNvPr>
          <p:cNvSpPr txBox="1"/>
          <p:nvPr/>
        </p:nvSpPr>
        <p:spPr>
          <a:xfrm>
            <a:off x="3737957" y="1069473"/>
            <a:ext cx="78027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Почти тысячу лет назад Вильгельм I для защиты Лондона приказал выстроить вокруг него кольцо из крепостей, возвышающихся на искусственных холмах. Одной из таких стратегических крепостей стал деревянный замок в Виндзоре, окруженный стенами. Он был построен в 30 км от Лондона примерно в 1070 году.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F4E15AF-DB9F-4D03-9A1F-531D6DB49A90}"/>
              </a:ext>
            </a:extLst>
          </p:cNvPr>
          <p:cNvSpPr txBox="1"/>
          <p:nvPr/>
        </p:nvSpPr>
        <p:spPr>
          <a:xfrm>
            <a:off x="6278216" y="2956268"/>
            <a:ext cx="580364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Начиная с 1110 года замок служил временной или постоянной резиденцией английским монархам: они здесь жили, охотились, развлекались, женились, рождались, находились в заточении и умирали. Многие короли любили это место, поэтому из деревянной крепости довольно быстро вырос каменный замок с внутренними дворами, церковью, башнями.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DF44D85-0424-490C-B37A-31FE0300DA0D}"/>
              </a:ext>
            </a:extLst>
          </p:cNvPr>
          <p:cNvSpPr txBox="1"/>
          <p:nvPr/>
        </p:nvSpPr>
        <p:spPr>
          <a:xfrm>
            <a:off x="6251510" y="4341263"/>
            <a:ext cx="580364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Роскошный дворец появился в замке при Генрихе III, а Эдуард III возвел здание для заседаний ордена Подвязки. Война Алой и Белой розы (XV век), а также Гражданская война </a:t>
            </a:r>
            <a:r>
              <a:rPr lang="ru-RU" sz="1400" dirty="0" err="1"/>
              <a:t>парламентаристов</a:t>
            </a:r>
            <a:r>
              <a:rPr lang="ru-RU" sz="1400" dirty="0"/>
              <a:t> и роялистов (середина XVII века) нанесла серьезный урон зданиям </a:t>
            </a:r>
            <a:r>
              <a:rPr lang="ru-RU" sz="1400" dirty="0" err="1"/>
              <a:t>Виндзорского</a:t>
            </a:r>
            <a:r>
              <a:rPr lang="ru-RU" sz="1400" dirty="0"/>
              <a:t> замка. Также были повреждены или уничтожены многие художественные и исторические ценности, хранящиеся в королевском дворце и церкви.</a:t>
            </a:r>
          </a:p>
          <a:p>
            <a:r>
              <a:rPr lang="ru-RU" sz="1400" dirty="0"/>
              <a:t>К концу XVII века в </a:t>
            </a:r>
            <a:r>
              <a:rPr lang="ru-RU" sz="1400" dirty="0" err="1"/>
              <a:t>Виндзорском</a:t>
            </a:r>
            <a:r>
              <a:rPr lang="ru-RU" sz="1400" dirty="0"/>
              <a:t> замке завершилась реконструкция, некоторые помещения и внутренние дворы открыли для посещения туристов. Капитальная реставрация проводилась уже при Георге IV</a:t>
            </a:r>
          </a:p>
        </p:txBody>
      </p:sp>
    </p:spTree>
    <p:extLst>
      <p:ext uri="{BB962C8B-B14F-4D97-AF65-F5344CB8AC3E}">
        <p14:creationId xmlns:p14="http://schemas.microsoft.com/office/powerpoint/2010/main" xmlns="" val="2895443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A847B3-E740-40A9-8145-F4A2F97C7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9484" y="75460"/>
            <a:ext cx="3659080" cy="430058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400" dirty="0"/>
              <a:t>Достопримечательности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29B22C1-74EC-4D01-95BF-60D9C2C71FF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1344" y="222181"/>
            <a:ext cx="2550878" cy="224813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33E51A1-2946-445E-A30E-D4C577E521D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344" y="4851917"/>
            <a:ext cx="2550878" cy="193567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1F6860A7-7F71-4A4F-BC47-0D5735C023B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1344" y="2492891"/>
            <a:ext cx="2550878" cy="243833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8CBA804-5E2E-4494-811F-72DEDA9888EE}"/>
              </a:ext>
            </a:extLst>
          </p:cNvPr>
          <p:cNvSpPr txBox="1"/>
          <p:nvPr/>
        </p:nvSpPr>
        <p:spPr>
          <a:xfrm>
            <a:off x="3062222" y="761470"/>
            <a:ext cx="7690757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Самое интересное зрелище, ради которого некоторые туристы приезжают сюда несколько раз, – это смена караула. Королевская стража, следящая за порядком и за безопасностью монаршей семьи, в теплый сезон каждый день, а в холодный – через день, в 11:00, проводит церемонию смены караула. Это действие обычно длится 45 мин и сопровождается оркестром, но в случае непогоды время сокращается, а музыкальное сопровождение отменяется.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F21A226-BE3E-449C-B219-FAF94D6E9270}"/>
              </a:ext>
            </a:extLst>
          </p:cNvPr>
          <p:cNvSpPr txBox="1"/>
          <p:nvPr/>
        </p:nvSpPr>
        <p:spPr>
          <a:xfrm>
            <a:off x="3170075" y="2960637"/>
            <a:ext cx="826925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Кукольный дом королевы Марии. Создавался в 1920-х годах не с целью игры, а для запечатления жизни и быта королевской семьи. Игрушечный дом размером 1,5х2,5 м знакомит с интерьерами целого английского королевского дворца в масштабе 1/12. Здесь видны не только миниатюрные предметы мебели, но и даже крошечные картины, тарелки и чашки, бутылки и книжечки. В домике работают лифты, водопровод, включается электричество.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D0626FFE-3352-4A1B-B91D-3D82C6764AA9}"/>
              </a:ext>
            </a:extLst>
          </p:cNvPr>
          <p:cNvSpPr txBox="1"/>
          <p:nvPr/>
        </p:nvSpPr>
        <p:spPr>
          <a:xfrm>
            <a:off x="3170076" y="5142423"/>
            <a:ext cx="826925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Круглая башня. Обычно экскурсии начинаются именно с этой 45-метровой башни. Строилась она на холме как наблюдательный пункт, с которого хорошо просматривались окрестности. В ней заседали легендарные рыцари Круглого стола, а сегодня поднятый над башней флаг сообщает о присутствии королевы в </a:t>
            </a:r>
            <a:r>
              <a:rPr lang="ru-RU" sz="1400" dirty="0" err="1"/>
              <a:t>Виндзорском</a:t>
            </a:r>
            <a:r>
              <a:rPr lang="ru-RU" sz="1400" dirty="0"/>
              <a:t> замке.</a:t>
            </a:r>
          </a:p>
        </p:txBody>
      </p:sp>
    </p:spTree>
    <p:extLst>
      <p:ext uri="{BB962C8B-B14F-4D97-AF65-F5344CB8AC3E}">
        <p14:creationId xmlns:p14="http://schemas.microsoft.com/office/powerpoint/2010/main" xmlns="" val="1101886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425512E-D9C4-4C4E-BAAD-8063C298FC0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8230" y="279497"/>
            <a:ext cx="4667539" cy="21216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ECE820C-93AB-4A53-8F74-BC0A36FD577B}"/>
              </a:ext>
            </a:extLst>
          </p:cNvPr>
          <p:cNvSpPr txBox="1"/>
          <p:nvPr/>
        </p:nvSpPr>
        <p:spPr>
          <a:xfrm>
            <a:off x="5355769" y="740172"/>
            <a:ext cx="58049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В выставочной экспозиции представлены бронзовые модели </a:t>
            </a:r>
            <a:r>
              <a:rPr lang="ru-RU" dirty="0" err="1"/>
              <a:t>Виндзорского</a:t>
            </a:r>
            <a:r>
              <a:rPr lang="ru-RU" dirty="0"/>
              <a:t> замка 1080, 1216, 1377 гг. Они наглядно демонстрируют процесс его развития и формирования на протяжении нескольких веков.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7EBEFFE-80A9-49EC-B288-102A7FB9416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8230" y="2467664"/>
            <a:ext cx="4667539" cy="25918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F72286D-E5BF-4C1F-B6E4-77D7B22FF9A8}"/>
              </a:ext>
            </a:extLst>
          </p:cNvPr>
          <p:cNvSpPr txBox="1"/>
          <p:nvPr/>
        </p:nvSpPr>
        <p:spPr>
          <a:xfrm>
            <a:off x="5355769" y="2690336"/>
            <a:ext cx="609452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В часовне покоятся останки Генриха VIII, его третьей супруги Джейн Сеймур, Карла I, королевы-матери, Георга VI, королевы Марии и др. коронованных особ. Здесь проводятся королевские свадьбы и торжественные церемонии.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5C3EA57-1CAF-45FD-A5A7-8CB247EB03F1}"/>
              </a:ext>
            </a:extLst>
          </p:cNvPr>
          <p:cNvSpPr txBox="1"/>
          <p:nvPr/>
        </p:nvSpPr>
        <p:spPr>
          <a:xfrm>
            <a:off x="-1093917" y="5192511"/>
            <a:ext cx="955968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                                                         Стоимость входа в </a:t>
            </a:r>
            <a:r>
              <a:rPr lang="ru-RU" dirty="0" err="1"/>
              <a:t>Виндзорский</a:t>
            </a:r>
            <a:r>
              <a:rPr lang="ru-RU" dirty="0"/>
              <a:t> замок:</a:t>
            </a:r>
          </a:p>
          <a:p>
            <a:r>
              <a:rPr lang="ru-RU" dirty="0"/>
              <a:t>                                                           для взрослых — от £ 26,50;</a:t>
            </a:r>
          </a:p>
          <a:p>
            <a:r>
              <a:rPr lang="ru-RU" dirty="0"/>
              <a:t>                                        для студентов и посетителей старше 60 лет — от £ 17,50;</a:t>
            </a:r>
          </a:p>
          <a:p>
            <a:r>
              <a:rPr lang="ru-RU" dirty="0"/>
              <a:t>                                        для детей до 17 лет и инвалидов — от £ 14,50;</a:t>
            </a:r>
          </a:p>
          <a:p>
            <a:r>
              <a:rPr lang="ru-RU" dirty="0"/>
              <a:t>                                        для детей до 5 лет и владельцев London </a:t>
            </a:r>
            <a:r>
              <a:rPr lang="ru-RU" dirty="0" err="1"/>
              <a:t>Pass</a:t>
            </a:r>
            <a:r>
              <a:rPr lang="ru-RU" dirty="0"/>
              <a:t> — бесплатно.</a:t>
            </a:r>
          </a:p>
          <a:p>
            <a:r>
              <a:rPr lang="ru-RU" dirty="0"/>
              <a:t>                              Семейный билет для 2 взрослых и 3 детей до 17 лет стоит £ 60,50.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A4E3C26-DCE4-4889-93EF-0C4F1EE1B66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04101" y="4300638"/>
            <a:ext cx="4303179" cy="247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67464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DD77550-7937-4586-A710-C8CC3B034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528" y="391758"/>
            <a:ext cx="4088907" cy="1325563"/>
          </a:xfrm>
        </p:spPr>
        <p:txBody>
          <a:bodyPr>
            <a:normAutofit/>
          </a:bodyPr>
          <a:lstStyle/>
          <a:p>
            <a:r>
              <a:rPr lang="ru-RU" sz="1600" b="1" dirty="0"/>
              <a:t>Государственные апартаменты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1878B74-BDB3-4FB3-A1C6-9019FB16EB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8668" y="3786327"/>
            <a:ext cx="4545367" cy="30716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8DAC60B-E7C8-4CFD-975D-09AE4B492006}"/>
              </a:ext>
            </a:extLst>
          </p:cNvPr>
          <p:cNvSpPr txBox="1"/>
          <p:nvPr/>
        </p:nvSpPr>
        <p:spPr>
          <a:xfrm>
            <a:off x="7921843" y="3429000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Полугосударственные комнаты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D54D84A-5957-454E-9519-93767FFDF18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7132" y="1241564"/>
            <a:ext cx="3473026" cy="255676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199B852-86D8-438A-8A34-A4584FFDAB9B}"/>
              </a:ext>
            </a:extLst>
          </p:cNvPr>
          <p:cNvSpPr txBox="1"/>
          <p:nvPr/>
        </p:nvSpPr>
        <p:spPr>
          <a:xfrm>
            <a:off x="4385948" y="1299340"/>
            <a:ext cx="700892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Несколько открытых для посетителей залов предназначены для проведения официальных визитов. Особого внимания заслуживают Большой зал для приемов, Тронный зал, в котором заседания возглавляет сама королева, комната Ватерлоо, где проводятся церемонии награждений, Георгиевский зал с рыцарскими гербами, предназначенный для дипломатических встреч. Комнаты Карла II и его супруги Екатерины </a:t>
            </a:r>
            <a:r>
              <a:rPr lang="ru-RU" dirty="0" err="1"/>
              <a:t>Брагансской</a:t>
            </a:r>
            <a:r>
              <a:rPr lang="ru-RU" dirty="0"/>
              <a:t> украшают расписные потолки и резной декор.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6B97ECD-CFD8-463A-91B3-C49DD39E434D}"/>
              </a:ext>
            </a:extLst>
          </p:cNvPr>
          <p:cNvSpPr txBox="1"/>
          <p:nvPr/>
        </p:nvSpPr>
        <p:spPr>
          <a:xfrm>
            <a:off x="959528" y="4029501"/>
            <a:ext cx="5772705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Частные апартаменты времен Георга IV были воссозданы после пожара 1992 г. по сохранившимся чертежам, но с использованием современных материалов. Воображение поражают утопающие в шелке и великолепии, богато украшенные гостиные — Малиновая и Зеленая.</a:t>
            </a:r>
          </a:p>
          <a:p>
            <a:r>
              <a:rPr lang="ru-RU" dirty="0"/>
              <a:t>В интерьерах выставлены гобелены, картины, антикварная мебель, собрания оружия и книг, сервизы, наряды, украшения и пр.</a:t>
            </a:r>
          </a:p>
        </p:txBody>
      </p:sp>
    </p:spTree>
    <p:extLst>
      <p:ext uri="{BB962C8B-B14F-4D97-AF65-F5344CB8AC3E}">
        <p14:creationId xmlns:p14="http://schemas.microsoft.com/office/powerpoint/2010/main" xmlns="" val="18296084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1296</Words>
  <Application>Microsoft Office PowerPoint</Application>
  <PresentationFormat>Произвольный</PresentationFormat>
  <Paragraphs>74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Государственное автономное  профессиональное образовательное учреждение Свердловской области «Екатеринбургский Политехникум»</vt:lpstr>
      <vt:lpstr>Виндзорский замок</vt:lpstr>
      <vt:lpstr>Круглая башня Генриха II , надстроенная в XIX веке. На флагштоке развевается королевский штандарт, означающий присутствие монарха в Замке. В сердце Виндзорского замка находятся Центральный двор, ограниченный стеной, окружающей искусственный холм высотой 15 метров. Строение на холме называется Круглая башня («A») и представляет собой здание XII века, надстроенное на 9 метров в XIX веке архитектором Джеффри Уайетвиллем. Последние обновления интерьера были произведены в 1991—93 годах </vt:lpstr>
      <vt:lpstr>Часовня Святого Георга Хоры часовни XV века были реставрированы и расширены в конце XVIII века; украшены медными пластинами с изображением гербов рыцарей Ордена подвязки за последние 6 веков. В западной части часовни есть большая викторианская дверь и лестница, используемая в торжественных церемониях. Под сводом перед алтарём захоронены останки многих королей, королев, принцев и принцесс, в частности Генриха VIII, Джейн Сеймур и Карла I[3]. К востоку от Часовни св. Георгия находится Часовня Богоматери, первоначально построенная в XIII веке Генрихом III; в 1863—73 годах была превращена в Мемориальную часовню Альберта (памяти принца-консорта Альберта). Восточная дверь часовни датируется 1246 годом. </vt:lpstr>
      <vt:lpstr>Слайд 5</vt:lpstr>
      <vt:lpstr>История строительства</vt:lpstr>
      <vt:lpstr>Достопримечательности</vt:lpstr>
      <vt:lpstr>Слайд 8</vt:lpstr>
      <vt:lpstr>Государственные апартаменты</vt:lpstr>
      <vt:lpstr>Слайд 10</vt:lpstr>
      <vt:lpstr>Список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user</dc:creator>
  <cp:lastModifiedBy>Преподаватель</cp:lastModifiedBy>
  <cp:revision>10</cp:revision>
  <dcterms:created xsi:type="dcterms:W3CDTF">2021-10-25T10:44:21Z</dcterms:created>
  <dcterms:modified xsi:type="dcterms:W3CDTF">2022-09-26T10:11:31Z</dcterms:modified>
</cp:coreProperties>
</file>