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91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anchor="t">
            <a:normAutofit/>
          </a:bodyPr>
          <a:lstStyle>
            <a:lvl1pPr algn="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82A60-B522-4757-8464-77C6D7AD7003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109F2F3F-FB72-4348-9917-0D08456ED1EE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7292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82A60-B522-4757-8464-77C6D7AD7003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F2F3F-FB72-4348-9917-0D08456ED1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440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82A60-B522-4757-8464-77C6D7AD7003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F2F3F-FB72-4348-9917-0D08456ED1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7018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82A60-B522-4757-8464-77C6D7AD7003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F2F3F-FB72-4348-9917-0D08456ED1E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7251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anchor="t">
            <a:normAutofit/>
          </a:bodyPr>
          <a:lstStyle>
            <a:lvl1pPr algn="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82A60-B522-4757-8464-77C6D7AD7003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F2F3F-FB72-4348-9917-0D08456ED1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6022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82A60-B522-4757-8464-77C6D7AD7003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F2F3F-FB72-4348-9917-0D08456ED1E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4991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82A60-B522-4757-8464-77C6D7AD7003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F2F3F-FB72-4348-9917-0D08456ED1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44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82A60-B522-4757-8464-77C6D7AD7003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F2F3F-FB72-4348-9917-0D08456ED1E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3582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82A60-B522-4757-8464-77C6D7AD7003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F2F3F-FB72-4348-9917-0D08456ED1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4951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82A60-B522-4757-8464-77C6D7AD7003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F2F3F-FB72-4348-9917-0D08456ED1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773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82A60-B522-4757-8464-77C6D7AD7003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F2F3F-FB72-4348-9917-0D08456ED1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8780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45682A60-B522-4757-8464-77C6D7AD7003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9F2F3F-FB72-4348-9917-0D08456ED1EE}" type="slidenum">
              <a:rPr lang="ru-RU" smtClean="0"/>
              <a:t>‹#›</a:t>
            </a:fld>
            <a:endParaRPr lang="ru-RU"/>
          </a:p>
        </p:txBody>
      </p:sp>
      <p:sp>
        <p:nvSpPr>
          <p:cNvPr id="57" name="Rectangle 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4515801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88143" y="223494"/>
            <a:ext cx="10397613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/>
            <a:r>
              <a:rPr lang="ru-RU" b="1" dirty="0">
                <a:latin typeface="Calibri" panose="020F0502020204030204"/>
              </a:rPr>
              <a:t>Министерство образовании и молодежной политики Свердловской области. Государственное автономное профессиональное образовательное учреждение Свердловской области «Екатеринбургский политехникум»</a:t>
            </a:r>
          </a:p>
          <a:p>
            <a:pPr lvl="0" algn="ctr" defTabSz="914400"/>
            <a:endParaRPr lang="ru-RU" b="1" dirty="0">
              <a:latin typeface="Calibri" panose="020F0502020204030204"/>
            </a:endParaRPr>
          </a:p>
          <a:p>
            <a:pPr lvl="0" algn="ctr" defTabSz="914400"/>
            <a:endParaRPr lang="ru-RU" b="1" dirty="0">
              <a:latin typeface="Calibri" panose="020F0502020204030204"/>
            </a:endParaRPr>
          </a:p>
          <a:p>
            <a:pPr lvl="0" algn="ctr" defTabSz="914400"/>
            <a:endParaRPr lang="ru-RU" b="1" dirty="0">
              <a:latin typeface="Calibri" panose="020F0502020204030204"/>
            </a:endParaRPr>
          </a:p>
          <a:p>
            <a:pPr lvl="0" algn="ctr" defTabSz="914400"/>
            <a:endParaRPr lang="ru-RU" b="1" dirty="0">
              <a:latin typeface="Calibri" panose="020F0502020204030204"/>
            </a:endParaRPr>
          </a:p>
          <a:p>
            <a:pPr lvl="0" algn="ctr" defTabSz="914400"/>
            <a:endParaRPr lang="ru-RU" b="1" dirty="0">
              <a:latin typeface="Calibri" panose="020F0502020204030204"/>
            </a:endParaRPr>
          </a:p>
          <a:p>
            <a:pPr lvl="0" algn="ctr" defTabSz="914400"/>
            <a:r>
              <a:rPr lang="ru-RU" b="1" dirty="0">
                <a:latin typeface="Calibri" panose="020F0502020204030204"/>
              </a:rPr>
              <a:t>Реферат</a:t>
            </a:r>
          </a:p>
          <a:p>
            <a:pPr lvl="0" algn="ctr" defTabSz="914400"/>
            <a:r>
              <a:rPr lang="ru-RU" b="1" dirty="0">
                <a:latin typeface="Calibri" panose="020F0502020204030204"/>
              </a:rPr>
              <a:t>По дисциплине: «Английский язык»</a:t>
            </a:r>
          </a:p>
          <a:p>
            <a:pPr lvl="0" algn="ctr" defTabSz="914400"/>
            <a:r>
              <a:rPr lang="ru-RU" b="1" dirty="0">
                <a:latin typeface="Calibri" panose="020F0502020204030204"/>
              </a:rPr>
              <a:t>По теме: «История </a:t>
            </a:r>
            <a:r>
              <a:rPr lang="ru-RU" b="1" dirty="0" smtClean="0">
                <a:latin typeface="Calibri" panose="020F0502020204030204"/>
              </a:rPr>
              <a:t>джаза»</a:t>
            </a:r>
            <a:endParaRPr lang="ru-RU" b="1" dirty="0">
              <a:latin typeface="Calibri" panose="020F0502020204030204"/>
            </a:endParaRPr>
          </a:p>
          <a:p>
            <a:pPr lvl="0" algn="ctr" defTabSz="914400"/>
            <a:endParaRPr lang="ru-RU" b="1" dirty="0">
              <a:latin typeface="Calibri" panose="020F0502020204030204"/>
            </a:endParaRPr>
          </a:p>
          <a:p>
            <a:pPr lvl="0" algn="ctr" defTabSz="914400"/>
            <a:endParaRPr lang="ru-RU" b="1" dirty="0">
              <a:latin typeface="Calibri" panose="020F0502020204030204"/>
            </a:endParaRPr>
          </a:p>
          <a:p>
            <a:pPr lvl="0" algn="ctr" defTabSz="914400"/>
            <a:endParaRPr lang="ru-RU" b="1" dirty="0">
              <a:latin typeface="Calibri" panose="020F0502020204030204"/>
            </a:endParaRPr>
          </a:p>
          <a:p>
            <a:pPr lvl="0" algn="ctr" defTabSz="914400"/>
            <a:endParaRPr lang="ru-RU" b="1" dirty="0">
              <a:latin typeface="Calibri" panose="020F0502020204030204"/>
            </a:endParaRPr>
          </a:p>
          <a:p>
            <a:pPr lvl="0" defTabSz="914400"/>
            <a:endParaRPr lang="ru-RU" b="1" dirty="0">
              <a:latin typeface="Calibri" panose="020F0502020204030204"/>
            </a:endParaRPr>
          </a:p>
          <a:p>
            <a:pPr lvl="0" defTabSz="914400"/>
            <a:endParaRPr lang="ru-RU" b="1" dirty="0">
              <a:latin typeface="Calibri" panose="020F0502020204030204"/>
            </a:endParaRPr>
          </a:p>
          <a:p>
            <a:pPr lvl="0" algn="r" defTabSz="914400"/>
            <a:r>
              <a:rPr lang="ru-RU" b="1" dirty="0">
                <a:latin typeface="Calibri" panose="020F0502020204030204"/>
              </a:rPr>
              <a:t>Выполнила:</a:t>
            </a:r>
          </a:p>
          <a:p>
            <a:pPr lvl="0" algn="r" defTabSz="914400"/>
            <a:r>
              <a:rPr lang="ru-RU" b="1" dirty="0">
                <a:latin typeface="Calibri" panose="020F0502020204030204"/>
              </a:rPr>
              <a:t>Студентка группы 313 СТ/20 </a:t>
            </a:r>
          </a:p>
          <a:p>
            <a:pPr lvl="0" algn="r" defTabSz="914400"/>
            <a:r>
              <a:rPr lang="ru-RU" b="1" dirty="0">
                <a:latin typeface="Calibri" panose="020F0502020204030204"/>
              </a:rPr>
              <a:t>Бутакова С.Д.</a:t>
            </a:r>
          </a:p>
          <a:p>
            <a:pPr lvl="0" algn="r" defTabSz="914400"/>
            <a:r>
              <a:rPr lang="ru-RU" b="1" dirty="0">
                <a:latin typeface="Calibri" panose="020F0502020204030204"/>
              </a:rPr>
              <a:t>Проверила:</a:t>
            </a:r>
          </a:p>
          <a:p>
            <a:pPr lvl="0" algn="r" defTabSz="914400"/>
            <a:r>
              <a:rPr lang="ru-RU" b="1" dirty="0">
                <a:latin typeface="Calibri" panose="020F0502020204030204"/>
              </a:rPr>
              <a:t>Преподаватель: </a:t>
            </a:r>
            <a:r>
              <a:rPr lang="ru-RU" b="1" dirty="0" err="1">
                <a:latin typeface="Calibri" panose="020F0502020204030204"/>
              </a:rPr>
              <a:t>Кульбеда</a:t>
            </a:r>
            <a:r>
              <a:rPr lang="ru-RU" b="1" dirty="0">
                <a:latin typeface="Calibri" panose="020F0502020204030204"/>
              </a:rPr>
              <a:t> Т.П.</a:t>
            </a:r>
          </a:p>
          <a:p>
            <a:pPr lvl="0" algn="ctr" defTabSz="914400"/>
            <a:r>
              <a:rPr lang="ru-RU" sz="1600" b="1" dirty="0">
                <a:latin typeface="Calibri" panose="020F0502020204030204"/>
              </a:rPr>
              <a:t>Екатеринбург</a:t>
            </a:r>
          </a:p>
          <a:p>
            <a:pPr lvl="0" algn="ctr" defTabSz="914400"/>
            <a:r>
              <a:rPr lang="ru-RU" sz="1600" b="1" dirty="0">
                <a:latin typeface="Calibri" panose="020F0502020204030204"/>
              </a:rPr>
              <a:t>2022</a:t>
            </a:r>
          </a:p>
        </p:txBody>
      </p:sp>
    </p:spTree>
    <p:extLst>
      <p:ext uri="{BB962C8B-B14F-4D97-AF65-F5344CB8AC3E}">
        <p14:creationId xmlns:p14="http://schemas.microsoft.com/office/powerpoint/2010/main" val="3242351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74955" y="274822"/>
            <a:ext cx="70251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3.	</a:t>
            </a:r>
            <a:r>
              <a:rPr lang="ru-RU" sz="2400" dirty="0" err="1"/>
              <a:t>Мейнстрим</a:t>
            </a:r>
            <a:r>
              <a:rPr lang="ru-RU" sz="2400" dirty="0"/>
              <a:t>. </a:t>
            </a:r>
          </a:p>
          <a:p>
            <a:pPr algn="just"/>
            <a:r>
              <a:rPr lang="ru-RU" sz="2400" dirty="0"/>
              <a:t>Термин означает «главное течение», но относится больше к свинговым исполнителям и оркестрам. Музыканты так избегали в свинге устоявшихся традиционных клише и решили продолжить развитие тонального негритянского джаза, попутно применяя часть элементов импровизации.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69225" y="3705431"/>
            <a:ext cx="773307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4.</a:t>
            </a:r>
            <a:r>
              <a:rPr lang="ru-RU" dirty="0"/>
              <a:t>	</a:t>
            </a:r>
            <a:r>
              <a:rPr lang="ru-RU" sz="2400" dirty="0"/>
              <a:t>Джаз-рок. </a:t>
            </a:r>
          </a:p>
          <a:p>
            <a:pPr algn="just"/>
            <a:r>
              <a:rPr lang="ru-RU" sz="2400" dirty="0"/>
              <a:t>Этот стиль берет начало из современного джаза. Он возникает в конце 1960-х - начале 1970-х гг. и является смешением двух форм музыки: джаза и рока. Джаз-року присуща групповая импровизация. Неоднократное применение электронных музыкальных инструментов, усиливают звуковые гаммы.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0103" y="2043472"/>
            <a:ext cx="2989007" cy="2015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5685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46554" y="596742"/>
            <a:ext cx="712838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Список используемой литературы</a:t>
            </a:r>
          </a:p>
          <a:p>
            <a:pPr algn="just"/>
            <a:r>
              <a:rPr lang="ru-RU" sz="2800" dirty="0" err="1"/>
              <a:t>Конен</a:t>
            </a:r>
            <a:r>
              <a:rPr lang="ru-RU" sz="2800" dirty="0"/>
              <a:t> В. Рождение джаза. — М.: Сов. композитор, 1984.— 312 с, ил.</a:t>
            </a:r>
          </a:p>
          <a:p>
            <a:pPr algn="just"/>
            <a:r>
              <a:rPr lang="ru-RU" sz="2800" dirty="0"/>
              <a:t>Большая советская энциклопедия. — М.: Советская энциклопедия. 1969—1978.    </a:t>
            </a:r>
          </a:p>
          <a:p>
            <a:pPr algn="just"/>
            <a:r>
              <a:rPr lang="ru-RU" sz="2800" dirty="0" err="1"/>
              <a:t>Верменич</a:t>
            </a:r>
            <a:r>
              <a:rPr lang="ru-RU" sz="2800" dirty="0"/>
              <a:t> Ю. В 34 Джаз: История. Стили. Мастера. 3-е изд., стер. — СПб.: Издательство «Лань»; «Издательство ПЛАНЕТА МУЗЫКИ», 2011.— 608 c.: и л</a:t>
            </a:r>
          </a:p>
          <a:p>
            <a:pPr algn="just"/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293134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8852" y="1113501"/>
            <a:ext cx="6561689" cy="2268559"/>
          </a:xfrm>
        </p:spPr>
        <p:txBody>
          <a:bodyPr>
            <a:normAutofit/>
          </a:bodyPr>
          <a:lstStyle/>
          <a:p>
            <a:r>
              <a:rPr lang="ru-RU" sz="6600" b="1" dirty="0" smtClean="0"/>
              <a:t>История джаза</a:t>
            </a:r>
            <a:endParaRPr lang="ru-RU" sz="6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68687" y="6341806"/>
            <a:ext cx="5357600" cy="36133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Бутакова Света. 313СТ/20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631" y="2451990"/>
            <a:ext cx="6041923" cy="3398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7989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8698" y="896546"/>
            <a:ext cx="5101599" cy="5681235"/>
          </a:xfrm>
        </p:spPr>
        <p:txBody>
          <a:bodyPr>
            <a:normAutofit fontScale="90000"/>
          </a:bodyPr>
          <a:lstStyle/>
          <a:p>
            <a:pPr algn="just"/>
            <a:r>
              <a:rPr lang="ru-RU" b="1" dirty="0"/>
              <a:t>Джазовая музыка </a:t>
            </a:r>
            <a:r>
              <a:rPr lang="ru-RU" dirty="0"/>
              <a:t>– это род музыкального искусства, возникший в рамках девятнадцатого и двадцатого веков, в следствии симбиоза европейской и африканской культурных стилистик, претворенными в жизнь афроамериканцами Соединенных Штатов Америки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6773" y="896546"/>
            <a:ext cx="5383161" cy="568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3036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1325" y="207650"/>
            <a:ext cx="7958331" cy="107722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Развитие джаза в Соединенных Штатах в первой четверти 20 века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55636" y="3684919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После закрытия </a:t>
            </a:r>
            <a:r>
              <a:rPr lang="ru-RU" sz="2400" dirty="0" err="1"/>
              <a:t>Сторивилля</a:t>
            </a:r>
            <a:r>
              <a:rPr lang="ru-RU" sz="2400" dirty="0"/>
              <a:t> джаз из регионального фольклорного жанра начал развиваться в национальный музыкальный стиль, который распространился на северные и северо-восточные провинции Соединенных Штатов Америки. Но закрытие одного парка развлечений само по себе не поможет. Помимо Нового Орлеана, важную роль в развитии джаза с самого начала играли Сент-Луис, Канзас-Сити и Мемфис.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5636" y="1284879"/>
            <a:ext cx="9144000" cy="240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3980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29548" y="380352"/>
            <a:ext cx="3505662" cy="1077229"/>
          </a:xfrm>
        </p:spPr>
        <p:txBody>
          <a:bodyPr/>
          <a:lstStyle/>
          <a:p>
            <a:pPr algn="ctr"/>
            <a:r>
              <a:rPr lang="ru-RU" dirty="0"/>
              <a:t>«Истоки джаза»                                               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01211" y="918966"/>
            <a:ext cx="6759677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Основоположников </a:t>
            </a:r>
            <a:r>
              <a:rPr lang="ru-RU" sz="2400" dirty="0"/>
              <a:t>такой музыки можно считать жителей африканского континента. Рабов, которых привозили, чаще не являлись уроженцами одних и тех же родов и в основном не могли не знать элементарных вещей – как друг друга понимать. Огромнейший вклад в истинно живой и настоящий джаз внесла легкая в своем плане </a:t>
            </a:r>
            <a:r>
              <a:rPr lang="ru-RU" sz="2400" dirty="0" err="1"/>
              <a:t>импровизированность</a:t>
            </a:r>
            <a:r>
              <a:rPr lang="ru-RU" sz="2400" dirty="0"/>
              <a:t>. Более того, такую музыку отличала </a:t>
            </a:r>
            <a:r>
              <a:rPr lang="ru-RU" sz="2400" dirty="0" err="1"/>
              <a:t>синкопированность</a:t>
            </a:r>
            <a:r>
              <a:rPr lang="ru-RU" sz="2400" dirty="0"/>
              <a:t> - то есть это выделение слабых долей тактов и смещение акцента на сильные доли. Этими действиями вызывалась несовпадение данного ритма с гармоничным ритмом: создавалась особая атмосфера при прослушивании пластинок.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8875" y="918966"/>
            <a:ext cx="3878828" cy="25717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8874" y="3919787"/>
            <a:ext cx="3878829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1045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569" y="306611"/>
            <a:ext cx="7958331" cy="1077229"/>
          </a:xfrm>
        </p:spPr>
        <p:txBody>
          <a:bodyPr/>
          <a:lstStyle/>
          <a:p>
            <a:r>
              <a:rPr lang="ru-RU" dirty="0"/>
              <a:t>Основные стили джаза до 1950-х гг.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337187" y="1383840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dirty="0"/>
              <a:t>1.Диксиленд.</a:t>
            </a:r>
          </a:p>
          <a:p>
            <a:pPr algn="just"/>
            <a:r>
              <a:rPr lang="ru-RU" sz="2400" dirty="0"/>
              <a:t>Традиционный, новоорлеанский джаз – возникает в начале 20 века. Исторически он считается как самый первый стиль, сложившийся в самом Новом Орлеане в южной части США.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8747" y="3397196"/>
            <a:ext cx="5628153" cy="3165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5478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45342" y="808056"/>
            <a:ext cx="70202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2. Свинг.</a:t>
            </a:r>
          </a:p>
          <a:p>
            <a:r>
              <a:rPr lang="ru-RU" sz="2400" dirty="0"/>
              <a:t> Данный жанр сформирован в 30-е годы 20 в. В это же время жанр и расцвел. Когда джаз стал довольно популярным в Америке, характерным для этого стиля было создание больших </a:t>
            </a:r>
            <a:r>
              <a:rPr lang="ru-RU" sz="2400" dirty="0" err="1"/>
              <a:t>биг-бэндов</a:t>
            </a:r>
            <a:r>
              <a:rPr lang="ru-RU" sz="2400" dirty="0"/>
              <a:t>, то есть ансамблей.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8683" y="2843982"/>
            <a:ext cx="4631456" cy="3751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4119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6903" y="782030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dirty="0"/>
              <a:t>3. Стиль «Боб».</a:t>
            </a:r>
          </a:p>
          <a:p>
            <a:pPr algn="just"/>
            <a:r>
              <a:rPr lang="ru-RU" sz="2400" dirty="0"/>
              <a:t> Данный стиль относиться к началу современного джаза. Так, историки официально делят джаз на два вида: классический и современный; причем классический существовал до 1940-х </a:t>
            </a:r>
            <a:r>
              <a:rPr lang="ru-RU" sz="2400" dirty="0" err="1"/>
              <a:t>гг</a:t>
            </a:r>
            <a:r>
              <a:rPr lang="ru-RU" sz="2400" dirty="0"/>
              <a:t>, а современный начал распространяться уже с 1940-х гг.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7035" y="3307691"/>
            <a:ext cx="3150010" cy="3150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6114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6621" y="439346"/>
            <a:ext cx="7958331" cy="1077229"/>
          </a:xfrm>
        </p:spPr>
        <p:txBody>
          <a:bodyPr/>
          <a:lstStyle/>
          <a:p>
            <a:r>
              <a:rPr lang="ru-RU" dirty="0"/>
              <a:t>Стили джаза с 1950-1980-х гг.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1716" y="1097510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/>
              <a:t>1.	Стиль «</a:t>
            </a:r>
            <a:r>
              <a:rPr lang="ru-RU" sz="2400" dirty="0" err="1"/>
              <a:t>Кул</a:t>
            </a:r>
            <a:r>
              <a:rPr lang="ru-RU" sz="2400" dirty="0"/>
              <a:t>».</a:t>
            </a:r>
          </a:p>
          <a:p>
            <a:pPr algn="just"/>
            <a:r>
              <a:rPr lang="ru-RU" sz="2400" dirty="0"/>
              <a:t> Он именуется временем «прохладного джаза». Зародился в 1950-х годах, является основой модерн-джаза. Стиль увеличил сложность гармонии в музыки и почти утратил ритмичность </a:t>
            </a:r>
            <a:r>
              <a:rPr lang="ru-RU" sz="2400" dirty="0" err="1"/>
              <a:t>бопа</a:t>
            </a:r>
            <a:r>
              <a:rPr lang="ru-RU" sz="2400" dirty="0"/>
              <a:t>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721510" y="3634030"/>
            <a:ext cx="755117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2.	</a:t>
            </a:r>
            <a:r>
              <a:rPr lang="ru-RU" sz="2400" dirty="0"/>
              <a:t>Современный блюз.</a:t>
            </a:r>
          </a:p>
          <a:p>
            <a:pPr algn="just"/>
            <a:r>
              <a:rPr lang="ru-RU" sz="2400" dirty="0"/>
              <a:t> Блюз, если строго судить, не является одним из стилей джаза, потому что он был источником той самой музыки, о которой здесь идет речь; но в конце 1940-х гг. появляется новая его разновидность – «ритм-энд-блюз» Он вышел из городских кварталов США, в которых жили преимущественно афроамериканцы.</a:t>
            </a:r>
          </a:p>
        </p:txBody>
      </p:sp>
    </p:spTree>
    <p:extLst>
      <p:ext uri="{BB962C8B-B14F-4D97-AF65-F5344CB8AC3E}">
        <p14:creationId xmlns:p14="http://schemas.microsoft.com/office/powerpoint/2010/main" val="96426773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dison">
  <a:themeElements>
    <a:clrScheme name="Madison">
      <a:dk1>
        <a:sysClr val="windowText" lastClr="000000"/>
      </a:dk1>
      <a:lt1>
        <a:sysClr val="window" lastClr="FFFFFF"/>
      </a:lt1>
      <a:dk2>
        <a:srgbClr val="1F282E"/>
      </a:dk2>
      <a:lt2>
        <a:srgbClr val="C2F5FC"/>
      </a:lt2>
      <a:accent1>
        <a:srgbClr val="4091F3"/>
      </a:accent1>
      <a:accent2>
        <a:srgbClr val="8BBCF1"/>
      </a:accent2>
      <a:accent3>
        <a:srgbClr val="CB6A6A"/>
      </a:accent3>
      <a:accent4>
        <a:srgbClr val="C567AF"/>
      </a:accent4>
      <a:accent5>
        <a:srgbClr val="A684F9"/>
      </a:accent5>
      <a:accent6>
        <a:srgbClr val="A9ACEE"/>
      </a:accent6>
      <a:hlink>
        <a:srgbClr val="6D9CC5"/>
      </a:hlink>
      <a:folHlink>
        <a:srgbClr val="6D82A0"/>
      </a:folHlink>
    </a:clrScheme>
    <a:fontScheme name="Madison">
      <a:maj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dison" id="{025CB5FB-2DD3-45EE-B6F0-CC461540EB19}" vid="{178B2DAB-5DDE-4060-A857-D2E1CDA925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Мэдисон</Template>
  <TotalTime>43</TotalTime>
  <Words>464</Words>
  <Application>Microsoft Office PowerPoint</Application>
  <PresentationFormat>Широкоэкранный</PresentationFormat>
  <Paragraphs>49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MS Shell Dlg 2</vt:lpstr>
      <vt:lpstr>Wingdings</vt:lpstr>
      <vt:lpstr>Wingdings 3</vt:lpstr>
      <vt:lpstr>Madison</vt:lpstr>
      <vt:lpstr>Презентация PowerPoint</vt:lpstr>
      <vt:lpstr>История джаза</vt:lpstr>
      <vt:lpstr>Джазовая музыка – это род музыкального искусства, возникший в рамках девятнадцатого и двадцатого веков, в следствии симбиоза европейской и африканской культурных стилистик, претворенными в жизнь афроамериканцами Соединенных Штатов Америки</vt:lpstr>
      <vt:lpstr>Развитие джаза в Соединенных Штатах в первой четверти 20 века  </vt:lpstr>
      <vt:lpstr>«Истоки джаза»                                                </vt:lpstr>
      <vt:lpstr>Основные стили джаза до 1950-х гг.</vt:lpstr>
      <vt:lpstr>Презентация PowerPoint</vt:lpstr>
      <vt:lpstr>Презентация PowerPoint</vt:lpstr>
      <vt:lpstr>Стили джаза с 1950-1980-х гг.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</cp:revision>
  <dcterms:created xsi:type="dcterms:W3CDTF">2022-09-14T15:14:07Z</dcterms:created>
  <dcterms:modified xsi:type="dcterms:W3CDTF">2022-09-14T15:57:55Z</dcterms:modified>
</cp:coreProperties>
</file>