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CCE63-9018-42A7-8CB1-182B76CAF9DF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713A2-CC8E-4101-9A31-E6A75F534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75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CCE63-9018-42A7-8CB1-182B76CAF9DF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713A2-CC8E-4101-9A31-E6A75F534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449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CCE63-9018-42A7-8CB1-182B76CAF9DF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713A2-CC8E-4101-9A31-E6A75F534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731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CCE63-9018-42A7-8CB1-182B76CAF9DF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713A2-CC8E-4101-9A31-E6A75F534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711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CCE63-9018-42A7-8CB1-182B76CAF9DF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713A2-CC8E-4101-9A31-E6A75F534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09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CCE63-9018-42A7-8CB1-182B76CAF9DF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713A2-CC8E-4101-9A31-E6A75F534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25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CCE63-9018-42A7-8CB1-182B76CAF9DF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713A2-CC8E-4101-9A31-E6A75F534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900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CCE63-9018-42A7-8CB1-182B76CAF9DF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713A2-CC8E-4101-9A31-E6A75F534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168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CCE63-9018-42A7-8CB1-182B76CAF9DF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713A2-CC8E-4101-9A31-E6A75F534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415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CCE63-9018-42A7-8CB1-182B76CAF9DF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713A2-CC8E-4101-9A31-E6A75F534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945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CCE63-9018-42A7-8CB1-182B76CAF9DF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713A2-CC8E-4101-9A31-E6A75F534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CCE63-9018-42A7-8CB1-182B76CAF9DF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713A2-CC8E-4101-9A31-E6A75F534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534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4969" y="398206"/>
            <a:ext cx="11710218" cy="766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Министерство образовании и молодежной политики Свердловской области. Государственное автономное профессиональное образовательное учреждение Свердловской области «Екатеринбургский политехникум»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b="1" dirty="0" smtClean="0"/>
              <a:t>Реферат</a:t>
            </a:r>
          </a:p>
          <a:p>
            <a:pPr algn="ctr"/>
            <a:r>
              <a:rPr lang="ru-RU" dirty="0" smtClean="0"/>
              <a:t>По дисциплине: «Английский язык»</a:t>
            </a:r>
          </a:p>
          <a:p>
            <a:pPr algn="ctr"/>
            <a:r>
              <a:rPr lang="ru-RU" dirty="0" smtClean="0"/>
              <a:t>По теме: «История почты и почтовых марок Великобритании»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dirty="0" smtClean="0"/>
              <a:t>Выполнила:</a:t>
            </a:r>
          </a:p>
          <a:p>
            <a:pPr algn="r"/>
            <a:r>
              <a:rPr lang="ru-RU" dirty="0" smtClean="0"/>
              <a:t>Студентка группы 313 СТ/20 </a:t>
            </a:r>
          </a:p>
          <a:p>
            <a:pPr algn="r"/>
            <a:r>
              <a:rPr lang="ru-RU" dirty="0" smtClean="0"/>
              <a:t>Бутакова С.Д.</a:t>
            </a:r>
          </a:p>
          <a:p>
            <a:pPr algn="r"/>
            <a:r>
              <a:rPr lang="ru-RU" dirty="0" smtClean="0"/>
              <a:t>Проверила:</a:t>
            </a:r>
          </a:p>
          <a:p>
            <a:pPr algn="r"/>
            <a:r>
              <a:rPr lang="ru-RU" dirty="0" smtClean="0"/>
              <a:t>Преподаватель: </a:t>
            </a:r>
            <a:r>
              <a:rPr lang="ru-RU" dirty="0" err="1" smtClean="0"/>
              <a:t>Кульбеда</a:t>
            </a:r>
            <a:r>
              <a:rPr lang="ru-RU" dirty="0" smtClean="0"/>
              <a:t> Т.П.</a:t>
            </a:r>
          </a:p>
          <a:p>
            <a:pPr algn="ctr"/>
            <a:r>
              <a:rPr lang="ru-RU" sz="1600" dirty="0" smtClean="0"/>
              <a:t>Екатеринбург</a:t>
            </a:r>
          </a:p>
          <a:p>
            <a:pPr algn="ctr"/>
            <a:r>
              <a:rPr lang="ru-RU" sz="1600" dirty="0" smtClean="0"/>
              <a:t>2022</a:t>
            </a:r>
          </a:p>
          <a:p>
            <a:pPr algn="ctr"/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325118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10000" t="-10000" r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56560" y="821174"/>
            <a:ext cx="69037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6. Другие виды почтовых марок. </a:t>
            </a:r>
            <a:endParaRPr lang="ru-RU" sz="4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2420" y="2642036"/>
            <a:ext cx="4572000" cy="28384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59383" y="5854798"/>
            <a:ext cx="3498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/>
              <a:t>Служебные марки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131790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10000" t="-10000" r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1745" y="722360"/>
            <a:ext cx="38416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/>
              <a:t>Доплатные марки</a:t>
            </a:r>
            <a:endParaRPr lang="ru-RU" sz="3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573" y="1504337"/>
            <a:ext cx="6279971" cy="510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077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10000" t="-10000" r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39749" y="648617"/>
            <a:ext cx="45041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Авиапочтовые марки</a:t>
            </a:r>
            <a:endParaRPr lang="ru-RU" sz="3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74" y="2005781"/>
            <a:ext cx="5181600" cy="3886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4826" y="2005780"/>
            <a:ext cx="5275006" cy="395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980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10000" t="-10000" r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36594" y="604372"/>
            <a:ext cx="43236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7. Полевая почта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36723" y="1373813"/>
            <a:ext cx="707922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Отделения британской полевой почты действовали во время Крымской войны, колониальных войн, первой и Второй мировых войн. Письма полевой почты не франкировались марками либо применялись марки Великобритании. Встречаются также письма с колониальными марками.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С 1 ноября 1932 года по 12 декабря 1939 года для британских войск в Египте печатались специальные марки, которые служили для контрольных целей. Они наклеивались на оборотной стороне конверта, а на лицевой ставился штамп «</a:t>
            </a:r>
            <a:r>
              <a:rPr lang="ru-RU" sz="2400" b="1" dirty="0" err="1" smtClean="0"/>
              <a:t>Egypt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Postage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prepaid</a:t>
            </a:r>
            <a:r>
              <a:rPr lang="ru-RU" sz="2400" b="1" dirty="0" smtClean="0"/>
              <a:t>» («Египет. Почтовый сбор оплачен»).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956554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999" y="265471"/>
            <a:ext cx="6597445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Список использованной литературы</a:t>
            </a:r>
          </a:p>
          <a:p>
            <a:pPr algn="just"/>
            <a:r>
              <a:rPr lang="ru-RU" sz="2000" dirty="0"/>
              <a:t>•	</a:t>
            </a:r>
            <a:r>
              <a:rPr lang="en-US" sz="2000" dirty="0" err="1"/>
              <a:t>Rossiter</a:t>
            </a:r>
            <a:r>
              <a:rPr lang="en-US" sz="2000" dirty="0"/>
              <a:t> S., Flower J. The Stamp Atlas: A Unique Assembly of Geography, Social and Political History, and Postal Information. — 1st </a:t>
            </a:r>
            <a:r>
              <a:rPr lang="en-US" sz="2000" dirty="0" err="1"/>
              <a:t>edn</a:t>
            </a:r>
            <a:r>
              <a:rPr lang="en-US" sz="2000" dirty="0"/>
              <a:t>. — London, Sydney: Macdonald, 1986. — 336 p. — ISBN 0-356-10862-7. (</a:t>
            </a:r>
            <a:r>
              <a:rPr lang="ru-RU" sz="2000" dirty="0"/>
              <a:t>англ.)</a:t>
            </a:r>
          </a:p>
          <a:p>
            <a:pPr algn="just"/>
            <a:r>
              <a:rPr lang="ru-RU" sz="2000" dirty="0"/>
              <a:t>•	</a:t>
            </a:r>
            <a:r>
              <a:rPr lang="en-US" sz="2000" dirty="0"/>
              <a:t>Stanley Gibbons Stamp Catalogue. Priced catalogue of stamps of the British Empire. — 22nd </a:t>
            </a:r>
            <a:r>
              <a:rPr lang="en-US" sz="2000" dirty="0" err="1"/>
              <a:t>edn</a:t>
            </a:r>
            <a:r>
              <a:rPr lang="en-US" sz="2000" dirty="0"/>
              <a:t>. — London: Stanley Gibbons Ltd, 1912. — 391 p. (</a:t>
            </a:r>
            <a:r>
              <a:rPr lang="ru-RU" sz="2000" dirty="0"/>
              <a:t>Каталог марок Стэнли </a:t>
            </a:r>
            <a:r>
              <a:rPr lang="ru-RU" sz="2000" dirty="0" err="1"/>
              <a:t>Гиббонса</a:t>
            </a:r>
            <a:r>
              <a:rPr lang="ru-RU" sz="2000" dirty="0"/>
              <a:t>. Оценочный каталог марок Британской империи. — 22-е изд.)</a:t>
            </a:r>
          </a:p>
          <a:p>
            <a:pPr algn="just"/>
            <a:r>
              <a:rPr lang="ru-RU" sz="2000" dirty="0"/>
              <a:t>•	</a:t>
            </a:r>
            <a:r>
              <a:rPr lang="en-US" sz="2000" dirty="0"/>
              <a:t>Whitney J. T. Collect British Postmarks. — British Postmark Society, 1979. (</a:t>
            </a:r>
            <a:r>
              <a:rPr lang="ru-RU" sz="2000" dirty="0"/>
              <a:t>англ.)</a:t>
            </a:r>
          </a:p>
          <a:p>
            <a:pPr algn="just"/>
            <a:r>
              <a:rPr lang="ru-RU" sz="2000" dirty="0"/>
              <a:t>•	Почта - </a:t>
            </a:r>
            <a:r>
              <a:rPr lang="en-US" sz="2000" dirty="0"/>
              <a:t>ru.wikisource.org/wiki/</a:t>
            </a:r>
            <a:r>
              <a:rPr lang="ru-RU" sz="2000" dirty="0"/>
              <a:t>ЭСБЕ/Почта // Энциклопедический словарь Брокгауза и </a:t>
            </a:r>
            <a:r>
              <a:rPr lang="ru-RU" sz="2000" dirty="0" err="1"/>
              <a:t>Ефрона</a:t>
            </a:r>
            <a:r>
              <a:rPr lang="ru-RU" sz="2000" dirty="0"/>
              <a:t>: В 86 томах (82 т. и 4 доп.). — СПб.: 1890—1907. </a:t>
            </a:r>
          </a:p>
          <a:p>
            <a:pPr algn="just"/>
            <a:r>
              <a:rPr lang="ru-RU" sz="2000" dirty="0"/>
              <a:t>•	 Давыдов П. Г. </a:t>
            </a:r>
            <a:r>
              <a:rPr lang="ru-RU" sz="2000" dirty="0" err="1"/>
              <a:t>Доквра</a:t>
            </a:r>
            <a:r>
              <a:rPr lang="ru-RU" sz="2000" dirty="0"/>
              <a:t>, Уильям - </a:t>
            </a:r>
            <a:r>
              <a:rPr lang="en-US" sz="2000" dirty="0"/>
              <a:t>mirmarok.ru/prim/</a:t>
            </a:r>
            <a:r>
              <a:rPr lang="en-US" sz="2000" dirty="0" err="1"/>
              <a:t>view_article</a:t>
            </a:r>
            <a:r>
              <a:rPr lang="en-US" sz="2000" dirty="0"/>
              <a:t>/559/. </a:t>
            </a:r>
            <a:r>
              <a:rPr lang="ru-RU" sz="2000" dirty="0"/>
              <a:t>Знаменитые люди / Персоналии почты и филателии. Мир </a:t>
            </a:r>
            <a:r>
              <a:rPr lang="ru-RU" sz="2000" dirty="0" err="1"/>
              <a:t>м@рок</a:t>
            </a:r>
            <a:r>
              <a:rPr lang="ru-RU" sz="2000" dirty="0"/>
              <a:t>; Союз филателистов России (2009-10-25).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8894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503629">
            <a:off x="3904225" y="2225479"/>
            <a:ext cx="5616585" cy="2325474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«История почты и почтовых марок Великобритании»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0529866">
            <a:off x="7235710" y="4718895"/>
            <a:ext cx="2789897" cy="387081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Выполнила: Бутакова С.Д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6017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t="-9000" r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19237" y="353650"/>
            <a:ext cx="44696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1.Ранняя история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12874" y="1917657"/>
            <a:ext cx="74823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 XII веке король Генрих I основал службу гонцов для доставки государственных писем. По оценкам, в период между 1100 и 1135 годом гонцами было перевезено 4,5 тысяч писем. В те времена частные лица были вынуждены сами заботиться о пересылке писем.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2874" y="4225981"/>
            <a:ext cx="66736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400" b="1" dirty="0" smtClean="0"/>
              <a:t>В 1660 году было создано почтовое управление 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2874" y="468764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 1680 году в Лондоне возникла частная почта Уильяма </a:t>
            </a:r>
            <a:r>
              <a:rPr lang="ru-RU" sz="2400" b="1" dirty="0" err="1" smtClean="0"/>
              <a:t>Докрея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974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9000" t="-9000" r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2978" y="619122"/>
            <a:ext cx="58268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2.Викторианская эпоха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64669" y="1390778"/>
            <a:ext cx="71234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Развитие почтовых сношений в Англии тормозилось непомерно высокими таксами, равно как неповоротливостью почтового механизма. Новая эра в истории почтового дела в Англии открылась с введением в 1840 году, по предложению </a:t>
            </a:r>
            <a:r>
              <a:rPr lang="ru-RU" sz="2000" b="1" dirty="0" err="1" smtClean="0"/>
              <a:t>Роуленда</a:t>
            </a:r>
            <a:r>
              <a:rPr lang="ru-RU" sz="2000" b="1" dirty="0" smtClean="0"/>
              <a:t> Хилла, единообразной и умеренной таксы для писем. Эта реформа, в связи с распространением железных дорог и пароходных линий, довела почтовые сообщения Англии до высшей степени развития.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4133" y="3945323"/>
            <a:ext cx="4331726" cy="273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35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10000" t="-10000" r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8961" y="469354"/>
            <a:ext cx="67250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3.Первые почтовые марки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49294" y="1589971"/>
            <a:ext cx="72611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Почтовые марки изначально предназначалась только для использования на территории Соединённого королевства Великобритании и Ирландии, и фактически первоначально были местными марками.</a:t>
            </a:r>
            <a:endParaRPr lang="ru-RU" sz="2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3859" y="3038168"/>
            <a:ext cx="4454012" cy="372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436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10000" t="-10000" r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8207" y="796102"/>
            <a:ext cx="68945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/>
              <a:t>4.Выпуски почтовых марок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36839" y="1915830"/>
            <a:ext cx="44146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Периодизация британских почтовых марок соответствует правлениям монархов этого государства, поскольку при смене правителя каждый раз требовалось эмитировать новые почтовые знаки с изображением очередного короля или королевы.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1810" y="2007264"/>
            <a:ext cx="2622991" cy="31038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5088" y="1957861"/>
            <a:ext cx="2646106" cy="315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330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10000" t="-10000" r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62955" y="609570"/>
            <a:ext cx="59186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/>
              <a:t>4.1.Эдуард VII и Георг V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35045" y="1483513"/>
            <a:ext cx="70693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Почтовые марки с портретом короля в период правления Георга V, напротив, были оригинальными с самого начала. 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045" y="2683842"/>
            <a:ext cx="3296879" cy="39837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22259" y="4852795"/>
            <a:ext cx="35260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/>
              <a:t>Почтовая марка с изображением Георга VI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816048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10000" t="-10000" r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93000" y="427392"/>
            <a:ext cx="47199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/>
              <a:t>5. Тематика марок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16710" y="1384171"/>
            <a:ext cx="571254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Вплоть до 1950-х годов памятных марок Великобритании выпускалось мало и выходили они редко: большинство выпускавшихся почтовых марок представляли собой стандартные выпуски, в рисунке которых преобладал портрет правящего монарха. Даже после того, как памятные марки стали выходить чаще в 1950-е и в начале 1960-х годов, изображение монарха доминировало, обычно занимая от четверти до трети рисунка марки, что ограничивало гибкость и креативность.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3675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10000" t="-10000" r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59509" y="3772733"/>
            <a:ext cx="66564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Марка Великобритании 1966 года с портретом Роберта Бёрнса (справа) и пропагандистские виньетки Шотландской национальной партии и </a:t>
            </a:r>
            <a:r>
              <a:rPr lang="ru-RU" sz="2400" b="1" dirty="0" err="1" smtClean="0"/>
              <a:t>Венди</a:t>
            </a:r>
            <a:r>
              <a:rPr lang="ru-RU" sz="2400" b="1" dirty="0" smtClean="0"/>
              <a:t> Вуд, которые добивались выпуска официальной марки памяти поэта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7970" y="357948"/>
            <a:ext cx="5238750" cy="27416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508" y="357948"/>
            <a:ext cx="5986220" cy="274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8997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493</Words>
  <Application>Microsoft Office PowerPoint</Application>
  <PresentationFormat>Широкоэкранный</PresentationFormat>
  <Paragraphs>56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«История почты и почтовых марок Великобритании»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</cp:revision>
  <dcterms:created xsi:type="dcterms:W3CDTF">2022-09-08T14:28:14Z</dcterms:created>
  <dcterms:modified xsi:type="dcterms:W3CDTF">2022-09-14T16:00:15Z</dcterms:modified>
</cp:coreProperties>
</file>