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2" r:id="rId3"/>
    <p:sldId id="256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1" r:id="rId15"/>
    <p:sldId id="280" r:id="rId16"/>
    <p:sldId id="286" r:id="rId17"/>
    <p:sldId id="287" r:id="rId18"/>
    <p:sldId id="292" r:id="rId19"/>
    <p:sldId id="293" r:id="rId20"/>
    <p:sldId id="294" r:id="rId21"/>
    <p:sldId id="295" r:id="rId22"/>
    <p:sldId id="296" r:id="rId23"/>
    <p:sldId id="291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14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Познавательная мематическая деятельность</a:t>
            </a:r>
            <a:endParaRPr lang="ru-RU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ru-RU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Старшая группа </a:t>
            </a:r>
            <a:endParaRPr lang="ru-RU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43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7230" y="660400"/>
            <a:ext cx="10796905" cy="1691640"/>
          </a:xfrm>
        </p:spPr>
        <p:txBody>
          <a:bodyPr>
            <a:normAutofit fontScale="90000"/>
          </a:bodyPr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Давайте поможем ему разложить их в корзинки по цветам?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pic>
        <p:nvPicPr>
          <p:cNvPr id="5" name="Изображение 4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3562985"/>
            <a:ext cx="3199130" cy="2803525"/>
          </a:xfrm>
          <a:prstGeom prst="rect">
            <a:avLst/>
          </a:prstGeom>
        </p:spPr>
      </p:pic>
      <p:pic>
        <p:nvPicPr>
          <p:cNvPr id="6" name="Изображение 5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5005" y="3562985"/>
            <a:ext cx="3199130" cy="2803525"/>
          </a:xfrm>
          <a:prstGeom prst="rect">
            <a:avLst/>
          </a:prstGeom>
        </p:spPr>
      </p:pic>
      <p:pic>
        <p:nvPicPr>
          <p:cNvPr id="7" name="Изображение 6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090" y="3562350"/>
            <a:ext cx="3199130" cy="280352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657090" y="2499995"/>
            <a:ext cx="9144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Овал 8"/>
          <p:cNvSpPr/>
          <p:nvPr/>
        </p:nvSpPr>
        <p:spPr>
          <a:xfrm>
            <a:off x="2825750" y="2202815"/>
            <a:ext cx="1459865" cy="152590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0510" y="2202815"/>
            <a:ext cx="914400" cy="914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174740" y="2115820"/>
            <a:ext cx="1681480" cy="1447165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8379460" y="2499995"/>
            <a:ext cx="1061720" cy="9144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9690735" y="1905000"/>
            <a:ext cx="1592580" cy="150939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  <p:custDataLst>
      <p:tags r:id="rId3"/>
    </p:custDataLst>
  </p:cSld>
  <p:clrMapOvr>
    <a:masterClrMapping/>
  </p:clrMapOvr>
  <p:transition advTm="224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8125 0.0876852 L 0.0465104 0.381759 " pathEditMode="relative" ptsTypes="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02083 0.0881481 L -0.18151 0.328148 " pathEditMode="relative" ptsTypes="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1042 0.123056 L 0.169844 0.303704 " pathEditMode="relative" rAng="0" ptsTypes="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" y="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6667 0.080463 L -0.170677 0.315278 " pathEditMode="relative" ptsTypes="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083 0.123426 L 0.176302 0.347963 " pathEditMode="relative" ptsTypes="">
                                      <p:cBhvr>
                                        <p:cTn id="7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89583 0.147037 L -0.00244792 0.384444 " pathEditMode="relative" ptsTypes="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 animBg="1"/>
      <p:bldP spid="9" grpId="0" animBg="1"/>
      <p:bldP spid="8" grpId="0" animBg="1"/>
      <p:bldP spid="11" grpId="0" animBg="1"/>
      <p:bldP spid="12" grpId="0" animBg="1"/>
      <p:bldP spid="13" grpId="0" animBg="1"/>
      <p:bldP spid="10" grpId="1" animBg="1"/>
      <p:bldP spid="9" grpId="1" animBg="1"/>
      <p:bldP spid="8" grpId="1" animBg="1"/>
      <p:bldP spid="11" grpId="1" animBg="1"/>
      <p:bldP spid="12" grpId="1" animBg="1"/>
      <p:bldP spid="13" grpId="1" animBg="1"/>
      <p:bldP spid="10" grpId="2" animBg="1"/>
      <p:bldP spid="8" grpId="2" animBg="1"/>
      <p:bldP spid="9" grpId="2" animBg="1"/>
      <p:bldP spid="12" grpId="2" animBg="1"/>
      <p:bldP spid="11" grpId="2" animBg="1"/>
      <p:bldP spid="13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2290" y="598805"/>
            <a:ext cx="11107420" cy="2362200"/>
          </a:xfrm>
        </p:spPr>
        <p:txBody>
          <a:bodyPr>
            <a:normAutofit fontScale="90000"/>
          </a:bodyPr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  <a:t>Давайте поможем ему разложить их в корзинки по форме?</a:t>
            </a:r>
            <a:b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</a:br>
            <a:endParaRPr lang="ru-RU" altLang="en-US"/>
          </a:p>
        </p:txBody>
      </p:sp>
      <p:pic>
        <p:nvPicPr>
          <p:cNvPr id="5" name="Изображение 4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3562985"/>
            <a:ext cx="3199130" cy="2803525"/>
          </a:xfrm>
          <a:prstGeom prst="rect">
            <a:avLst/>
          </a:prstGeom>
        </p:spPr>
      </p:pic>
      <p:pic>
        <p:nvPicPr>
          <p:cNvPr id="6" name="Изображение 5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070" y="3602355"/>
            <a:ext cx="3199130" cy="2803525"/>
          </a:xfrm>
          <a:prstGeom prst="rect">
            <a:avLst/>
          </a:prstGeom>
        </p:spPr>
      </p:pic>
      <p:pic>
        <p:nvPicPr>
          <p:cNvPr id="7" name="Изображение 6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3105" y="3445510"/>
            <a:ext cx="3199130" cy="28035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751330" y="2193925"/>
            <a:ext cx="914400" cy="914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Овал 7"/>
          <p:cNvSpPr/>
          <p:nvPr/>
        </p:nvSpPr>
        <p:spPr>
          <a:xfrm>
            <a:off x="5145405" y="2352040"/>
            <a:ext cx="9144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Овал 8"/>
          <p:cNvSpPr/>
          <p:nvPr/>
        </p:nvSpPr>
        <p:spPr>
          <a:xfrm>
            <a:off x="3265170" y="2199640"/>
            <a:ext cx="1459865" cy="152590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697980" y="2085340"/>
            <a:ext cx="1681480" cy="1447165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8379460" y="2499995"/>
            <a:ext cx="1061720" cy="9144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9690735" y="1905000"/>
            <a:ext cx="1592580" cy="150939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  <p:custDataLst>
      <p:tags r:id="rId3"/>
    </p:custDataLst>
  </p:cSld>
  <p:clrMapOvr>
    <a:masterClrMapping/>
  </p:clrMapOvr>
  <p:transition advTm="200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89583 0.0992593 L -0.0229688 0.37537 " pathEditMode="relative" ptsTypes="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0104 0.128981 L -0.620677 0.371574 " pathEditMode="relative" ptsTypes="">
                                      <p:cBhvr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4583 0.141574 L 0.0888542 0.376389 " pathEditMode="relative" ptsTypes="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375 0.0839815 L 0.0919792 0.365185 " pathEditMode="relative" ptsTypes="">
                                      <p:cBhvr>
                                        <p:cTn id="7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0208 0.0712039 L 0.13349 0.318889 " pathEditMode="relative" rAng="0" ptsTypes="">
                                      <p:cBhvr>
                                        <p:cTn id="7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57813 0.24 " pathEditMode="relative" ptsTypes="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 animBg="1"/>
      <p:bldP spid="9" grpId="0" animBg="1"/>
      <p:bldP spid="8" grpId="0" animBg="1"/>
      <p:bldP spid="11" grpId="0" animBg="1"/>
      <p:bldP spid="12" grpId="0" animBg="1"/>
      <p:bldP spid="13" grpId="0" animBg="1"/>
      <p:bldP spid="10" grpId="1" animBg="1"/>
      <p:bldP spid="9" grpId="1" animBg="1"/>
      <p:bldP spid="8" grpId="1" animBg="1"/>
      <p:bldP spid="11" grpId="1" animBg="1"/>
      <p:bldP spid="12" grpId="1" animBg="1"/>
      <p:bldP spid="13" grpId="1" animBg="1"/>
      <p:bldP spid="10" grpId="2" animBg="1"/>
      <p:bldP spid="13" grpId="2" animBg="1"/>
      <p:bldP spid="9" grpId="2" animBg="1"/>
      <p:bldP spid="8" grpId="2" animBg="1"/>
      <p:bldP spid="11" grpId="2" animBg="1"/>
      <p:bldP spid="12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8195" y="566420"/>
            <a:ext cx="10594340" cy="1656080"/>
          </a:xfrm>
        </p:spPr>
        <p:txBody>
          <a:bodyPr>
            <a:normAutofit fontScale="90000"/>
          </a:bodyPr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  <a:t>Давайте поможем ему разложить их в корзинки по размеру?</a:t>
            </a:r>
            <a:endParaRPr lang="ru-RU" altLang="en-US"/>
          </a:p>
        </p:txBody>
      </p:sp>
      <p:pic>
        <p:nvPicPr>
          <p:cNvPr id="5" name="Изображение 4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3562985"/>
            <a:ext cx="3199130" cy="2803525"/>
          </a:xfrm>
          <a:prstGeom prst="rect">
            <a:avLst/>
          </a:prstGeom>
        </p:spPr>
      </p:pic>
      <p:pic>
        <p:nvPicPr>
          <p:cNvPr id="7" name="Изображение 6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3405" y="3562985"/>
            <a:ext cx="3199130" cy="28035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751330" y="2193925"/>
            <a:ext cx="914400" cy="914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Овал 7"/>
          <p:cNvSpPr/>
          <p:nvPr/>
        </p:nvSpPr>
        <p:spPr>
          <a:xfrm>
            <a:off x="3570605" y="2351405"/>
            <a:ext cx="9144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Овал 8"/>
          <p:cNvSpPr/>
          <p:nvPr/>
        </p:nvSpPr>
        <p:spPr>
          <a:xfrm>
            <a:off x="4769485" y="2006600"/>
            <a:ext cx="1459865" cy="152590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697980" y="2085340"/>
            <a:ext cx="1681480" cy="1447165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8379460" y="2499995"/>
            <a:ext cx="1061720" cy="9144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9690735" y="1905000"/>
            <a:ext cx="1592580" cy="150939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  <p:custDataLst>
      <p:tags r:id="rId3"/>
    </p:custDataLst>
  </p:cSld>
  <p:clrMapOvr>
    <a:masterClrMapping/>
  </p:clrMapOvr>
  <p:transition advTm="193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5 0.0863889 L -0.0346354 0.393426 " pathEditMode="relative" ptsTypes="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4688 0.0840741 L -0.122917 0.365278 " pathEditMode="relative" ptsTypes="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9167 0.080463 L -0.442083 0.338426 " pathEditMode="relative" ptsTypes="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75 0.133611 L 0.249896 0.35037 " pathEditMode="relative" ptsTypes="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04167 0.133056 L 0.191458 0.349815 " pathEditMode="relative" ptsTypes="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70833 0.126481 L 0.0105729 0.343148 " pathEditMode="relative" ptsTypes="">
                                      <p:cBhvr>
                                        <p:cTn id="7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 animBg="1"/>
      <p:bldP spid="8" grpId="0" animBg="1"/>
      <p:bldP spid="9" grpId="0" animBg="1"/>
      <p:bldP spid="11" grpId="0" animBg="1"/>
      <p:bldP spid="12" grpId="0" animBg="1"/>
      <p:bldP spid="13" grpId="0" animBg="1"/>
      <p:bldP spid="10" grpId="1" animBg="1"/>
      <p:bldP spid="8" grpId="1" animBg="1"/>
      <p:bldP spid="9" grpId="1" animBg="1"/>
      <p:bldP spid="11" grpId="1" animBg="1"/>
      <p:bldP spid="12" grpId="1" animBg="1"/>
      <p:bldP spid="13" grpId="1" animBg="1"/>
      <p:bldP spid="10" grpId="2" animBg="1"/>
      <p:bldP spid="8" grpId="2" animBg="1"/>
      <p:bldP spid="12" grpId="2" animBg="1"/>
      <p:bldP spid="9" grpId="2" animBg="1"/>
      <p:bldP spid="11" grpId="2" animBg="1"/>
      <p:bldP spid="13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  <a:t>Весёлая физкультминутка</a:t>
            </a:r>
            <a:b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ru-RU" altLang="en-US" sz="48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Давайте немного разомнёмся!</a:t>
            </a:r>
            <a:endParaRPr lang="ru-RU" altLang="en-US" sz="48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35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4615" y="633095"/>
            <a:ext cx="9144000" cy="140779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p>
            <a:endParaRPr lang="ru-RU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Капитан Краб  _“Делай так!_“ (Физминутка для детей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63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advTm="1673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93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b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81245" y="2450465"/>
            <a:ext cx="6406515" cy="3750310"/>
          </a:xfrm>
        </p:spPr>
        <p:txBody>
          <a:bodyPr>
            <a:normAutofit/>
          </a:bodyPr>
          <a:p>
            <a:r>
              <a:rPr lang="ru-RU" altLang="en-US" sz="48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Ваша задача сказать, где светит солнышко относительно Мишки. (</a:t>
            </a:r>
            <a:r>
              <a:rPr lang="ru-RU" altLang="en-US" sz="4800">
                <a:solidFill>
                  <a:schemeClr val="accent2">
                    <a:lumMod val="75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Впереди, сзади, слева, справа, вверху, внизу</a:t>
            </a:r>
            <a:r>
              <a:rPr lang="ru-RU" altLang="en-US" sz="48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)</a:t>
            </a:r>
            <a:endParaRPr lang="ru-RU" altLang="en-US" sz="48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pic>
        <p:nvPicPr>
          <p:cNvPr id="6" name="Изображение 5" descr="17"/>
          <p:cNvPicPr>
            <a:picLocks noChangeAspect="1"/>
          </p:cNvPicPr>
          <p:nvPr/>
        </p:nvPicPr>
        <p:blipFill>
          <a:blip r:embed="rId2"/>
          <a:srcRect l="8704" t="6509" r="10116" b="9167"/>
          <a:stretch>
            <a:fillRect/>
          </a:stretch>
        </p:blipFill>
        <p:spPr>
          <a:xfrm>
            <a:off x="799465" y="1259840"/>
            <a:ext cx="4082415" cy="49403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/>
        </p:nvSpPr>
        <p:spPr>
          <a:xfrm>
            <a:off x="3775075" y="742315"/>
            <a:ext cx="8256905" cy="17087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  <a:sym typeface="+mn-ea"/>
              </a:rPr>
              <a:t>Игровое упражнение «Где светит солнышко?»</a:t>
            </a:r>
            <a:endParaRPr lang="ru-RU" altLang="en-US"/>
          </a:p>
        </p:txBody>
      </p:sp>
    </p:spTree>
    <p:custDataLst>
      <p:tags r:id="rId3"/>
    </p:custDataLst>
  </p:cSld>
  <p:clrMapOvr>
    <a:masterClrMapping/>
  </p:clrMapOvr>
  <p:transition advTm="114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 build="p"/>
      <p:bldP spid="3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b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Слева</a:t>
            </a:r>
            <a:endParaRPr lang="ru-RU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Изображение 5" descr="17"/>
          <p:cNvPicPr>
            <a:picLocks noChangeAspect="1"/>
          </p:cNvPicPr>
          <p:nvPr/>
        </p:nvPicPr>
        <p:blipFill>
          <a:blip r:embed="rId2"/>
          <a:srcRect l="8704" t="6509" r="10116" b="9167"/>
          <a:stretch>
            <a:fillRect/>
          </a:stretch>
        </p:blipFill>
        <p:spPr>
          <a:xfrm>
            <a:off x="4054475" y="1101090"/>
            <a:ext cx="4082415" cy="4940300"/>
          </a:xfrm>
          <a:prstGeom prst="rect">
            <a:avLst/>
          </a:prstGeom>
        </p:spPr>
      </p:pic>
      <p:pic>
        <p:nvPicPr>
          <p:cNvPr id="5" name="Изображение 4" descr="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685" y="2459990"/>
            <a:ext cx="2505075" cy="25050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235315" y="2829560"/>
            <a:ext cx="23533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Слева</a:t>
            </a:r>
            <a:endParaRPr lang="ru-RU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4"/>
    </p:custDataLst>
  </p:cSld>
  <p:clrMapOvr>
    <a:masterClrMapping/>
  </p:clrMapOvr>
  <p:transition advTm="110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b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endParaRPr lang="ru-RU" altLang="en-US"/>
          </a:p>
        </p:txBody>
      </p:sp>
      <p:pic>
        <p:nvPicPr>
          <p:cNvPr id="6" name="Изображение 5" descr="17"/>
          <p:cNvPicPr>
            <a:picLocks noChangeAspect="1"/>
          </p:cNvPicPr>
          <p:nvPr/>
        </p:nvPicPr>
        <p:blipFill>
          <a:blip r:embed="rId2"/>
          <a:srcRect l="8704" t="6509" r="10116" b="9167"/>
          <a:stretch>
            <a:fillRect/>
          </a:stretch>
        </p:blipFill>
        <p:spPr>
          <a:xfrm>
            <a:off x="4054475" y="1101090"/>
            <a:ext cx="4082415" cy="4940300"/>
          </a:xfrm>
          <a:prstGeom prst="rect">
            <a:avLst/>
          </a:prstGeom>
        </p:spPr>
      </p:pic>
      <p:pic>
        <p:nvPicPr>
          <p:cNvPr id="5" name="Изображение 4" descr="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6460" y="2319020"/>
            <a:ext cx="2505075" cy="25050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9985" y="2972435"/>
            <a:ext cx="29044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Справа</a:t>
            </a:r>
            <a:endParaRPr lang="ru-RU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4"/>
    </p:custDataLst>
  </p:cSld>
  <p:clrMapOvr>
    <a:masterClrMapping/>
  </p:clrMapOvr>
  <p:transition advTm="88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b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endParaRPr lang="ru-RU" altLang="en-US"/>
          </a:p>
        </p:txBody>
      </p:sp>
      <p:pic>
        <p:nvPicPr>
          <p:cNvPr id="6" name="Изображение 5" descr="17"/>
          <p:cNvPicPr>
            <a:picLocks noChangeAspect="1"/>
          </p:cNvPicPr>
          <p:nvPr/>
        </p:nvPicPr>
        <p:blipFill>
          <a:blip r:embed="rId2"/>
          <a:srcRect l="8704" t="6509" r="10116" b="9167"/>
          <a:stretch>
            <a:fillRect/>
          </a:stretch>
        </p:blipFill>
        <p:spPr>
          <a:xfrm>
            <a:off x="4054475" y="1101090"/>
            <a:ext cx="4082415" cy="4940300"/>
          </a:xfrm>
          <a:prstGeom prst="rect">
            <a:avLst/>
          </a:prstGeom>
        </p:spPr>
      </p:pic>
      <p:pic>
        <p:nvPicPr>
          <p:cNvPr id="5" name="Изображение 4" descr="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145" y="2795905"/>
            <a:ext cx="2505075" cy="25050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7273" y="1101090"/>
            <a:ext cx="321627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Спереди</a:t>
            </a:r>
            <a:endParaRPr lang="ru-RU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4"/>
    </p:custDataLst>
  </p:cSld>
  <p:clrMapOvr>
    <a:masterClrMapping/>
  </p:clrMapOvr>
  <p:transition advTm="92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Изображение 4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3145" y="1840230"/>
            <a:ext cx="2505075" cy="2505075"/>
          </a:xfrm>
          <a:prstGeom prst="rect">
            <a:avLst/>
          </a:prstGeom>
        </p:spPr>
      </p:pic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b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endParaRPr lang="ru-RU" altLang="en-US"/>
          </a:p>
        </p:txBody>
      </p:sp>
      <p:pic>
        <p:nvPicPr>
          <p:cNvPr id="3" name="Изображение 2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6240" y="920750"/>
            <a:ext cx="4027170" cy="4027170"/>
          </a:xfrm>
          <a:prstGeom prst="rect">
            <a:avLst/>
          </a:prstGeom>
        </p:spPr>
      </p:pic>
      <p:pic>
        <p:nvPicPr>
          <p:cNvPr id="6" name="Изображение 5" descr="17"/>
          <p:cNvPicPr>
            <a:picLocks noChangeAspect="1"/>
          </p:cNvPicPr>
          <p:nvPr/>
        </p:nvPicPr>
        <p:blipFill>
          <a:blip r:embed="rId3"/>
          <a:srcRect l="8704" t="6509" r="10116" b="9167"/>
          <a:stretch>
            <a:fillRect/>
          </a:stretch>
        </p:blipFill>
        <p:spPr>
          <a:xfrm>
            <a:off x="4206240" y="920750"/>
            <a:ext cx="4082415" cy="49403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00798" y="2311400"/>
            <a:ext cx="240601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Сзади</a:t>
            </a:r>
            <a:endParaRPr lang="ru-RU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4"/>
    </p:custDataLst>
  </p:cSld>
  <p:clrMapOvr>
    <a:masterClrMapping/>
  </p:clrMapOvr>
  <p:transition advTm="93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8205" y="396875"/>
            <a:ext cx="10434955" cy="946150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Програмное содержание: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7865" y="1209675"/>
            <a:ext cx="10615295" cy="5260975"/>
          </a:xfrm>
        </p:spPr>
        <p:txBody>
          <a:bodyPr>
            <a:noAutofit/>
          </a:bodyPr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altLang="en-US" sz="32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Учить составлять множество из разных элементов, выделять его части, объединять их в целое множество и устанавливать зависимость между целым множеством и его частями.</a:t>
            </a:r>
            <a:endParaRPr lang="ru-RU" altLang="en-US" sz="32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  <a:p>
            <a:pPr algn="just"/>
            <a:r>
              <a:rPr lang="ru-RU" altLang="en-US" sz="32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   • Закреплять представления о знакомых плоских геометрических фигурах (круг, квадрат, треугольник) и умение раскладывать их на группы по качественным признакам (цвет, форма, величина).</a:t>
            </a:r>
            <a:endParaRPr lang="ru-RU" altLang="en-US" sz="32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  <a:p>
            <a:pPr algn="just"/>
            <a:r>
              <a:rPr lang="ru-RU" altLang="en-US" sz="32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   • Совершенствовать умение определять пространственное направление относительно себя: вперед, назад, слева, справа, вверху, внизу.</a:t>
            </a:r>
            <a:endParaRPr lang="ru-RU" altLang="en-US" sz="32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144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b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endParaRPr lang="ru-RU" altLang="en-US"/>
          </a:p>
        </p:txBody>
      </p:sp>
      <p:pic>
        <p:nvPicPr>
          <p:cNvPr id="6" name="Изображение 5" descr="17"/>
          <p:cNvPicPr>
            <a:picLocks noChangeAspect="1"/>
          </p:cNvPicPr>
          <p:nvPr/>
        </p:nvPicPr>
        <p:blipFill>
          <a:blip r:embed="rId2"/>
          <a:srcRect l="8704" t="6509" r="10116" b="9167"/>
          <a:stretch>
            <a:fillRect/>
          </a:stretch>
        </p:blipFill>
        <p:spPr>
          <a:xfrm>
            <a:off x="4461510" y="2002790"/>
            <a:ext cx="3526790" cy="4268470"/>
          </a:xfrm>
          <a:prstGeom prst="rect">
            <a:avLst/>
          </a:prstGeom>
        </p:spPr>
      </p:pic>
      <p:pic>
        <p:nvPicPr>
          <p:cNvPr id="5" name="Изображение 4" descr="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780" y="0"/>
            <a:ext cx="2505075" cy="25050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24000" y="2829560"/>
            <a:ext cx="28562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Сверху</a:t>
            </a:r>
            <a:endParaRPr lang="ru-RU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4"/>
    </p:custDataLst>
  </p:cSld>
  <p:clrMapOvr>
    <a:masterClrMapping/>
  </p:clrMapOvr>
  <p:transition advTm="86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b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endParaRPr lang="ru-RU" altLang="en-US"/>
          </a:p>
        </p:txBody>
      </p:sp>
      <p:pic>
        <p:nvPicPr>
          <p:cNvPr id="6" name="Изображение 5" descr="17"/>
          <p:cNvPicPr>
            <a:picLocks noChangeAspect="1"/>
          </p:cNvPicPr>
          <p:nvPr/>
        </p:nvPicPr>
        <p:blipFill>
          <a:blip r:embed="rId2"/>
          <a:srcRect l="8704" t="6509" r="10116" b="9167"/>
          <a:stretch>
            <a:fillRect/>
          </a:stretch>
        </p:blipFill>
        <p:spPr>
          <a:xfrm>
            <a:off x="4055110" y="339725"/>
            <a:ext cx="4082415" cy="4940300"/>
          </a:xfrm>
          <a:prstGeom prst="rect">
            <a:avLst/>
          </a:prstGeom>
        </p:spPr>
      </p:pic>
      <p:pic>
        <p:nvPicPr>
          <p:cNvPr id="5" name="Изображение 4" descr="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145" y="4352925"/>
            <a:ext cx="2505075" cy="25050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9038" y="3272155"/>
            <a:ext cx="238188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Снизу</a:t>
            </a:r>
            <a:endParaRPr lang="ru-RU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4"/>
    </p:custDataLst>
  </p:cSld>
  <p:clrMapOvr>
    <a:masterClrMapping/>
  </p:clrMapOvr>
  <p:transition advTm="97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b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68720" y="4780280"/>
            <a:ext cx="5923280" cy="1655445"/>
          </a:xfrm>
        </p:spPr>
        <p:txBody>
          <a:bodyPr/>
          <a:p>
            <a:r>
              <a:rPr lang="ru-RU" altLang="en-US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Молодцы!</a:t>
            </a:r>
            <a:endParaRPr lang="ru-RU" altLang="en-US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  <p:pic>
        <p:nvPicPr>
          <p:cNvPr id="5" name="Изображение 4" descr="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70" y="1085850"/>
            <a:ext cx="7458075" cy="46863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51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2800" y="794385"/>
            <a:ext cx="10565765" cy="5510530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Наши умные головки</a:t>
            </a:r>
            <a:b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Будут думать много, ловко.</a:t>
            </a:r>
            <a:b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Ушки будут слушать,</a:t>
            </a:r>
            <a:b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Ротик четко говорить.</a:t>
            </a:r>
            <a:b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Ручки будут хлопать,</a:t>
            </a:r>
            <a:b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Ножки будут топать.</a:t>
            </a:r>
            <a:b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Спинки выпрямляются,</a:t>
            </a:r>
            <a:b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Друг другу улыбаемся.</a:t>
            </a:r>
            <a:endParaRPr lang="ru-RU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</p:spTree>
    <p:custDataLst>
      <p:tags r:id="rId2"/>
    </p:custDataLst>
  </p:cSld>
  <p:clrMapOvr>
    <a:masterClrMapping/>
  </p:clrMapOvr>
  <p:transition advTm="96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6760" y="628015"/>
            <a:ext cx="7092950" cy="1591310"/>
          </a:xfrm>
        </p:spPr>
        <p:txBody>
          <a:bodyPr>
            <a:normAutofit fontScale="90000"/>
          </a:bodyPr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К нам сегодня в гости заглянула кукла Маша. 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6760" y="4810125"/>
            <a:ext cx="6481445" cy="165544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Предлагаю поиграть вместе с ней. Смотрите, она принесла с собой игрушки. Что же это?</a:t>
            </a:r>
            <a:endParaRPr lang="ru-RU" altLang="en-US" sz="32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pic>
        <p:nvPicPr>
          <p:cNvPr id="5" name="Изображение 4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072880" y="505460"/>
            <a:ext cx="2482850" cy="5847080"/>
          </a:xfrm>
          <a:prstGeom prst="rect">
            <a:avLst/>
          </a:prstGeom>
        </p:spPr>
      </p:pic>
      <p:pic>
        <p:nvPicPr>
          <p:cNvPr id="6" name="Изображение 5" descr="15"/>
          <p:cNvPicPr>
            <a:picLocks noChangeAspect="1"/>
          </p:cNvPicPr>
          <p:nvPr/>
        </p:nvPicPr>
        <p:blipFill>
          <a:blip r:embed="rId3"/>
          <a:srcRect l="19907" t="16494" r="16586" b="21196"/>
          <a:stretch>
            <a:fillRect/>
          </a:stretch>
        </p:blipFill>
        <p:spPr>
          <a:xfrm>
            <a:off x="1715135" y="3067685"/>
            <a:ext cx="1283970" cy="1129030"/>
          </a:xfrm>
          <a:prstGeom prst="rect">
            <a:avLst/>
          </a:prstGeom>
        </p:spPr>
      </p:pic>
      <p:pic>
        <p:nvPicPr>
          <p:cNvPr id="7" name="Изображение 6" descr="15"/>
          <p:cNvPicPr>
            <a:picLocks noChangeAspect="1"/>
          </p:cNvPicPr>
          <p:nvPr/>
        </p:nvPicPr>
        <p:blipFill>
          <a:blip r:embed="rId3"/>
          <a:srcRect l="19907" t="16494" r="16586" b="21196"/>
          <a:stretch>
            <a:fillRect/>
          </a:stretch>
        </p:blipFill>
        <p:spPr>
          <a:xfrm>
            <a:off x="5944235" y="2487295"/>
            <a:ext cx="1283970" cy="1129030"/>
          </a:xfrm>
          <a:prstGeom prst="rect">
            <a:avLst/>
          </a:prstGeom>
        </p:spPr>
      </p:pic>
      <p:pic>
        <p:nvPicPr>
          <p:cNvPr id="8" name="Изображение 7" descr="16"/>
          <p:cNvPicPr>
            <a:picLocks noChangeAspect="1"/>
          </p:cNvPicPr>
          <p:nvPr/>
        </p:nvPicPr>
        <p:blipFill>
          <a:blip r:embed="rId4"/>
          <a:srcRect l="11766" t="5306" r="9741" b="10611"/>
          <a:stretch>
            <a:fillRect/>
          </a:stretch>
        </p:blipFill>
        <p:spPr>
          <a:xfrm>
            <a:off x="7339965" y="3206750"/>
            <a:ext cx="1861820" cy="2778760"/>
          </a:xfrm>
          <a:prstGeom prst="rect">
            <a:avLst/>
          </a:prstGeom>
        </p:spPr>
      </p:pic>
      <p:pic>
        <p:nvPicPr>
          <p:cNvPr id="9" name="Изображение 8" descr="16"/>
          <p:cNvPicPr>
            <a:picLocks noChangeAspect="1"/>
          </p:cNvPicPr>
          <p:nvPr/>
        </p:nvPicPr>
        <p:blipFill>
          <a:blip r:embed="rId4"/>
          <a:srcRect l="11766" t="5306" r="9741" b="10611"/>
          <a:stretch>
            <a:fillRect/>
          </a:stretch>
        </p:blipFill>
        <p:spPr>
          <a:xfrm>
            <a:off x="3808095" y="2031365"/>
            <a:ext cx="1861820" cy="27787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advTm="128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3745" y="731520"/>
            <a:ext cx="6530975" cy="5328285"/>
          </a:xfrm>
        </p:spPr>
        <p:txBody>
          <a:bodyPr>
            <a:normAutofit fontScale="90000"/>
          </a:bodyPr>
          <a:p>
            <a:pPr algn="ctr"/>
            <a:r>
              <a:rPr lang="ru-RU" altLang="en-US" sz="5335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Сколько кубиков? </a:t>
            </a:r>
            <a:br>
              <a:rPr lang="ru-RU" altLang="en-US" sz="5335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 sz="5335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Сколько пирамидок?</a:t>
            </a:r>
            <a:br>
              <a:rPr lang="ru-RU" altLang="en-US" sz="5335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 sz="5335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 Что можно сказать о количестве пирамидок и кубиков?</a:t>
            </a:r>
            <a:endParaRPr lang="ru-RU" altLang="en-US" sz="5335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pic>
        <p:nvPicPr>
          <p:cNvPr id="5" name="Изображение 4" descr="15"/>
          <p:cNvPicPr>
            <a:picLocks noChangeAspect="1"/>
          </p:cNvPicPr>
          <p:nvPr/>
        </p:nvPicPr>
        <p:blipFill>
          <a:blip r:embed="rId2"/>
          <a:srcRect l="19907" t="16494" r="16586" b="21196"/>
          <a:stretch>
            <a:fillRect/>
          </a:stretch>
        </p:blipFill>
        <p:spPr>
          <a:xfrm>
            <a:off x="7284720" y="4128770"/>
            <a:ext cx="1283970" cy="1129030"/>
          </a:xfrm>
          <a:prstGeom prst="rect">
            <a:avLst/>
          </a:prstGeom>
        </p:spPr>
      </p:pic>
      <p:pic>
        <p:nvPicPr>
          <p:cNvPr id="10" name="Изображение 9" descr="15"/>
          <p:cNvPicPr>
            <a:picLocks noChangeAspect="1"/>
          </p:cNvPicPr>
          <p:nvPr/>
        </p:nvPicPr>
        <p:blipFill>
          <a:blip r:embed="rId2"/>
          <a:srcRect l="19907" t="16494" r="16586" b="21196"/>
          <a:stretch>
            <a:fillRect/>
          </a:stretch>
        </p:blipFill>
        <p:spPr>
          <a:xfrm>
            <a:off x="7284720" y="1852295"/>
            <a:ext cx="1283970" cy="1129030"/>
          </a:xfrm>
          <a:prstGeom prst="rect">
            <a:avLst/>
          </a:prstGeom>
        </p:spPr>
      </p:pic>
      <p:pic>
        <p:nvPicPr>
          <p:cNvPr id="11" name="Изображение 10" descr="16"/>
          <p:cNvPicPr>
            <a:picLocks noChangeAspect="1"/>
          </p:cNvPicPr>
          <p:nvPr/>
        </p:nvPicPr>
        <p:blipFill>
          <a:blip r:embed="rId3"/>
          <a:srcRect l="11766" t="5306" r="9741" b="10611"/>
          <a:stretch>
            <a:fillRect/>
          </a:stretch>
        </p:blipFill>
        <p:spPr>
          <a:xfrm>
            <a:off x="9278620" y="3510280"/>
            <a:ext cx="1861820" cy="2778760"/>
          </a:xfrm>
          <a:prstGeom prst="rect">
            <a:avLst/>
          </a:prstGeom>
        </p:spPr>
      </p:pic>
      <p:pic>
        <p:nvPicPr>
          <p:cNvPr id="12" name="Изображение 11" descr="16"/>
          <p:cNvPicPr>
            <a:picLocks noChangeAspect="1"/>
          </p:cNvPicPr>
          <p:nvPr/>
        </p:nvPicPr>
        <p:blipFill>
          <a:blip r:embed="rId3"/>
          <a:srcRect l="11766" t="5306" r="9741" b="10611"/>
          <a:stretch>
            <a:fillRect/>
          </a:stretch>
        </p:blipFill>
        <p:spPr>
          <a:xfrm>
            <a:off x="9278620" y="731520"/>
            <a:ext cx="1861820" cy="27787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126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7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5655" y="525145"/>
            <a:ext cx="9144000" cy="1029335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Сколько всего игрушек у куклы?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pic>
        <p:nvPicPr>
          <p:cNvPr id="12" name="Изображение 11" descr="16"/>
          <p:cNvPicPr>
            <a:picLocks noChangeAspect="1"/>
          </p:cNvPicPr>
          <p:nvPr/>
        </p:nvPicPr>
        <p:blipFill>
          <a:blip r:embed="rId2"/>
          <a:srcRect l="11766" t="5306" r="9741" b="10611"/>
          <a:stretch>
            <a:fillRect/>
          </a:stretch>
        </p:blipFill>
        <p:spPr>
          <a:xfrm>
            <a:off x="8401685" y="3307080"/>
            <a:ext cx="1861820" cy="2778760"/>
          </a:xfrm>
          <a:prstGeom prst="rect">
            <a:avLst/>
          </a:prstGeom>
        </p:spPr>
      </p:pic>
      <p:pic>
        <p:nvPicPr>
          <p:cNvPr id="6" name="Изображение 5" descr="16"/>
          <p:cNvPicPr>
            <a:picLocks noChangeAspect="1"/>
          </p:cNvPicPr>
          <p:nvPr/>
        </p:nvPicPr>
        <p:blipFill>
          <a:blip r:embed="rId2"/>
          <a:srcRect l="11766" t="5306" r="9741" b="10611"/>
          <a:stretch>
            <a:fillRect/>
          </a:stretch>
        </p:blipFill>
        <p:spPr>
          <a:xfrm>
            <a:off x="9691370" y="3335655"/>
            <a:ext cx="1861820" cy="2778760"/>
          </a:xfrm>
          <a:prstGeom prst="rect">
            <a:avLst/>
          </a:prstGeom>
        </p:spPr>
      </p:pic>
      <p:pic>
        <p:nvPicPr>
          <p:cNvPr id="5" name="Изображение 4" descr="15"/>
          <p:cNvPicPr>
            <a:picLocks noChangeAspect="1"/>
          </p:cNvPicPr>
          <p:nvPr/>
        </p:nvPicPr>
        <p:blipFill>
          <a:blip r:embed="rId3"/>
          <a:srcRect l="19907" t="16494" r="16586" b="21196"/>
          <a:stretch>
            <a:fillRect/>
          </a:stretch>
        </p:blipFill>
        <p:spPr>
          <a:xfrm>
            <a:off x="6122035" y="4956810"/>
            <a:ext cx="1283970" cy="1129030"/>
          </a:xfrm>
          <a:prstGeom prst="rect">
            <a:avLst/>
          </a:prstGeom>
        </p:spPr>
      </p:pic>
      <p:pic>
        <p:nvPicPr>
          <p:cNvPr id="10" name="Изображение 9" descr="15"/>
          <p:cNvPicPr>
            <a:picLocks noChangeAspect="1"/>
          </p:cNvPicPr>
          <p:nvPr/>
        </p:nvPicPr>
        <p:blipFill>
          <a:blip r:embed="rId3"/>
          <a:srcRect l="19907" t="16494" r="16586" b="21196"/>
          <a:stretch>
            <a:fillRect/>
          </a:stretch>
        </p:blipFill>
        <p:spPr>
          <a:xfrm>
            <a:off x="7117715" y="4956810"/>
            <a:ext cx="1283970" cy="112903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/>
        </p:nvSpPr>
        <p:spPr>
          <a:xfrm>
            <a:off x="447675" y="3427095"/>
            <a:ext cx="9144000" cy="64897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/>
          </a:bodyPr>
          <a:lstStyle>
            <a:lvl1pPr algn="ctr" defTabSz="9144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Чего больше (меньше): игрушек или кубиков?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/>
        </p:nvSpPr>
        <p:spPr>
          <a:xfrm>
            <a:off x="547370" y="2079625"/>
            <a:ext cx="9144000" cy="7308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/>
          </a:bodyPr>
          <a:lstStyle>
            <a:lvl1pPr algn="ctr" defTabSz="9144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Чего больше (меньше): игрушек или пирамидок?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/>
        </p:nvSpPr>
        <p:spPr>
          <a:xfrm>
            <a:off x="696595" y="1375410"/>
            <a:ext cx="9144000" cy="8477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/>
          </a:bodyPr>
          <a:lstStyle>
            <a:lvl1pPr algn="ctr" defTabSz="9144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Всего четыре игрушки, из них две пирамидки.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/>
        </p:nvSpPr>
        <p:spPr>
          <a:xfrm>
            <a:off x="547370" y="2653665"/>
            <a:ext cx="9144000" cy="68199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/>
          </a:bodyPr>
          <a:lstStyle>
            <a:lvl1pPr algn="ctr" defTabSz="9144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Игрушек больше, чем пирамидок.  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13" name="Заголовок 1"/>
          <p:cNvSpPr>
            <a:spLocks noGrp="1"/>
          </p:cNvSpPr>
          <p:nvPr/>
        </p:nvSpPr>
        <p:spPr>
          <a:xfrm>
            <a:off x="547370" y="4076065"/>
            <a:ext cx="9144000" cy="70294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/>
          </a:bodyPr>
          <a:lstStyle>
            <a:lvl1pPr algn="ctr" defTabSz="9144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Игрушек больше, чем кубиков.  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301740" y="3420110"/>
            <a:ext cx="5624195" cy="3325495"/>
          </a:xfrm>
          <a:prstGeom prst="ellipse">
            <a:avLst/>
          </a:prstGeom>
          <a:noFill/>
          <a:ln w="28575" cmpd="sng">
            <a:solidFill>
              <a:srgbClr val="FF33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5" name="Овал 14"/>
          <p:cNvSpPr/>
          <p:nvPr/>
        </p:nvSpPr>
        <p:spPr>
          <a:xfrm>
            <a:off x="8182610" y="3249295"/>
            <a:ext cx="3539490" cy="3325495"/>
          </a:xfrm>
          <a:prstGeom prst="ellipse">
            <a:avLst/>
          </a:prstGeom>
          <a:noFill/>
          <a:ln w="28575" cmpd="sng">
            <a:solidFill>
              <a:srgbClr val="FF33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6" name="Овал 15"/>
          <p:cNvSpPr/>
          <p:nvPr/>
        </p:nvSpPr>
        <p:spPr>
          <a:xfrm>
            <a:off x="6097905" y="3532505"/>
            <a:ext cx="5624195" cy="3325495"/>
          </a:xfrm>
          <a:prstGeom prst="ellipse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7" name="Овал 16"/>
          <p:cNvSpPr/>
          <p:nvPr/>
        </p:nvSpPr>
        <p:spPr>
          <a:xfrm>
            <a:off x="5711190" y="4167505"/>
            <a:ext cx="3176270" cy="2448560"/>
          </a:xfrm>
          <a:prstGeom prst="ellipse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  <p:custDataLst>
      <p:tags r:id="rId4"/>
    </p:custDataLst>
  </p:cSld>
  <p:clrMapOvr>
    <a:masterClrMapping/>
  </p:clrMapOvr>
  <p:transition advTm="340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  <p:bldP spid="8" grpId="0"/>
      <p:bldP spid="8" grpId="1"/>
      <p:bldP spid="14" grpId="0" animBg="1"/>
      <p:bldP spid="14" grpId="1" animBg="1"/>
      <p:bldP spid="15" grpId="0" animBg="1"/>
      <p:bldP spid="15" grpId="1" animBg="1"/>
      <p:bldP spid="11" grpId="0"/>
      <p:bldP spid="11" grpId="1"/>
      <p:bldP spid="14" grpId="2" animBg="1"/>
      <p:bldP spid="15" grpId="2" animBg="1"/>
      <p:bldP spid="7" grpId="0"/>
      <p:bldP spid="7" grpId="1"/>
      <p:bldP spid="16" grpId="0" animBg="1"/>
      <p:bldP spid="16" grpId="1" animBg="1"/>
      <p:bldP spid="17" grpId="0" animBg="1"/>
      <p:bldP spid="17" grpId="1" animBg="1"/>
      <p:bldP spid="13" grpId="0"/>
      <p:bldP spid="13" grpId="1"/>
      <p:bldP spid="16" grpId="2" animBg="1"/>
      <p:bldP spid="1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8340" y="443865"/>
            <a:ext cx="10814685" cy="1840865"/>
          </a:xfrm>
        </p:spPr>
        <p:txBody>
          <a:bodyPr>
            <a:normAutofit fontScale="90000"/>
          </a:bodyPr>
          <a:p>
            <a:pPr algn="ctr">
              <a:lnSpc>
                <a:spcPct val="100000"/>
              </a:lnSpc>
            </a:pPr>
            <a: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Предлагаю нашей кукле поиграть в игрушки с Мишкой.</a:t>
            </a:r>
            <a:endParaRPr lang="ru-RU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9310" y="2096770"/>
            <a:ext cx="9978390" cy="845185"/>
          </a:xfrm>
        </p:spPr>
        <p:txBody>
          <a:bodyPr/>
          <a:p>
            <a:r>
              <a:rPr lang="ru-RU" altLang="en-US" sz="36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Разделите поровну пирамидки и кубики между ними.</a:t>
            </a:r>
            <a:endParaRPr lang="ru-RU" altLang="en-US" sz="36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pic>
        <p:nvPicPr>
          <p:cNvPr id="5" name="Изображение 4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860" y="2613025"/>
            <a:ext cx="2026920" cy="4244975"/>
          </a:xfrm>
          <a:prstGeom prst="rect">
            <a:avLst/>
          </a:prstGeom>
        </p:spPr>
      </p:pic>
      <p:pic>
        <p:nvPicPr>
          <p:cNvPr id="6" name="Изображение 5" descr="17"/>
          <p:cNvPicPr>
            <a:picLocks noChangeAspect="1"/>
          </p:cNvPicPr>
          <p:nvPr/>
        </p:nvPicPr>
        <p:blipFill>
          <a:blip r:embed="rId3"/>
          <a:srcRect l="8704" t="6509" r="10116" b="9167"/>
          <a:stretch>
            <a:fillRect/>
          </a:stretch>
        </p:blipFill>
        <p:spPr>
          <a:xfrm>
            <a:off x="8078470" y="2466340"/>
            <a:ext cx="3260725" cy="3945255"/>
          </a:xfrm>
          <a:prstGeom prst="rect">
            <a:avLst/>
          </a:prstGeom>
        </p:spPr>
      </p:pic>
      <p:pic>
        <p:nvPicPr>
          <p:cNvPr id="10" name="Изображение 9" descr="15"/>
          <p:cNvPicPr>
            <a:picLocks noChangeAspect="1"/>
          </p:cNvPicPr>
          <p:nvPr/>
        </p:nvPicPr>
        <p:blipFill>
          <a:blip r:embed="rId4"/>
          <a:srcRect l="19907" t="16494" r="16586" b="21196"/>
          <a:stretch>
            <a:fillRect/>
          </a:stretch>
        </p:blipFill>
        <p:spPr>
          <a:xfrm>
            <a:off x="6049010" y="3129280"/>
            <a:ext cx="975360" cy="857885"/>
          </a:xfrm>
          <a:prstGeom prst="rect">
            <a:avLst/>
          </a:prstGeom>
        </p:spPr>
      </p:pic>
      <p:pic>
        <p:nvPicPr>
          <p:cNvPr id="7" name="Изображение 6" descr="15"/>
          <p:cNvPicPr>
            <a:picLocks noChangeAspect="1"/>
          </p:cNvPicPr>
          <p:nvPr/>
        </p:nvPicPr>
        <p:blipFill>
          <a:blip r:embed="rId4"/>
          <a:srcRect l="19907" t="16494" r="16586" b="21196"/>
          <a:stretch>
            <a:fillRect/>
          </a:stretch>
        </p:blipFill>
        <p:spPr>
          <a:xfrm>
            <a:off x="4058920" y="3017520"/>
            <a:ext cx="936625" cy="823595"/>
          </a:xfrm>
          <a:prstGeom prst="rect">
            <a:avLst/>
          </a:prstGeom>
        </p:spPr>
      </p:pic>
      <p:pic>
        <p:nvPicPr>
          <p:cNvPr id="12" name="Изображение 11" descr="16"/>
          <p:cNvPicPr>
            <a:picLocks noChangeAspect="1"/>
          </p:cNvPicPr>
          <p:nvPr/>
        </p:nvPicPr>
        <p:blipFill>
          <a:blip r:embed="rId5"/>
          <a:srcRect l="11766" t="5306" r="9741" b="10611"/>
          <a:stretch>
            <a:fillRect/>
          </a:stretch>
        </p:blipFill>
        <p:spPr>
          <a:xfrm>
            <a:off x="6361430" y="4174490"/>
            <a:ext cx="1187450" cy="1772920"/>
          </a:xfrm>
          <a:prstGeom prst="rect">
            <a:avLst/>
          </a:prstGeom>
        </p:spPr>
      </p:pic>
      <p:pic>
        <p:nvPicPr>
          <p:cNvPr id="8" name="Изображение 7" descr="16"/>
          <p:cNvPicPr>
            <a:picLocks noChangeAspect="1"/>
          </p:cNvPicPr>
          <p:nvPr/>
        </p:nvPicPr>
        <p:blipFill>
          <a:blip r:embed="rId5"/>
          <a:srcRect l="11766" t="5306" r="9741" b="10611"/>
          <a:stretch>
            <a:fillRect/>
          </a:stretch>
        </p:blipFill>
        <p:spPr>
          <a:xfrm>
            <a:off x="4058920" y="4174490"/>
            <a:ext cx="1135380" cy="169481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 advTm="1312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2025" y="726440"/>
            <a:ext cx="9144000" cy="2022475"/>
          </a:xfrm>
        </p:spPr>
        <p:txBody>
          <a:bodyPr>
            <a:normAutofit fontScale="90000"/>
          </a:bodyPr>
          <a:p>
            <a: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Сколько пирамидок у куклы?</a:t>
            </a:r>
            <a:b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</a:br>
            <a:r>
              <a:rPr lang="ru-RU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  <a:latin typeface="Nexa Script Light" panose="00000500000000000000" charset="0"/>
                <a:cs typeface="Nexa Script Light" panose="00000500000000000000" charset="0"/>
              </a:rPr>
              <a:t>Сколько кубиков у Мишки?</a:t>
            </a:r>
            <a:endParaRPr lang="ru-RU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ru-RU" altLang="en-US" sz="36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Поровну, по две игрушки.</a:t>
            </a:r>
            <a:endParaRPr lang="ru-RU" altLang="en-US" sz="36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pic>
        <p:nvPicPr>
          <p:cNvPr id="5" name="Изображение 4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860" y="2613025"/>
            <a:ext cx="2026920" cy="4244975"/>
          </a:xfrm>
          <a:prstGeom prst="rect">
            <a:avLst/>
          </a:prstGeom>
        </p:spPr>
      </p:pic>
      <p:pic>
        <p:nvPicPr>
          <p:cNvPr id="6" name="Изображение 5" descr="17"/>
          <p:cNvPicPr>
            <a:picLocks noChangeAspect="1"/>
          </p:cNvPicPr>
          <p:nvPr/>
        </p:nvPicPr>
        <p:blipFill>
          <a:blip r:embed="rId3"/>
          <a:srcRect l="8704" t="6509" r="10116" b="9167"/>
          <a:stretch>
            <a:fillRect/>
          </a:stretch>
        </p:blipFill>
        <p:spPr>
          <a:xfrm>
            <a:off x="8078470" y="2466340"/>
            <a:ext cx="3260725" cy="3945255"/>
          </a:xfrm>
          <a:prstGeom prst="rect">
            <a:avLst/>
          </a:prstGeom>
        </p:spPr>
      </p:pic>
      <p:pic>
        <p:nvPicPr>
          <p:cNvPr id="8" name="Изображение 7" descr="16"/>
          <p:cNvPicPr>
            <a:picLocks noChangeAspect="1"/>
          </p:cNvPicPr>
          <p:nvPr/>
        </p:nvPicPr>
        <p:blipFill>
          <a:blip r:embed="rId4"/>
          <a:srcRect l="11766" t="5306" r="9741" b="10611"/>
          <a:stretch>
            <a:fillRect/>
          </a:stretch>
        </p:blipFill>
        <p:spPr>
          <a:xfrm>
            <a:off x="2442845" y="4467860"/>
            <a:ext cx="1135380" cy="1694815"/>
          </a:xfrm>
          <a:prstGeom prst="rect">
            <a:avLst/>
          </a:prstGeom>
        </p:spPr>
      </p:pic>
      <p:pic>
        <p:nvPicPr>
          <p:cNvPr id="7" name="Изображение 6" descr="16"/>
          <p:cNvPicPr>
            <a:picLocks noChangeAspect="1"/>
          </p:cNvPicPr>
          <p:nvPr/>
        </p:nvPicPr>
        <p:blipFill>
          <a:blip r:embed="rId4"/>
          <a:srcRect l="11766" t="5306" r="9741" b="10611"/>
          <a:stretch>
            <a:fillRect/>
          </a:stretch>
        </p:blipFill>
        <p:spPr>
          <a:xfrm>
            <a:off x="1307465" y="4467860"/>
            <a:ext cx="1135380" cy="1694815"/>
          </a:xfrm>
          <a:prstGeom prst="rect">
            <a:avLst/>
          </a:prstGeom>
        </p:spPr>
      </p:pic>
      <p:pic>
        <p:nvPicPr>
          <p:cNvPr id="9" name="Изображение 8" descr="15"/>
          <p:cNvPicPr>
            <a:picLocks noChangeAspect="1"/>
          </p:cNvPicPr>
          <p:nvPr/>
        </p:nvPicPr>
        <p:blipFill>
          <a:blip r:embed="rId5"/>
          <a:srcRect l="19907" t="16494" r="16586" b="21196"/>
          <a:stretch>
            <a:fillRect/>
          </a:stretch>
        </p:blipFill>
        <p:spPr>
          <a:xfrm>
            <a:off x="9731375" y="4737100"/>
            <a:ext cx="936625" cy="823595"/>
          </a:xfrm>
          <a:prstGeom prst="rect">
            <a:avLst/>
          </a:prstGeom>
        </p:spPr>
      </p:pic>
      <p:pic>
        <p:nvPicPr>
          <p:cNvPr id="10" name="Изображение 9" descr="15"/>
          <p:cNvPicPr>
            <a:picLocks noChangeAspect="1"/>
          </p:cNvPicPr>
          <p:nvPr/>
        </p:nvPicPr>
        <p:blipFill>
          <a:blip r:embed="rId5"/>
          <a:srcRect l="19907" t="16494" r="16586" b="21196"/>
          <a:stretch>
            <a:fillRect/>
          </a:stretch>
        </p:blipFill>
        <p:spPr>
          <a:xfrm>
            <a:off x="8829040" y="4903470"/>
            <a:ext cx="936625" cy="82359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 advTm="165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1614721086_17-p-fon-dlya-shkolnogo-stenda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5950" y="510540"/>
            <a:ext cx="11324590" cy="749300"/>
          </a:xfrm>
        </p:spPr>
        <p:txBody>
          <a:bodyPr>
            <a:normAutofit fontScale="90000"/>
          </a:bodyPr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Игровое упражнение «Не ошибись»</a:t>
            </a:r>
            <a:endParaRPr lang="ru-RU" altLang="en-US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32325" y="1259840"/>
            <a:ext cx="6646545" cy="1978660"/>
          </a:xfrm>
        </p:spPr>
        <p:txBody>
          <a:bodyPr>
            <a:noAutofit/>
          </a:bodyPr>
          <a:p>
            <a:pPr algn="just"/>
            <a:r>
              <a:rPr lang="ru-RU" altLang="en-US" sz="2800">
                <a:solidFill>
                  <a:schemeClr val="accent2">
                    <a:lumMod val="50000"/>
                  </a:schemeClr>
                </a:solidFill>
                <a:latin typeface="Nexa Script Light" panose="00000500000000000000" charset="0"/>
                <a:cs typeface="Nexa Script Light" panose="00000500000000000000" charset="0"/>
              </a:rPr>
              <a:t>Мишке понравилось у нас, и он предлагает поиграть с ним ещё немного. У него есть много геометрических фигур. Давайте рассмотрим их. Как они называются и какого цвета? </a:t>
            </a:r>
            <a:endParaRPr lang="ru-RU" altLang="en-US" sz="2800">
              <a:solidFill>
                <a:schemeClr val="accent2">
                  <a:lumMod val="50000"/>
                </a:schemeClr>
              </a:solidFill>
              <a:latin typeface="Nexa Script Light" panose="00000500000000000000" charset="0"/>
              <a:cs typeface="Nexa Script Light" panose="00000500000000000000" charset="0"/>
            </a:endParaRPr>
          </a:p>
        </p:txBody>
      </p:sp>
      <p:pic>
        <p:nvPicPr>
          <p:cNvPr id="6" name="Изображение 5" descr="17"/>
          <p:cNvPicPr>
            <a:picLocks noChangeAspect="1"/>
          </p:cNvPicPr>
          <p:nvPr/>
        </p:nvPicPr>
        <p:blipFill>
          <a:blip r:embed="rId2"/>
          <a:srcRect l="8704" t="6509" r="10116" b="9167"/>
          <a:stretch>
            <a:fillRect/>
          </a:stretch>
        </p:blipFill>
        <p:spPr>
          <a:xfrm>
            <a:off x="799465" y="1259840"/>
            <a:ext cx="4082415" cy="49403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4632325" y="3305175"/>
            <a:ext cx="9144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7" name="Овал 6"/>
          <p:cNvSpPr/>
          <p:nvPr/>
        </p:nvSpPr>
        <p:spPr>
          <a:xfrm>
            <a:off x="5829935" y="3302000"/>
            <a:ext cx="1459865" cy="152590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7517130" y="4891405"/>
            <a:ext cx="1061720" cy="9144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054600" y="4752975"/>
            <a:ext cx="1681480" cy="1447165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7675245" y="3333750"/>
            <a:ext cx="914400" cy="914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9359900" y="4296410"/>
            <a:ext cx="1592580" cy="150939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  <p:custDataLst>
      <p:tags r:id="rId3"/>
    </p:custDataLst>
  </p:cSld>
  <p:clrMapOvr>
    <a:masterClrMapping/>
  </p:clrMapOvr>
  <p:transition advTm="249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  <p:bldP spid="5" grpId="0" animBg="1"/>
      <p:bldP spid="5" grpId="1" animBg="1"/>
      <p:bldP spid="11" grpId="0" animBg="1"/>
      <p:bldP spid="11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8" grpId="0" animBg="1"/>
      <p:bldP spid="8" grpId="1" animBg="1"/>
    </p:bldLst>
  </p:timing>
</p:sld>
</file>

<file path=ppt/tags/tag1.xml><?xml version="1.0" encoding="utf-8"?>
<p:tagLst xmlns:p="http://schemas.openxmlformats.org/presentationml/2006/main">
  <p:tag name="TIMING" val="|1.06|1.595"/>
</p:tagLst>
</file>

<file path=ppt/tags/tag10.xml><?xml version="1.0" encoding="utf-8"?>
<p:tagLst xmlns:p="http://schemas.openxmlformats.org/presentationml/2006/main">
  <p:tag name="TIMING" val="|0.949|2.244|2.6|2.148|2.401|2.37|2.137|2.327|2.334"/>
</p:tagLst>
</file>

<file path=ppt/tags/tag11.xml><?xml version="1.0" encoding="utf-8"?>
<p:tagLst xmlns:p="http://schemas.openxmlformats.org/presentationml/2006/main">
  <p:tag name="TIMING" val="|0.728|1.926|2.528|1.688|2.065|2.386|1.84|2.159|2.039"/>
</p:tagLst>
</file>

<file path=ppt/tags/tag12.xml><?xml version="1.0" encoding="utf-8"?>
<p:tagLst xmlns:p="http://schemas.openxmlformats.org/presentationml/2006/main">
  <p:tag name="TIMING" val="|0.706|1.04|2.409|1.672|2.224|2.122|2.33|2.071|1.905"/>
</p:tagLst>
</file>

<file path=ppt/tags/tag13.xml><?xml version="1.0" encoding="utf-8"?>
<p:tagLst xmlns:p="http://schemas.openxmlformats.org/presentationml/2006/main">
  <p:tag name="TIMING" val="|0.854|1.475"/>
</p:tagLst>
</file>

<file path=ppt/tags/tag14.xml><?xml version="1.0" encoding="utf-8"?>
<p:tagLst xmlns:p="http://schemas.openxmlformats.org/presentationml/2006/main">
  <p:tag name="KSO_WM_MEDIACOVER_FLAG" val="1"/>
  <p:tag name="KSO_WM_UNIT_MEDIACOVER_BTN_STATE" val="1"/>
</p:tagLst>
</file>

<file path=ppt/tags/tag15.xml><?xml version="1.0" encoding="utf-8"?>
<p:tagLst xmlns:p="http://schemas.openxmlformats.org/presentationml/2006/main">
  <p:tag name="TIMING" val="|1.136|1.417|2.545"/>
</p:tagLst>
</file>

<file path=ppt/tags/tag16.xml><?xml version="1.0" encoding="utf-8"?>
<p:tagLst xmlns:p="http://schemas.openxmlformats.org/presentationml/2006/main">
  <p:tag name="TIMING" val="|1.074|3.811"/>
</p:tagLst>
</file>

<file path=ppt/tags/tag17.xml><?xml version="1.0" encoding="utf-8"?>
<p:tagLst xmlns:p="http://schemas.openxmlformats.org/presentationml/2006/main">
  <p:tag name="TIMING" val="|0.944|2.515"/>
</p:tagLst>
</file>

<file path=ppt/tags/tag18.xml><?xml version="1.0" encoding="utf-8"?>
<p:tagLst xmlns:p="http://schemas.openxmlformats.org/presentationml/2006/main">
  <p:tag name="TIMING" val="|1.111|2.705"/>
</p:tagLst>
</file>

<file path=ppt/tags/tag19.xml><?xml version="1.0" encoding="utf-8"?>
<p:tagLst xmlns:p="http://schemas.openxmlformats.org/presentationml/2006/main">
  <p:tag name="TIMING" val="|0.906|2.757"/>
</p:tagLst>
</file>

<file path=ppt/tags/tag2.xml><?xml version="1.0" encoding="utf-8"?>
<p:tagLst xmlns:p="http://schemas.openxmlformats.org/presentationml/2006/main">
  <p:tag name="TIMING" val="|1.058|1.388|4.568|3.839"/>
</p:tagLst>
</file>

<file path=ppt/tags/tag20.xml><?xml version="1.0" encoding="utf-8"?>
<p:tagLst xmlns:p="http://schemas.openxmlformats.org/presentationml/2006/main">
  <p:tag name="TIMING" val="|0.533|2.6"/>
</p:tagLst>
</file>

<file path=ppt/tags/tag21.xml><?xml version="1.0" encoding="utf-8"?>
<p:tagLst xmlns:p="http://schemas.openxmlformats.org/presentationml/2006/main">
  <p:tag name="TIMING" val="|0.719|3.19"/>
</p:tagLst>
</file>

<file path=ppt/tags/tag22.xml><?xml version="1.0" encoding="utf-8"?>
<p:tagLst xmlns:p="http://schemas.openxmlformats.org/presentationml/2006/main">
  <p:tag name="TIMING" val="|0.514|2.728"/>
</p:tagLst>
</file>

<file path=ppt/tags/tag3.xml><?xml version="1.0" encoding="utf-8"?>
<p:tagLst xmlns:p="http://schemas.openxmlformats.org/presentationml/2006/main">
  <p:tag name="TIMING" val="|0.933"/>
</p:tagLst>
</file>

<file path=ppt/tags/tag4.xml><?xml version="1.0" encoding="utf-8"?>
<p:tagLst xmlns:p="http://schemas.openxmlformats.org/presentationml/2006/main">
  <p:tag name="TIMING" val="|0.738|2.171|2.481|0.996|0.763|0.628|0.834"/>
</p:tagLst>
</file>

<file path=ppt/tags/tag5.xml><?xml version="1.0" encoding="utf-8"?>
<p:tagLst xmlns:p="http://schemas.openxmlformats.org/presentationml/2006/main">
  <p:tag name="TIMING" val="|1.056|0.827|0.577|0.671|0.721"/>
</p:tagLst>
</file>

<file path=ppt/tags/tag6.xml><?xml version="1.0" encoding="utf-8"?>
<p:tagLst xmlns:p="http://schemas.openxmlformats.org/presentationml/2006/main">
  <p:tag name="TIMING" val="|0.904|1.141|2.077|3.275|1.801|2.353|2.673|2.133|2.168|2.271|1.328|2.223|2.428|2.589|2.198"/>
</p:tagLst>
</file>

<file path=ppt/tags/tag7.xml><?xml version="1.0" encoding="utf-8"?>
<p:tagLst xmlns:p="http://schemas.openxmlformats.org/presentationml/2006/main">
  <p:tag name="TIMING" val="|0.93|2.493|1.328|1.409|0.75|0.57|0.635|0.973"/>
</p:tagLst>
</file>

<file path=ppt/tags/tag8.xml><?xml version="1.0" encoding="utf-8"?>
<p:tagLst xmlns:p="http://schemas.openxmlformats.org/presentationml/2006/main">
  <p:tag name="TIMING" val="|0.77|0.771|0.866|2.441|2.296|2.387|2.356|1.848"/>
</p:tagLst>
</file>

<file path=ppt/tags/tag9.xml><?xml version="1.0" encoding="utf-8"?>
<p:tagLst xmlns:p="http://schemas.openxmlformats.org/presentationml/2006/main">
  <p:tag name="TIMING" val="|0.887|1.305|1.855|5.137|2.37|2.48|2.547|2.56|2.47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1957</Words>
  <Application>WPS Presentation</Application>
  <PresentationFormat>宽屏</PresentationFormat>
  <Paragraphs>86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SimSun</vt:lpstr>
      <vt:lpstr>Wingdings</vt:lpstr>
      <vt:lpstr>Calibri Light</vt:lpstr>
      <vt:lpstr>Arial Unicode MS</vt:lpstr>
      <vt:lpstr>Calibri</vt:lpstr>
      <vt:lpstr>Microsoft YaHei</vt:lpstr>
      <vt:lpstr>Nexa Script Light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Сколько всего игрушек у куклы?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Весёлая физкультминутка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Екатерина</cp:lastModifiedBy>
  <cp:revision>2</cp:revision>
  <dcterms:created xsi:type="dcterms:W3CDTF">2022-09-26T07:05:43Z</dcterms:created>
  <dcterms:modified xsi:type="dcterms:W3CDTF">2022-09-26T09:43:54Z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1049-11.2.0.11341</vt:lpwstr>
  </property>
  <property fmtid="{D5CDD505-2E9C-101B-9397-08002B2CF9AE}" pid="3" name="ICV">
    <vt:lpwstr>BF0B00EB919848E4B728C40828CEDDD5</vt:lpwstr>
  </property>
</Properties>
</file>