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8" r:id="rId7"/>
    <p:sldId id="267" r:id="rId8"/>
    <p:sldId id="266" r:id="rId9"/>
    <p:sldId id="265" r:id="rId10"/>
    <p:sldId id="264" r:id="rId11"/>
    <p:sldId id="272" r:id="rId12"/>
    <p:sldId id="271" r:id="rId13"/>
    <p:sldId id="270" r:id="rId14"/>
    <p:sldId id="269" r:id="rId15"/>
    <p:sldId id="273" r:id="rId16"/>
    <p:sldId id="275" r:id="rId17"/>
    <p:sldId id="274" r:id="rId18"/>
    <p:sldId id="276" r:id="rId19"/>
    <p:sldId id="277" r:id="rId20"/>
    <p:sldId id="258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7869" autoAdjust="0"/>
  </p:normalViewPr>
  <p:slideViewPr>
    <p:cSldViewPr>
      <p:cViewPr>
        <p:scale>
          <a:sx n="96" d="100"/>
          <a:sy n="96" d="100"/>
        </p:scale>
        <p:origin x="-660" y="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98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4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55576" y="2708920"/>
            <a:ext cx="7272808" cy="1470025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Адаптация контрольно-измерительных материалов для обучающихся с НОДА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163" y="5013325"/>
            <a:ext cx="3643312" cy="1152525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Учитель начальных классов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ГБОУ школа-интернат №</a:t>
            </a:r>
            <a:r>
              <a:rPr lang="ru-RU" dirty="0" smtClean="0">
                <a:solidFill>
                  <a:schemeClr val="tx1"/>
                </a:solidFill>
              </a:rPr>
              <a:t>113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Ершова Людмила </a:t>
            </a:r>
            <a:r>
              <a:rPr lang="ru-RU" dirty="0" err="1" smtClean="0">
                <a:solidFill>
                  <a:schemeClr val="tx1"/>
                </a:solidFill>
              </a:rPr>
              <a:t>Наильевна</a:t>
            </a:r>
            <a:endParaRPr lang="ru-RU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" y="0"/>
            <a:ext cx="9144000" cy="17305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7865" y="6001892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 err="1">
                <a:latin typeface="Calibri"/>
              </a:rPr>
              <a:t>г.о.Самара</a:t>
            </a:r>
            <a:r>
              <a:rPr lang="ru-RU" b="1" dirty="0">
                <a:latin typeface="Calibri"/>
              </a:rPr>
              <a:t>  2021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43502" y="1152883"/>
            <a:ext cx="50368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/>
              <a:t>государственное бюджетное общеобразовательное учреждения Самарской области «Школа-интернат № 113 для обучающихся с ограниченными возможностями здоровья городского округа Самара»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51720" y="476672"/>
            <a:ext cx="58326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Несформированность</a:t>
            </a:r>
            <a:r>
              <a:rPr lang="ru-RU" dirty="0"/>
              <a:t> зрительно-моторной координации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971600" y="2132856"/>
            <a:ext cx="3456384" cy="154817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трудности при необходимости удерживать рабочую строку тетради или учебника при чтении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968044" y="2132856"/>
            <a:ext cx="3420380" cy="154817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</a:t>
            </a:r>
            <a:r>
              <a:rPr lang="ru-RU" dirty="0" smtClean="0"/>
              <a:t>соскальзывание» </a:t>
            </a:r>
            <a:r>
              <a:rPr lang="ru-RU" dirty="0"/>
              <a:t>с одной строки на другую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987824" y="4653136"/>
            <a:ext cx="3168352" cy="158417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затрудняется понимание смысла прочитанного и возможности провести проверочную работу своего письма </a:t>
            </a:r>
          </a:p>
        </p:txBody>
      </p:sp>
      <p:cxnSp>
        <p:nvCxnSpPr>
          <p:cNvPr id="11" name="Прямая со стрелкой 10"/>
          <p:cNvCxnSpPr>
            <a:stCxn id="5" idx="2"/>
            <a:endCxn id="8" idx="0"/>
          </p:cNvCxnSpPr>
          <p:nvPr/>
        </p:nvCxnSpPr>
        <p:spPr>
          <a:xfrm>
            <a:off x="2699792" y="3681028"/>
            <a:ext cx="1872208" cy="972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8" idx="0"/>
          </p:cNvCxnSpPr>
          <p:nvPr/>
        </p:nvCxnSpPr>
        <p:spPr>
          <a:xfrm flipH="1">
            <a:off x="4572000" y="3681028"/>
            <a:ext cx="2160240" cy="972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низ 17"/>
          <p:cNvSpPr/>
          <p:nvPr/>
        </p:nvSpPr>
        <p:spPr>
          <a:xfrm>
            <a:off x="3275856" y="1391072"/>
            <a:ext cx="484632" cy="654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538" y="1413587"/>
            <a:ext cx="549275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91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47664" y="332656"/>
            <a:ext cx="6696744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Недостаточность пространственного анализа и синтеза выражается в наличии стойких затруднений в дифференциации левой и правой стороны, в сложении целого из частей.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043608" y="2636912"/>
            <a:ext cx="1944216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 выполнении </a:t>
            </a:r>
            <a:r>
              <a:rPr lang="ru-RU" dirty="0"/>
              <a:t>письменного задания могут перепрыгивать с одной линейки на другую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419872" y="2636912"/>
            <a:ext cx="1584176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начать писать в любом месте тетради или альбома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436096" y="2636912"/>
            <a:ext cx="1512168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читать с середины страницы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7308304" y="2636912"/>
            <a:ext cx="1728192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неправильно оформлять контрольные работы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339752" y="1988840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97" y="2139955"/>
            <a:ext cx="5429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00337"/>
            <a:ext cx="5429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050" y="1956321"/>
            <a:ext cx="5429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3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195736" y="476672"/>
            <a:ext cx="4968552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Влияние особенностей пространственных </a:t>
            </a:r>
            <a:r>
              <a:rPr lang="ru-RU" dirty="0"/>
              <a:t>представлений </a:t>
            </a:r>
            <a:r>
              <a:rPr lang="ru-RU" dirty="0" smtClean="0"/>
              <a:t> у обучающихся с НОДА на формирование математических представлений</a:t>
            </a:r>
            <a:endParaRPr lang="ru-RU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187624" y="2708920"/>
            <a:ext cx="1800200" cy="30963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 изучении состава числа дети не могут расположить или представить его в виде отдельных групп предметов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779912" y="3284984"/>
            <a:ext cx="2088232" cy="25202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сложности с представлением отдельных геометрических фигур 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660232" y="2708920"/>
            <a:ext cx="1800200" cy="30243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Сложности</a:t>
            </a:r>
          </a:p>
          <a:p>
            <a:pPr algn="ctr"/>
            <a:r>
              <a:rPr lang="ru-RU" dirty="0" smtClean="0"/>
              <a:t> с выполнением чертежей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483768" y="2204864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74" y="2435305"/>
            <a:ext cx="5492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013" y="2176542"/>
            <a:ext cx="5492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6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95736" y="476672"/>
            <a:ext cx="5112568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контрольные мероприятия </a:t>
            </a:r>
            <a:r>
              <a:rPr lang="ru-RU" dirty="0"/>
              <a:t>на уроках математики </a:t>
            </a:r>
            <a:r>
              <a:rPr lang="ru-RU" dirty="0" smtClean="0"/>
              <a:t>у обучающихся </a:t>
            </a:r>
            <a:r>
              <a:rPr lang="ru-RU" dirty="0"/>
              <a:t>с НОДА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619672" y="2420888"/>
            <a:ext cx="2160240" cy="12961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дополнительные зрительные опоры</a:t>
            </a:r>
            <a:endParaRPr lang="ru-RU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580112" y="2420888"/>
            <a:ext cx="1728192" cy="12961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наличие </a:t>
            </a:r>
            <a:r>
              <a:rPr lang="ru-RU" dirty="0"/>
              <a:t>визуальных подсказок и памяток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555776" y="1844824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44824"/>
            <a:ext cx="5492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910" y="4509120"/>
            <a:ext cx="221453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581128"/>
            <a:ext cx="2232248" cy="122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20195"/>
            <a:ext cx="1785240" cy="126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2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27584" y="548680"/>
            <a:ext cx="2160240" cy="5832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Особенности проведения контрольного урока</a:t>
            </a:r>
            <a:endParaRPr lang="ru-RU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067944" y="548680"/>
            <a:ext cx="4536504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присутствие общей ориентировочной деятельности в начале урока приводит к лучшему включению в задания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067944" y="1916832"/>
            <a:ext cx="4536504" cy="9006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2–3-х кратное повторение каждого задания, будет способствовать лучшему пониманию предстоящей работы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067944" y="3140968"/>
            <a:ext cx="4536504" cy="10801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напоминание о необходимости переключаться с одного вида работы на другую, позволит ученику избежать «</a:t>
            </a:r>
            <a:r>
              <a:rPr lang="ru-RU" dirty="0" err="1"/>
              <a:t>застревания</a:t>
            </a:r>
            <a:r>
              <a:rPr lang="ru-RU" dirty="0"/>
              <a:t>» на определенном задании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067944" y="4653136"/>
            <a:ext cx="4536504" cy="1800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возможность написать контрольную работу в несколько этапов позволит избежать большого количества ошибок, связанных именно с быстрым наступлением психического истощения, а не с отсутствием знаний по предмету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987824" y="886939"/>
            <a:ext cx="79208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92534"/>
            <a:ext cx="822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06390"/>
            <a:ext cx="822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057452"/>
            <a:ext cx="822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8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474345"/>
            <a:ext cx="75608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2000" b="1" u="sng" dirty="0"/>
              <a:t>Вариант задания контрольно-измерительного материала (без адаптации).</a:t>
            </a:r>
          </a:p>
          <a:p>
            <a:r>
              <a:rPr lang="ru-RU" sz="2000" dirty="0"/>
              <a:t>Диктант.</a:t>
            </a:r>
          </a:p>
          <a:p>
            <a:pPr algn="ctr"/>
            <a:r>
              <a:rPr lang="ru-RU" sz="2000" b="1" u="sng" dirty="0"/>
              <a:t>Адаптированный вариант задания контрольно-измерительного материала.</a:t>
            </a:r>
          </a:p>
          <a:p>
            <a:r>
              <a:rPr lang="ru-RU" sz="2000" dirty="0"/>
              <a:t>Замена традиционной формы диктанта на работу с текстом, в котором необходимо вставить изученные орфограммы, для ученика с выраженными двигательными ограничениями верхних конечностей.</a:t>
            </a:r>
          </a:p>
          <a:p>
            <a:r>
              <a:rPr lang="ru-RU" sz="2000" dirty="0"/>
              <a:t> </a:t>
            </a:r>
          </a:p>
          <a:p>
            <a:pPr algn="ctr"/>
            <a:r>
              <a:rPr lang="ru-RU" sz="2000" dirty="0"/>
              <a:t>Прощание с осенью.</a:t>
            </a:r>
          </a:p>
          <a:p>
            <a:r>
              <a:rPr lang="ru-RU" sz="2000" dirty="0"/>
              <a:t>В …</a:t>
            </a:r>
            <a:r>
              <a:rPr lang="ru-RU" sz="2000" dirty="0" err="1"/>
              <a:t>ктябре</a:t>
            </a:r>
            <a:r>
              <a:rPr lang="ru-RU" sz="2000" dirty="0"/>
              <a:t> стоит сырая п…года. Весь </a:t>
            </a:r>
            <a:r>
              <a:rPr lang="ru-RU" sz="2000" dirty="0" err="1"/>
              <a:t>мес</a:t>
            </a:r>
            <a:r>
              <a:rPr lang="ru-RU" sz="2000" dirty="0"/>
              <a:t>…ц л…ют д…жди. Дует ...</a:t>
            </a:r>
            <a:r>
              <a:rPr lang="ru-RU" sz="2000" dirty="0" err="1"/>
              <a:t>сенний</a:t>
            </a:r>
            <a:r>
              <a:rPr lang="ru-RU" sz="2000" dirty="0"/>
              <a:t> ветер. Шумят в саду дерев…я.</a:t>
            </a:r>
          </a:p>
          <a:p>
            <a:r>
              <a:rPr lang="ru-RU" sz="2000" dirty="0" err="1"/>
              <a:t>Ноч</a:t>
            </a:r>
            <a:r>
              <a:rPr lang="ru-RU" sz="2000" dirty="0"/>
              <a:t>…ю перестал лить </a:t>
            </a:r>
            <a:r>
              <a:rPr lang="ru-RU" sz="2000" dirty="0" err="1"/>
              <a:t>дожд</a:t>
            </a:r>
            <a:r>
              <a:rPr lang="ru-RU" sz="2000" dirty="0"/>
              <a:t>.... Выпал первый сне… . Кругом </a:t>
            </a:r>
            <a:r>
              <a:rPr lang="ru-RU" sz="2000" dirty="0" err="1"/>
              <a:t>св</a:t>
            </a:r>
            <a:r>
              <a:rPr lang="ru-RU" sz="2000" dirty="0"/>
              <a:t>…</a:t>
            </a:r>
            <a:r>
              <a:rPr lang="ru-RU" sz="2000" dirty="0" err="1"/>
              <a:t>тло</a:t>
            </a:r>
            <a:r>
              <a:rPr lang="ru-RU" sz="2000" dirty="0"/>
              <a:t>. Все вокруг стало  нарядным. Две в…</a:t>
            </a:r>
            <a:r>
              <a:rPr lang="ru-RU" sz="2000" dirty="0" err="1"/>
              <a:t>роны</a:t>
            </a:r>
            <a:r>
              <a:rPr lang="ru-RU" sz="2000" dirty="0"/>
              <a:t> сели на </a:t>
            </a:r>
            <a:r>
              <a:rPr lang="ru-RU" sz="2000" dirty="0" err="1"/>
              <a:t>бере</a:t>
            </a:r>
            <a:r>
              <a:rPr lang="ru-RU" sz="2000" dirty="0"/>
              <a:t>…ку. Посыпался </a:t>
            </a:r>
            <a:r>
              <a:rPr lang="ru-RU" sz="2000" dirty="0" err="1"/>
              <a:t>пуш</a:t>
            </a:r>
            <a:r>
              <a:rPr lang="ru-RU" sz="2000" dirty="0"/>
              <a:t>…</a:t>
            </a:r>
            <a:r>
              <a:rPr lang="ru-RU" sz="2000" dirty="0" err="1"/>
              <a:t>стый</a:t>
            </a:r>
            <a:r>
              <a:rPr lang="ru-RU" sz="2000" dirty="0"/>
              <a:t> </a:t>
            </a:r>
            <a:r>
              <a:rPr lang="ru-RU" sz="2000" dirty="0" err="1"/>
              <a:t>сн</a:t>
            </a:r>
            <a:r>
              <a:rPr lang="ru-RU" sz="2000" dirty="0"/>
              <a:t>…</a:t>
            </a:r>
            <a:r>
              <a:rPr lang="ru-RU" sz="2000" dirty="0" err="1"/>
              <a:t>жок</a:t>
            </a:r>
            <a:r>
              <a:rPr lang="ru-RU" sz="2000" dirty="0"/>
              <a:t>. Д…рога подмерзла. Хрустят под снегом лист…я и трава на </a:t>
            </a:r>
            <a:r>
              <a:rPr lang="ru-RU" sz="2000" dirty="0" err="1"/>
              <a:t>тр</a:t>
            </a:r>
            <a:r>
              <a:rPr lang="ru-RU" sz="2000" dirty="0"/>
              <a:t>…</a:t>
            </a:r>
            <a:r>
              <a:rPr lang="ru-RU" sz="2000" dirty="0" err="1"/>
              <a:t>пе</a:t>
            </a:r>
            <a:r>
              <a:rPr lang="ru-RU" sz="2000" dirty="0"/>
              <a:t> у дома.</a:t>
            </a:r>
          </a:p>
        </p:txBody>
      </p:sp>
    </p:spTree>
    <p:extLst>
      <p:ext uri="{BB962C8B-B14F-4D97-AF65-F5344CB8AC3E}">
        <p14:creationId xmlns:p14="http://schemas.microsoft.com/office/powerpoint/2010/main" val="4159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332656"/>
            <a:ext cx="792088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u="sng" dirty="0"/>
              <a:t>Вариант задания контрольно-измерительного материала (без адаптации).</a:t>
            </a:r>
          </a:p>
          <a:p>
            <a:r>
              <a:rPr lang="ru-RU" sz="2200" dirty="0"/>
              <a:t> </a:t>
            </a:r>
          </a:p>
          <a:p>
            <a:r>
              <a:rPr lang="ru-RU" sz="2200" dirty="0"/>
              <a:t>Просклоняй слово ОСИНА, выдели окончания.</a:t>
            </a:r>
          </a:p>
          <a:p>
            <a:r>
              <a:rPr lang="ru-RU" sz="2200" dirty="0"/>
              <a:t>Падеж	</a:t>
            </a:r>
            <a:r>
              <a:rPr lang="ru-RU" sz="2200" dirty="0" smtClean="0"/>
              <a:t>  Вопрос</a:t>
            </a:r>
            <a:r>
              <a:rPr lang="ru-RU" sz="2200" dirty="0"/>
              <a:t>	</a:t>
            </a:r>
            <a:r>
              <a:rPr lang="ru-RU" sz="2200" dirty="0" smtClean="0"/>
              <a:t>     Слово</a:t>
            </a:r>
            <a:endParaRPr lang="ru-RU" sz="2200" dirty="0"/>
          </a:p>
          <a:p>
            <a:r>
              <a:rPr lang="ru-RU" sz="2200" dirty="0"/>
              <a:t> 	 	</a:t>
            </a:r>
          </a:p>
          <a:p>
            <a:pPr algn="ctr"/>
            <a:r>
              <a:rPr lang="ru-RU" sz="2200" b="1" dirty="0"/>
              <a:t>Адаптированный вариант задания контрольно-измерительного материала.</a:t>
            </a:r>
          </a:p>
          <a:p>
            <a:r>
              <a:rPr lang="ru-RU" sz="2200" dirty="0"/>
              <a:t>Вариант 1.</a:t>
            </a:r>
          </a:p>
          <a:p>
            <a:r>
              <a:rPr lang="ru-RU" sz="2200" dirty="0"/>
              <a:t>Просклоняй слово ОСИНА, выдели окончания.</a:t>
            </a:r>
          </a:p>
          <a:p>
            <a:r>
              <a:rPr lang="ru-RU" sz="2200" dirty="0"/>
              <a:t>Падеж	</a:t>
            </a:r>
            <a:r>
              <a:rPr lang="ru-RU" sz="2200" dirty="0" smtClean="0"/>
              <a:t>   Вопрос</a:t>
            </a:r>
            <a:r>
              <a:rPr lang="ru-RU" sz="2200" dirty="0"/>
              <a:t>	Слово</a:t>
            </a:r>
          </a:p>
          <a:p>
            <a:r>
              <a:rPr lang="ru-RU" sz="2200" dirty="0" err="1"/>
              <a:t>И.п</a:t>
            </a:r>
            <a:r>
              <a:rPr lang="ru-RU" sz="2200" dirty="0"/>
              <a:t>.	 	 </a:t>
            </a:r>
          </a:p>
          <a:p>
            <a:r>
              <a:rPr lang="ru-RU" sz="2200" dirty="0" err="1"/>
              <a:t>Р.п</a:t>
            </a:r>
            <a:r>
              <a:rPr lang="ru-RU" sz="2200" dirty="0"/>
              <a:t>.	 	 </a:t>
            </a:r>
          </a:p>
          <a:p>
            <a:r>
              <a:rPr lang="ru-RU" sz="2200" dirty="0" err="1"/>
              <a:t>Д.п</a:t>
            </a:r>
            <a:r>
              <a:rPr lang="ru-RU" sz="2200" dirty="0"/>
              <a:t>.	 	 </a:t>
            </a:r>
          </a:p>
          <a:p>
            <a:r>
              <a:rPr lang="ru-RU" sz="2200" dirty="0" err="1"/>
              <a:t>В.п</a:t>
            </a:r>
            <a:r>
              <a:rPr lang="ru-RU" sz="2200" dirty="0"/>
              <a:t>.	 	 </a:t>
            </a:r>
          </a:p>
          <a:p>
            <a:r>
              <a:rPr lang="ru-RU" sz="2200" dirty="0"/>
              <a:t>Т.п.	 	 </a:t>
            </a:r>
          </a:p>
          <a:p>
            <a:r>
              <a:rPr lang="ru-RU" sz="2200" dirty="0" err="1"/>
              <a:t>П.п</a:t>
            </a:r>
            <a:r>
              <a:rPr lang="ru-RU" sz="2200" dirty="0"/>
              <a:t>.	 </a:t>
            </a:r>
          </a:p>
        </p:txBody>
      </p:sp>
    </p:spTree>
    <p:extLst>
      <p:ext uri="{BB962C8B-B14F-4D97-AF65-F5344CB8AC3E}">
        <p14:creationId xmlns:p14="http://schemas.microsoft.com/office/powerpoint/2010/main" val="77732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913" y="260648"/>
            <a:ext cx="7499350" cy="643701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Вариант 2.</a:t>
            </a:r>
          </a:p>
          <a:p>
            <a:pPr marL="0" indent="0">
              <a:buNone/>
            </a:pPr>
            <a:r>
              <a:rPr lang="ru-RU" sz="2400" dirty="0"/>
              <a:t>Просклоняй слово ОСИНА, выдели окончания.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  <a:p>
            <a:endParaRPr lang="ru-RU" sz="2000" dirty="0"/>
          </a:p>
          <a:p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400" dirty="0"/>
              <a:t>Падеж	Вопрос	Слово</a:t>
            </a:r>
          </a:p>
          <a:p>
            <a:pPr marL="0" indent="0">
              <a:buNone/>
            </a:pPr>
            <a:r>
              <a:rPr lang="ru-RU" sz="2400" dirty="0" err="1"/>
              <a:t>И.п</a:t>
            </a:r>
            <a:r>
              <a:rPr lang="ru-RU" sz="2400" dirty="0"/>
              <a:t>.	Что?	осина</a:t>
            </a:r>
          </a:p>
          <a:p>
            <a:pPr marL="0" indent="0">
              <a:buNone/>
            </a:pPr>
            <a:r>
              <a:rPr lang="ru-RU" sz="2400" dirty="0" err="1"/>
              <a:t>Р.п</a:t>
            </a:r>
            <a:r>
              <a:rPr lang="ru-RU" sz="2400" dirty="0"/>
              <a:t>.	Чего?	 </a:t>
            </a:r>
          </a:p>
          <a:p>
            <a:pPr marL="0" indent="0">
              <a:buNone/>
            </a:pPr>
            <a:r>
              <a:rPr lang="ru-RU" sz="2400" dirty="0" err="1"/>
              <a:t>Д.п</a:t>
            </a:r>
            <a:r>
              <a:rPr lang="ru-RU" sz="2400" dirty="0"/>
              <a:t>.	Чему?	 </a:t>
            </a:r>
          </a:p>
          <a:p>
            <a:pPr marL="0" indent="0">
              <a:buNone/>
            </a:pPr>
            <a:r>
              <a:rPr lang="ru-RU" sz="2400" dirty="0" err="1"/>
              <a:t>В.п</a:t>
            </a:r>
            <a:r>
              <a:rPr lang="ru-RU" sz="2400" dirty="0"/>
              <a:t>.	Что?	 </a:t>
            </a:r>
          </a:p>
          <a:p>
            <a:pPr marL="0" indent="0">
              <a:buNone/>
            </a:pPr>
            <a:r>
              <a:rPr lang="ru-RU" sz="2400" dirty="0"/>
              <a:t>Т.п.	Чем?	 </a:t>
            </a:r>
          </a:p>
          <a:p>
            <a:pPr marL="0" indent="0">
              <a:buNone/>
            </a:pPr>
            <a:r>
              <a:rPr lang="ru-RU" sz="2400" dirty="0" err="1"/>
              <a:t>П.п</a:t>
            </a:r>
            <a:r>
              <a:rPr lang="ru-RU" sz="2400" dirty="0"/>
              <a:t>.	О чем?</a:t>
            </a:r>
            <a:r>
              <a:rPr lang="ru-RU" sz="2000" dirty="0"/>
              <a:t>	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268760"/>
            <a:ext cx="187220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8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0"/>
            <a:ext cx="2232248" cy="6741368"/>
          </a:xfrm>
        </p:spPr>
        <p:txBody>
          <a:bodyPr/>
          <a:lstStyle/>
          <a:p>
            <a:r>
              <a:rPr lang="ru-RU" sz="2400" dirty="0"/>
              <a:t>Также в зависимости от уровня развития ребенка все работы имеют 2 или три </a:t>
            </a:r>
            <a:r>
              <a:rPr lang="ru-RU" sz="2400" dirty="0" smtClean="0"/>
              <a:t>варианта.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400" dirty="0" smtClean="0"/>
              <a:t>Стартовая </a:t>
            </a:r>
            <a:r>
              <a:rPr lang="ru-RU" sz="1400" dirty="0"/>
              <a:t>контрольная работа</a:t>
            </a:r>
            <a:br>
              <a:rPr lang="ru-RU" sz="1400" dirty="0"/>
            </a:br>
            <a:r>
              <a:rPr lang="ru-RU" sz="1400" dirty="0"/>
              <a:t>«Сложение и вычитание в пределах 10»</a:t>
            </a:r>
            <a:br>
              <a:rPr lang="ru-RU" sz="1400" dirty="0"/>
            </a:br>
            <a:r>
              <a:rPr lang="ru-RU" sz="1400" dirty="0"/>
              <a:t>Предметные умения: умение складывать и вычитать однозначные числа без перехода через разряд, решать простые  арифметические задачи, чертить  квадрат, отрезок, прямую </a:t>
            </a:r>
            <a:r>
              <a:rPr lang="ru-RU" sz="1400" dirty="0" smtClean="0"/>
              <a:t>линию)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7242779"/>
              </p:ext>
            </p:extLst>
          </p:nvPr>
        </p:nvGraphicFramePr>
        <p:xfrm>
          <a:off x="2483768" y="548681"/>
          <a:ext cx="6552728" cy="6006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5334"/>
                <a:gridCol w="1996995"/>
                <a:gridCol w="2410399"/>
              </a:tblGrid>
              <a:tr h="648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1 вариант 1 группа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Низкий уровень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 вариант  2 группы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Средний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3 вариант3 группа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Высокий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  <a:tr h="762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1. Вставь пропущенные числа: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1, 2, …, 4, …, …, 7, 8, …, 10.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10, 9, …, 7, …, 5, …, 3, …, 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1. Напиши справа большее число: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9, … 5, … 3, …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7, … 4, … 8, …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1. Напиши «соседей» числа: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…, 2, … . …, 9, ... .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…, 7, … . …, 4, … 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  <a:tr h="1232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2. Реши выражения: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 + 1 </a:t>
                      </a:r>
                      <a:r>
                        <a:rPr lang="ru-RU" sz="1100" dirty="0" smtClean="0">
                          <a:effectLst/>
                        </a:rPr>
                        <a:t>=               </a:t>
                      </a:r>
                      <a:r>
                        <a:rPr lang="ru-RU" sz="1100" dirty="0">
                          <a:effectLst/>
                        </a:rPr>
                        <a:t>3 + 4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4 – 2 = </a:t>
                      </a:r>
                      <a:r>
                        <a:rPr lang="ru-RU" sz="1100" dirty="0" smtClean="0">
                          <a:effectLst/>
                        </a:rPr>
                        <a:t>              5 </a:t>
                      </a:r>
                      <a:r>
                        <a:rPr lang="ru-RU" sz="1100" dirty="0">
                          <a:effectLst/>
                        </a:rPr>
                        <a:t>– 3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 + 5 = </a:t>
                      </a:r>
                      <a:r>
                        <a:rPr lang="ru-RU" sz="1100" dirty="0" smtClean="0">
                          <a:effectLst/>
                        </a:rPr>
                        <a:t>              7 </a:t>
                      </a:r>
                      <a:r>
                        <a:rPr lang="ru-RU" sz="1100" dirty="0">
                          <a:effectLst/>
                        </a:rPr>
                        <a:t>– 3 =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2. Реши задачу: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Мальчики в мастерской переплели 3 книги и 5 книг. Сколько всего книг переплели мальчики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_________________________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2. Реши задачу: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В классе 4 горшка с цветами. Дети принесли еще столько же. Сколько горшков с цветами стало в классе?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  <a:tr h="1087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3. Реши задачу: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У мальчика было 3 книги, 2 книги он отдал другу. Сколько книг осталось у мальчика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____________________________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3. Реши выражения: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2 + 3 </a:t>
                      </a:r>
                      <a:r>
                        <a:rPr lang="ru-RU" sz="1100" dirty="0" smtClean="0">
                          <a:effectLst/>
                        </a:rPr>
                        <a:t>=    </a:t>
                      </a:r>
                      <a:r>
                        <a:rPr lang="ru-RU" sz="1100" dirty="0">
                          <a:effectLst/>
                        </a:rPr>
                        <a:t>9 + 1 </a:t>
                      </a:r>
                      <a:r>
                        <a:rPr lang="ru-RU" sz="1100" dirty="0" smtClean="0">
                          <a:effectLst/>
                        </a:rPr>
                        <a:t>=      </a:t>
                      </a:r>
                      <a:r>
                        <a:rPr lang="ru-RU" sz="1100" dirty="0">
                          <a:effectLst/>
                        </a:rPr>
                        <a:t>6 + 4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5 – 5 </a:t>
                      </a:r>
                      <a:r>
                        <a:rPr lang="ru-RU" sz="1100" dirty="0" smtClean="0">
                          <a:effectLst/>
                        </a:rPr>
                        <a:t>=     </a:t>
                      </a:r>
                      <a:r>
                        <a:rPr lang="ru-RU" sz="1100" dirty="0">
                          <a:effectLst/>
                        </a:rPr>
                        <a:t>9 – 7 = </a:t>
                      </a:r>
                      <a:r>
                        <a:rPr lang="ru-RU" sz="1100" dirty="0" smtClean="0">
                          <a:effectLst/>
                        </a:rPr>
                        <a:t>    10 </a:t>
                      </a:r>
                      <a:r>
                        <a:rPr lang="ru-RU" sz="1100" dirty="0">
                          <a:effectLst/>
                        </a:rPr>
                        <a:t>– 6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3 + 6 = </a:t>
                      </a:r>
                      <a:r>
                        <a:rPr lang="ru-RU" sz="1100" dirty="0" smtClean="0">
                          <a:effectLst/>
                        </a:rPr>
                        <a:t>     7 </a:t>
                      </a:r>
                      <a:r>
                        <a:rPr lang="ru-RU" sz="1100" dirty="0">
                          <a:effectLst/>
                        </a:rPr>
                        <a:t>– 3 = </a:t>
                      </a:r>
                      <a:r>
                        <a:rPr lang="ru-RU" sz="1100" dirty="0" smtClean="0">
                          <a:effectLst/>
                        </a:rPr>
                        <a:t>     3 </a:t>
                      </a:r>
                      <a:r>
                        <a:rPr lang="ru-RU" sz="1100" dirty="0">
                          <a:effectLst/>
                        </a:rPr>
                        <a:t>+ 7 =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3. Реши выражения: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7 + 2 - 3 = 6 - 3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1 - 1 + 10 = 4 + 4 =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3 - 2 - 1 = 8 + 2 =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  <a:tr h="762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4. Геометрический материал.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Начерти кривую  линию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4. Геометрический материал.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. Начерти квадрат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4. Подчеркни меньшее число: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4 3 6 1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8 5 2 10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  <a:tr h="415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5*. Геометрический материал.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>
                          <a:effectLst/>
                        </a:rPr>
                        <a:t>Начерти отрезок длиной 5 см.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28" marR="6022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63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>
              <a:spcAft>
                <a:spcPts val="0"/>
              </a:spcAft>
            </a:pPr>
            <a:r>
              <a:rPr lang="ru-RU" sz="1500" dirty="0">
                <a:solidFill>
                  <a:prstClr val="black"/>
                </a:solidFill>
              </a:rPr>
              <a:t>Контроль качества обучения в инклюзивном образовательном процессе рассматривается в рамках внутренней системы оценки качества образования.</a:t>
            </a:r>
          </a:p>
          <a:p>
            <a:pPr lvl="0" fontAlgn="auto">
              <a:spcAft>
                <a:spcPts val="0"/>
              </a:spcAft>
            </a:pPr>
            <a:r>
              <a:rPr lang="ru-RU" sz="1500" dirty="0">
                <a:solidFill>
                  <a:prstClr val="black"/>
                </a:solidFill>
              </a:rPr>
              <a:t>Оценка качества образования в инклюзии предусматривает совокупность разных критериев и показателей, характеризующих эффективность деятельности инклюзивной образовательной организации, оцениваемых через систему мониторингов. Данные мониторинги в инклюзивной образовательной организации распространяются на все совокупности условий, которые так или иначе связаны с образовательной успешностью особого ученика: обеспечение психолого-педагогического сопровождения, специальной образовательной и архитектурной среды, методического оснащения, использования соответствующих педагогических технологий, качество содержания образовательных программ, результаты текущей и итоговой аттестации.</a:t>
            </a:r>
          </a:p>
          <a:p>
            <a:pPr lvl="0" fontAlgn="auto">
              <a:spcAft>
                <a:spcPts val="0"/>
              </a:spcAft>
            </a:pPr>
            <a:r>
              <a:rPr lang="ru-RU" sz="1500" dirty="0">
                <a:solidFill>
                  <a:prstClr val="black"/>
                </a:solidFill>
              </a:rPr>
              <a:t>Проведение оценки образовательных достижений освоения АООП обучающимися с ОВЗ осуществляется посредством адаптации форм и видов контроля, условий проведения промежуточной и итоговой аттестации на основе дифференцированного подхода. В связи с этим адаптируются и контрольно-измерительные материалы, с учетом типологических и индивидуальных особенностей развития и особых образовательных потребностей обучающихся с ОВЗ различных нозологических групп.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15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373216"/>
            <a:ext cx="1267478" cy="1252329"/>
          </a:xfrm>
        </p:spPr>
      </p:pic>
      <p:sp>
        <p:nvSpPr>
          <p:cNvPr id="3" name="Прямоугольник 2"/>
          <p:cNvSpPr/>
          <p:nvPr/>
        </p:nvSpPr>
        <p:spPr>
          <a:xfrm>
            <a:off x="1115616" y="47667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Проблема проектирования системы оценки качества образования в инклюзивном образовательном процессе является актуальной для современной практики образовательных организаций, поскольку мало разработана содержательно.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64" y="3284984"/>
            <a:ext cx="2460104" cy="246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11188" y="2132856"/>
            <a:ext cx="7848600" cy="1728191"/>
          </a:xfrm>
        </p:spPr>
        <p:txBody>
          <a:bodyPr/>
          <a:lstStyle/>
          <a:p>
            <a:r>
              <a:rPr lang="ru-RU" altLang="ru-RU" b="1" dirty="0" smtClean="0"/>
              <a:t>СПАСИБО ЗА ВНИМАНИЕ!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373216"/>
            <a:ext cx="1339404" cy="13233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 и </a:t>
            </a:r>
            <a:r>
              <a:rPr lang="ru-RU" dirty="0" err="1"/>
              <a:t>интернет-ресурсы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931671" cy="5572919"/>
          </a:xfrm>
        </p:spPr>
        <p:txBody>
          <a:bodyPr/>
          <a:lstStyle/>
          <a:p>
            <a:r>
              <a:rPr lang="ru-RU" sz="1400" dirty="0" smtClean="0"/>
              <a:t>1</a:t>
            </a:r>
            <a:r>
              <a:rPr lang="ru-RU" sz="1400" dirty="0"/>
              <a:t>. Статья «Модель деятельности учителя-дефектолога (</a:t>
            </a:r>
            <a:r>
              <a:rPr lang="ru-RU" sz="1400" dirty="0" err="1"/>
              <a:t>олигофренопедагога</a:t>
            </a:r>
            <a:r>
              <a:rPr lang="ru-RU" sz="1400" dirty="0"/>
              <a:t>) при использовании новых критериев и показателей оценки состояния ребенка для формирования заключений ПМПК и рекомендаций по организации специальных образовательных условий». </a:t>
            </a:r>
            <a:r>
              <a:rPr lang="ru-RU" sz="1400" dirty="0" err="1"/>
              <a:t>Вильшанская</a:t>
            </a:r>
            <a:r>
              <a:rPr lang="ru-RU" sz="1400" dirty="0"/>
              <a:t> А.Д., кандидат педагогических наук, учитель-дефектолог.</a:t>
            </a:r>
          </a:p>
          <a:p>
            <a:r>
              <a:rPr lang="ru-RU" sz="1400" dirty="0"/>
              <a:t>2. Организация деятельности системы ПМПК в условиях развития инклюзивного образования / Под </a:t>
            </a:r>
            <a:r>
              <a:rPr lang="ru-RU" sz="1400" dirty="0" err="1"/>
              <a:t>общ.ред</a:t>
            </a:r>
            <a:r>
              <a:rPr lang="ru-RU" sz="1400" dirty="0"/>
              <a:t> М.М. Семаго, Н.Я. Семаго._ М.:АРКТИ, 2014</a:t>
            </a:r>
          </a:p>
          <a:p>
            <a:r>
              <a:rPr lang="ru-RU" sz="1400" dirty="0"/>
              <a:t>3. Семаго М.М., Семаго Н.Я. Материалы курса «Психологические особенности проблемных детей»: Лекции 1-4, Лекции 5-8: учеб.-метод. пособие). М.: Педагогический университет «Первое сентября», 2008.</a:t>
            </a:r>
          </a:p>
          <a:p>
            <a:r>
              <a:rPr lang="ru-RU" sz="1400" dirty="0"/>
              <a:t>4. Создание и апробация модели </a:t>
            </a:r>
            <a:r>
              <a:rPr lang="ru-RU" sz="1400" dirty="0" err="1"/>
              <a:t>психологопедагогического</a:t>
            </a:r>
            <a:r>
              <a:rPr lang="ru-RU" sz="1400" dirty="0"/>
              <a:t> сопровождения инклюзивной практики: Методическое пособие / Под общ. ред. С.В. Алехиной, М.М. Семаго. — М.: МГППУ, 2012</a:t>
            </a:r>
          </a:p>
          <a:p>
            <a:r>
              <a:rPr lang="ru-RU" sz="1400" dirty="0"/>
              <a:t>5. Адаптированная образовательная программа начального общего образования обучающихся с задержкой психического развития.</a:t>
            </a:r>
          </a:p>
          <a:p>
            <a:r>
              <a:rPr lang="ru-RU" sz="1400" dirty="0"/>
              <a:t>6. Сопровождение детей младшего школьного возраста с задержкой психического развития и речевыми нарушениями  в условиях инклюзии  Методические рекомендации сост. Е.В. </a:t>
            </a:r>
            <a:r>
              <a:rPr lang="ru-RU" sz="1400" dirty="0" err="1"/>
              <a:t>Резникова</a:t>
            </a:r>
            <a:r>
              <a:rPr lang="ru-RU" sz="1400" dirty="0"/>
              <a:t>, Н.В. Новоселова, В.В. Меренкова. – Челябинск: Изд-во </a:t>
            </a:r>
            <a:r>
              <a:rPr lang="ru-RU" sz="1400" dirty="0" err="1"/>
              <a:t>Юж</a:t>
            </a:r>
            <a:r>
              <a:rPr lang="ru-RU" sz="1400" dirty="0"/>
              <a:t>-Урал. гос. </a:t>
            </a:r>
            <a:r>
              <a:rPr lang="ru-RU" sz="1400" dirty="0" err="1"/>
              <a:t>гуман</a:t>
            </a:r>
            <a:r>
              <a:rPr lang="ru-RU" sz="1400" dirty="0"/>
              <a:t>.-</a:t>
            </a:r>
            <a:r>
              <a:rPr lang="ru-RU" sz="1400" dirty="0" err="1"/>
              <a:t>пед</a:t>
            </a:r>
            <a:r>
              <a:rPr lang="ru-RU" sz="1400" dirty="0"/>
              <a:t>. ун-та, 2016</a:t>
            </a:r>
          </a:p>
          <a:p>
            <a:r>
              <a:rPr lang="ru-RU" sz="1400" dirty="0"/>
              <a:t>7. Загуменная О.В., Хаустов А.В. Адаптация учебных материалов для обучающихся с расстройствами аутистического спектра. Методическое пособие/ Под общей </a:t>
            </a:r>
            <a:r>
              <a:rPr lang="ru-RU" sz="1400" dirty="0" err="1"/>
              <a:t>ред</a:t>
            </a:r>
            <a:r>
              <a:rPr lang="ru-RU" sz="1400" dirty="0"/>
              <a:t> </a:t>
            </a:r>
            <a:r>
              <a:rPr lang="ru-RU" sz="1400" dirty="0" err="1"/>
              <a:t>А.В.Хаустова</a:t>
            </a:r>
            <a:r>
              <a:rPr lang="ru-RU" sz="1400" dirty="0"/>
              <a:t> М.: ФРЦ ФГБОУ ВО МГППУ, 2017.  </a:t>
            </a:r>
          </a:p>
          <a:p>
            <a:r>
              <a:rPr lang="ru-RU" sz="1400" dirty="0"/>
              <a:t>8. </a:t>
            </a:r>
            <a:r>
              <a:rPr lang="ru-RU" sz="1400" dirty="0" err="1"/>
              <a:t>Ефименкова</a:t>
            </a:r>
            <a:r>
              <a:rPr lang="ru-RU" sz="1400" dirty="0"/>
              <a:t> Л.Н.  Коррекция устной и письменной речи учащихся начальных классов: Кн. для логопедов. -М.: Просвещение, 1991.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380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373216"/>
            <a:ext cx="1267478" cy="1252329"/>
          </a:xfrm>
        </p:spPr>
      </p:pic>
      <p:sp>
        <p:nvSpPr>
          <p:cNvPr id="3" name="Овал 2"/>
          <p:cNvSpPr/>
          <p:nvPr/>
        </p:nvSpPr>
        <p:spPr>
          <a:xfrm>
            <a:off x="1475656" y="404664"/>
            <a:ext cx="669674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Относительно категории обучающихся с ограниченными возможностями здоровья (ОВЗ), осваивающих адаптированную основную общеобразовательную программу (АООП) в условиях инклюзии, требуется 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115616" y="2852936"/>
            <a:ext cx="1656184" cy="25202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определение адаптированной системы условий проведения оценочных процедур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92080" y="2852936"/>
            <a:ext cx="2880320" cy="331236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дифференцированный подход </a:t>
            </a:r>
            <a:r>
              <a:rPr lang="ru-RU" dirty="0"/>
              <a:t>к </a:t>
            </a:r>
            <a:r>
              <a:rPr lang="ru-RU" dirty="0" smtClean="0"/>
              <a:t>оценке </a:t>
            </a:r>
            <a:r>
              <a:rPr lang="ru-RU" dirty="0"/>
              <a:t>достижений образовательных результатов с учетом типологических и индивидуальных особенностей развития и особых образовательных потребностей обучающихся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275856" y="4365104"/>
            <a:ext cx="1656184" cy="21248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адаптация контрольно-измерительных материалов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1943708" y="2060848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544" y="2091071"/>
            <a:ext cx="5429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485" y="2363788"/>
            <a:ext cx="542925" cy="1569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50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373216"/>
            <a:ext cx="1267478" cy="1252329"/>
          </a:xfrm>
        </p:spPr>
      </p:pic>
      <p:sp>
        <p:nvSpPr>
          <p:cNvPr id="3" name="Овал 2"/>
          <p:cNvSpPr/>
          <p:nvPr/>
        </p:nvSpPr>
        <p:spPr>
          <a:xfrm>
            <a:off x="1907704" y="260648"/>
            <a:ext cx="6624736" cy="25705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Основным объектом системы оценки, ее содержательной и </a:t>
            </a:r>
            <a:r>
              <a:rPr lang="ru-RU" dirty="0" err="1"/>
              <a:t>критериальной</a:t>
            </a:r>
            <a:r>
              <a:rPr lang="ru-RU" dirty="0"/>
              <a:t> базой выступают планируемые результаты освоения адаптированной основной образовательной программы, позволяющие оценивать достижения учащимися всех трех групп результатов образования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403648" y="3573016"/>
            <a:ext cx="1584176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личностных</a:t>
            </a:r>
            <a:endParaRPr lang="ru-RU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995936" y="3933056"/>
            <a:ext cx="2088232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метапредметных</a:t>
            </a:r>
            <a:endParaRPr lang="ru-RU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876256" y="3573016"/>
            <a:ext cx="2088232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предметных.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195736" y="242088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147" y="3024646"/>
            <a:ext cx="5429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734" y="2386638"/>
            <a:ext cx="5492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22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79712" y="260648"/>
            <a:ext cx="5256584" cy="13464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оценка динамики индивидуальных достижений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971600" y="2348880"/>
            <a:ext cx="2160240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результативность </a:t>
            </a:r>
            <a:r>
              <a:rPr lang="ru-RU" dirty="0"/>
              <a:t>освоения предметной (в совокупности трех результатов) и коррекционно-развивающей </a:t>
            </a:r>
            <a:r>
              <a:rPr lang="ru-RU" dirty="0" smtClean="0"/>
              <a:t>областей</a:t>
            </a:r>
            <a:endParaRPr lang="ru-RU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275856" y="2348880"/>
            <a:ext cx="2304256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уровень </a:t>
            </a:r>
            <a:r>
              <a:rPr lang="ru-RU" dirty="0"/>
              <a:t>психофизического развития, </a:t>
            </a:r>
            <a:r>
              <a:rPr lang="ru-RU" dirty="0" err="1"/>
              <a:t>сформированности</a:t>
            </a:r>
            <a:r>
              <a:rPr lang="ru-RU" dirty="0"/>
              <a:t> личностных результатов и навыков жизненной компетентности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724128" y="2348880"/>
            <a:ext cx="3004052" cy="28083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динамика </a:t>
            </a:r>
            <a:r>
              <a:rPr lang="ru-RU" dirty="0"/>
              <a:t>результатов освоения программы коррекционной работы и индивидуальных достижений в познавательном, эмоциональном и личностном развитии ребенка.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896852" y="12687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290009"/>
            <a:ext cx="5492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276" y="1741549"/>
            <a:ext cx="549275" cy="50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71600" y="332656"/>
            <a:ext cx="710708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АДАПТАЦИЯ КИМ для детей с НОДА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4048" y="1484784"/>
            <a:ext cx="2664296" cy="10801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Индивидуальный и дифференцированный подход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115616" y="1952836"/>
            <a:ext cx="2470178" cy="82809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Упрощение инструкций к заданиям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483768" y="2996952"/>
            <a:ext cx="1800200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Упрощение содержания задания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7037879" y="2780928"/>
            <a:ext cx="1926609" cy="9543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Дополнительная визуализация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427984" y="3068960"/>
            <a:ext cx="2448272" cy="1800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Увеличение </a:t>
            </a:r>
            <a:r>
              <a:rPr lang="ru-RU" dirty="0" smtClean="0"/>
              <a:t>шрифта , дополнительное </a:t>
            </a:r>
            <a:r>
              <a:rPr lang="ru-RU" dirty="0"/>
              <a:t>количество отступа между строчками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979712" y="1247056"/>
            <a:ext cx="370993" cy="705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779912" y="1247056"/>
            <a:ext cx="72008" cy="1749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4"/>
          </p:cNvCxnSpPr>
          <p:nvPr/>
        </p:nvCxnSpPr>
        <p:spPr>
          <a:xfrm>
            <a:off x="4525144" y="1247056"/>
            <a:ext cx="673224" cy="1821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5"/>
          </p:cNvCxnSpPr>
          <p:nvPr/>
        </p:nvCxnSpPr>
        <p:spPr>
          <a:xfrm>
            <a:off x="7037879" y="1113145"/>
            <a:ext cx="1782593" cy="1667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5" idx="0"/>
          </p:cNvCxnSpPr>
          <p:nvPr/>
        </p:nvCxnSpPr>
        <p:spPr>
          <a:xfrm>
            <a:off x="5868144" y="1247056"/>
            <a:ext cx="468052" cy="237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4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691680" y="332656"/>
            <a:ext cx="55446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письменные работы в тетрадях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755576" y="1628800"/>
            <a:ext cx="1728192" cy="10801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набор текста </a:t>
            </a:r>
            <a:r>
              <a:rPr lang="ru-RU" dirty="0" smtClean="0"/>
              <a:t>на персональном </a:t>
            </a:r>
            <a:r>
              <a:rPr lang="ru-RU" dirty="0"/>
              <a:t>компьютере 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699792" y="2151148"/>
            <a:ext cx="1584176" cy="12778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тестовый вариант контрольной </a:t>
            </a:r>
            <a:r>
              <a:rPr lang="ru-RU" dirty="0" smtClean="0"/>
              <a:t>работы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572000" y="2501719"/>
            <a:ext cx="1944216" cy="151216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размер рабочей поверхности листа увеличивается вдвое или втрое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732240" y="2790074"/>
            <a:ext cx="2138536" cy="279916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замена традиционной ручки на специальный письменный инструмент, соответствующий специфическим потребностям ученика</a:t>
            </a:r>
          </a:p>
        </p:txBody>
      </p: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 flipH="1">
            <a:off x="1619672" y="1093506"/>
            <a:ext cx="792088" cy="5352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6" idx="0"/>
          </p:cNvCxnSpPr>
          <p:nvPr/>
        </p:nvCxnSpPr>
        <p:spPr>
          <a:xfrm>
            <a:off x="3491880" y="1247056"/>
            <a:ext cx="0" cy="904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4"/>
            <a:endCxn id="7" idx="0"/>
          </p:cNvCxnSpPr>
          <p:nvPr/>
        </p:nvCxnSpPr>
        <p:spPr>
          <a:xfrm>
            <a:off x="4463988" y="1247056"/>
            <a:ext cx="1080120" cy="12546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5"/>
            <a:endCxn id="8" idx="0"/>
          </p:cNvCxnSpPr>
          <p:nvPr/>
        </p:nvCxnSpPr>
        <p:spPr>
          <a:xfrm>
            <a:off x="6424306" y="1113145"/>
            <a:ext cx="1377202" cy="16769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22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35696" y="548680"/>
            <a:ext cx="5328592" cy="1202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устная речь-  сложность  воспроизведения </a:t>
            </a:r>
            <a:r>
              <a:rPr lang="ru-RU" dirty="0"/>
              <a:t>моторного акта говорения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1835696" y="2967248"/>
            <a:ext cx="5328592" cy="1757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замена </a:t>
            </a:r>
            <a:r>
              <a:rPr lang="ru-RU" dirty="0"/>
              <a:t>устных ответов для проверки знаний по тому или иному предмету, на письменные или тестовые ответы 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257676" y="184482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0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537" y="404664"/>
            <a:ext cx="2410950" cy="52117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Специфическая </a:t>
            </a:r>
            <a:r>
              <a:rPr lang="ru-RU" dirty="0" smtClean="0"/>
              <a:t>задержка психического </a:t>
            </a:r>
            <a:r>
              <a:rPr lang="ru-RU" dirty="0"/>
              <a:t>развития при нарушениях </a:t>
            </a:r>
            <a:r>
              <a:rPr lang="ru-RU" dirty="0" smtClean="0"/>
              <a:t>опорно-</a:t>
            </a:r>
          </a:p>
          <a:p>
            <a:pPr algn="ctr"/>
            <a:r>
              <a:rPr lang="ru-RU" dirty="0" smtClean="0"/>
              <a:t>двигательного </a:t>
            </a:r>
            <a:r>
              <a:rPr lang="ru-RU" dirty="0"/>
              <a:t>аппарата 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347864" y="404664"/>
            <a:ext cx="3744416" cy="7920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Малый объеме </a:t>
            </a:r>
            <a:r>
              <a:rPr lang="ru-RU" dirty="0"/>
              <a:t>знаний и представлений об окружающем мире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347864" y="1484784"/>
            <a:ext cx="3744416" cy="10446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Задержанное  формирование </a:t>
            </a:r>
            <a:r>
              <a:rPr lang="ru-RU" dirty="0"/>
              <a:t>высших психических функций и вербального мышления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376059" y="2780928"/>
            <a:ext cx="3535085" cy="12607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Внимание характеризуется неустойчивостью, повышенной отвлекаемостью, недостаточной концентрированностью на объекте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7236296" y="2888940"/>
            <a:ext cx="1907704" cy="24488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снижению качества знаний и представлений об окружающем мире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347864" y="4365104"/>
            <a:ext cx="1512168" cy="9726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Недостатки памяти 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220071" y="4851447"/>
            <a:ext cx="1932451" cy="152988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медленное накопление </a:t>
            </a:r>
            <a:r>
              <a:rPr lang="ru-RU" dirty="0"/>
              <a:t>знаний по учебным предметам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2771800" y="404664"/>
            <a:ext cx="50405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11" y="1663069"/>
            <a:ext cx="43955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96952"/>
            <a:ext cx="43204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486" y="4531566"/>
            <a:ext cx="46937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143" y="3316833"/>
            <a:ext cx="325153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32" y="4712645"/>
            <a:ext cx="352939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7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213</TotalTime>
  <Words>1213</Words>
  <Application>Microsoft Office PowerPoint</Application>
  <PresentationFormat>Экран (4:3)</PresentationFormat>
  <Paragraphs>162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Elegant</vt:lpstr>
      <vt:lpstr>Адаптация контрольно-измерительных материалов для обучающихся с НОДА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Также в зависимости от уровня развития ребенка все работы имеют 2 или три варианта. Стартовая контрольная работа «Сложение и вычитание в пределах 10» Предметные умения: умение складывать и вычитать однозначные числа без перехода через разряд, решать простые  арифметические задачи, чертить  квадрат, отрезок, прямую линию)  </vt:lpstr>
      <vt:lpstr>Заключение</vt:lpstr>
      <vt:lpstr>СПАСИБО ЗА ВНИМАНИЕ!</vt:lpstr>
      <vt:lpstr>Литература и интернет-ресурсы: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Абстрактный</dc:subject>
  <dc:creator>user</dc:creator>
  <dc:description>http://propowerpoint.ru - Бесплатные шаблоны для презентаций. Полезные советы и уроки PowerPoint .</dc:description>
  <cp:lastModifiedBy>Пользователь</cp:lastModifiedBy>
  <cp:revision>21</cp:revision>
  <dcterms:created xsi:type="dcterms:W3CDTF">2021-04-21T11:42:51Z</dcterms:created>
  <dcterms:modified xsi:type="dcterms:W3CDTF">2022-09-26T11:01:07Z</dcterms:modified>
</cp:coreProperties>
</file>