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handoutMasterIdLst>
    <p:handoutMasterId r:id="rId16"/>
  </p:handoutMasterIdLst>
  <p:sldIdLst>
    <p:sldId id="256" r:id="rId2"/>
    <p:sldId id="265" r:id="rId3"/>
    <p:sldId id="257" r:id="rId4"/>
    <p:sldId id="266" r:id="rId5"/>
    <p:sldId id="267" r:id="rId6"/>
    <p:sldId id="268" r:id="rId7"/>
    <p:sldId id="269" r:id="rId8"/>
    <p:sldId id="271" r:id="rId9"/>
    <p:sldId id="258" r:id="rId10"/>
    <p:sldId id="262" r:id="rId11"/>
    <p:sldId id="259" r:id="rId12"/>
    <p:sldId id="263" r:id="rId13"/>
    <p:sldId id="264" r:id="rId14"/>
    <p:sldId id="261" r:id="rId15"/>
  </p:sldIdLst>
  <p:sldSz cx="12192000" cy="6858000"/>
  <p:notesSz cx="6858000" cy="99472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15" autoAdjust="0"/>
    <p:restoredTop sz="94660"/>
  </p:normalViewPr>
  <p:slideViewPr>
    <p:cSldViewPr snapToGrid="0">
      <p:cViewPr varScale="1">
        <p:scale>
          <a:sx n="56" d="100"/>
          <a:sy n="56" d="100"/>
        </p:scale>
        <p:origin x="90" y="13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9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6D0BAE-2089-448F-91BE-19956A58F1FB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8185"/>
            <a:ext cx="2971800" cy="499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9448185"/>
            <a:ext cx="2971800" cy="499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436627-9EE1-42B3-9D85-FC63F4DD4B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06660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9/14/2021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 userDrawn="1"/>
        </p:nvSpPr>
        <p:spPr>
          <a:xfrm>
            <a:off x="0" y="0"/>
            <a:ext cx="12192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Кодирование информации</a:t>
            </a:r>
            <a:r>
              <a:rPr lang="en-US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, </a:t>
            </a:r>
            <a:r>
              <a:rPr lang="ru-RU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10 класс</a:t>
            </a:r>
            <a:endParaRPr lang="ru-RU" sz="1400" i="1" dirty="0">
              <a:solidFill>
                <a:srgbClr val="7F7F7F"/>
              </a:solidFill>
              <a:cs typeface="Arial" charset="0"/>
            </a:endParaRPr>
          </a:p>
        </p:txBody>
      </p:sp>
      <p:sp>
        <p:nvSpPr>
          <p:cNvPr id="4" name="Line 2"/>
          <p:cNvSpPr>
            <a:spLocks noChangeShapeType="1"/>
          </p:cNvSpPr>
          <p:nvPr userDrawn="1"/>
        </p:nvSpPr>
        <p:spPr bwMode="auto">
          <a:xfrm>
            <a:off x="501651" y="795338"/>
            <a:ext cx="11286067" cy="0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800">
              <a:latin typeface="Arial" charset="0"/>
            </a:endParaRPr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0" y="6572250"/>
            <a:ext cx="12192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tabLst>
                <a:tab pos="8791200" algn="r"/>
              </a:tabLst>
              <a:defRPr/>
            </a:pPr>
            <a:r>
              <a:rPr lang="ru-RU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</a:t>
            </a:r>
            <a:r>
              <a:rPr lang="en-US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 </a:t>
            </a:r>
            <a:r>
              <a:rPr lang="ru-RU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К.Ю. Поляков, Е.А. Ерёмин, 2013 	</a:t>
            </a:r>
            <a:r>
              <a:rPr lang="en-US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http://kpolyakov.spb.ru</a:t>
            </a:r>
            <a:endParaRPr lang="ru-RU" sz="1400" i="1" dirty="0">
              <a:solidFill>
                <a:srgbClr val="7F7F7F"/>
              </a:solidFill>
              <a:cs typeface="Arial" charset="0"/>
              <a:sym typeface="Symbol" pitchFamily="18" charset="2"/>
            </a:endParaRP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414291" y="301272"/>
            <a:ext cx="11168109" cy="471086"/>
          </a:xfrm>
        </p:spPr>
        <p:txBody>
          <a:bodyPr/>
          <a:lstStyle>
            <a:lvl1pPr algn="l">
              <a:defRPr sz="30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338733" y="-20638"/>
            <a:ext cx="2844800" cy="476251"/>
          </a:xfrm>
        </p:spPr>
        <p:txBody>
          <a:bodyPr/>
          <a:lstStyle>
            <a:lvl1pPr>
              <a:defRPr/>
            </a:lvl1pPr>
          </a:lstStyle>
          <a:p>
            <a:fld id="{D14735B8-575B-40C4-A35B-806022EB414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561271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 userDrawn="1"/>
        </p:nvSpPr>
        <p:spPr>
          <a:xfrm>
            <a:off x="0" y="0"/>
            <a:ext cx="12192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Кодирование информации</a:t>
            </a:r>
            <a:r>
              <a:rPr lang="en-US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, </a:t>
            </a:r>
            <a:r>
              <a:rPr lang="ru-RU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10 класс</a:t>
            </a:r>
            <a:endParaRPr lang="ru-RU" sz="1400" i="1" dirty="0">
              <a:solidFill>
                <a:srgbClr val="7F7F7F"/>
              </a:solidFill>
              <a:cs typeface="Arial" charset="0"/>
            </a:endParaRPr>
          </a:p>
        </p:txBody>
      </p:sp>
      <p:sp>
        <p:nvSpPr>
          <p:cNvPr id="4" name="Line 2"/>
          <p:cNvSpPr>
            <a:spLocks noChangeShapeType="1"/>
          </p:cNvSpPr>
          <p:nvPr userDrawn="1"/>
        </p:nvSpPr>
        <p:spPr bwMode="auto">
          <a:xfrm>
            <a:off x="501651" y="795338"/>
            <a:ext cx="11286067" cy="0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800">
              <a:latin typeface="Arial" charset="0"/>
            </a:endParaRPr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0" y="6572250"/>
            <a:ext cx="12192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tabLst>
                <a:tab pos="8791200" algn="r"/>
              </a:tabLst>
              <a:defRPr/>
            </a:pPr>
            <a:r>
              <a:rPr lang="ru-RU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</a:t>
            </a:r>
            <a:r>
              <a:rPr lang="en-US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 </a:t>
            </a:r>
            <a:r>
              <a:rPr lang="ru-RU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К.Ю. Поляков, Е.А. Ерёмин, 2013 	</a:t>
            </a:r>
            <a:r>
              <a:rPr lang="en-US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http://kpolyakov.spb.ru</a:t>
            </a:r>
            <a:endParaRPr lang="ru-RU" sz="1400" i="1" dirty="0">
              <a:solidFill>
                <a:srgbClr val="7F7F7F"/>
              </a:solidFill>
              <a:cs typeface="Arial" charset="0"/>
              <a:sym typeface="Symbol" pitchFamily="18" charset="2"/>
            </a:endParaRP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414291" y="301272"/>
            <a:ext cx="11168109" cy="471086"/>
          </a:xfrm>
        </p:spPr>
        <p:txBody>
          <a:bodyPr/>
          <a:lstStyle>
            <a:lvl1pPr algn="l">
              <a:defRPr sz="30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338733" y="-20638"/>
            <a:ext cx="2844800" cy="476251"/>
          </a:xfrm>
        </p:spPr>
        <p:txBody>
          <a:bodyPr/>
          <a:lstStyle>
            <a:lvl1pPr>
              <a:defRPr/>
            </a:lvl1pPr>
          </a:lstStyle>
          <a:p>
            <a:fld id="{D14735B8-575B-40C4-A35B-806022EB414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528312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 userDrawn="1"/>
        </p:nvSpPr>
        <p:spPr>
          <a:xfrm>
            <a:off x="0" y="0"/>
            <a:ext cx="12192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Кодирование информации</a:t>
            </a:r>
            <a:r>
              <a:rPr lang="en-US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, </a:t>
            </a:r>
            <a:r>
              <a:rPr lang="ru-RU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10 класс</a:t>
            </a:r>
            <a:endParaRPr lang="ru-RU" sz="1400" i="1" dirty="0">
              <a:solidFill>
                <a:srgbClr val="7F7F7F"/>
              </a:solidFill>
              <a:cs typeface="Arial" charset="0"/>
            </a:endParaRPr>
          </a:p>
        </p:txBody>
      </p:sp>
      <p:sp>
        <p:nvSpPr>
          <p:cNvPr id="4" name="Line 2"/>
          <p:cNvSpPr>
            <a:spLocks noChangeShapeType="1"/>
          </p:cNvSpPr>
          <p:nvPr userDrawn="1"/>
        </p:nvSpPr>
        <p:spPr bwMode="auto">
          <a:xfrm>
            <a:off x="501651" y="795338"/>
            <a:ext cx="11286067" cy="0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800">
              <a:latin typeface="Arial" charset="0"/>
            </a:endParaRPr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0" y="6572250"/>
            <a:ext cx="12192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tabLst>
                <a:tab pos="8791200" algn="r"/>
              </a:tabLst>
              <a:defRPr/>
            </a:pPr>
            <a:r>
              <a:rPr lang="ru-RU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</a:t>
            </a:r>
            <a:r>
              <a:rPr lang="en-US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 </a:t>
            </a:r>
            <a:r>
              <a:rPr lang="ru-RU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К.Ю. Поляков, Е.А. Ерёмин, 2013 	</a:t>
            </a:r>
            <a:r>
              <a:rPr lang="en-US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http://kpolyakov.spb.ru</a:t>
            </a:r>
            <a:endParaRPr lang="ru-RU" sz="1400" i="1" dirty="0">
              <a:solidFill>
                <a:srgbClr val="7F7F7F"/>
              </a:solidFill>
              <a:cs typeface="Arial" charset="0"/>
              <a:sym typeface="Symbol" pitchFamily="18" charset="2"/>
            </a:endParaRP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414291" y="301272"/>
            <a:ext cx="11168109" cy="471086"/>
          </a:xfrm>
        </p:spPr>
        <p:txBody>
          <a:bodyPr/>
          <a:lstStyle>
            <a:lvl1pPr algn="l">
              <a:defRPr sz="30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338733" y="-20638"/>
            <a:ext cx="2844800" cy="476251"/>
          </a:xfrm>
        </p:spPr>
        <p:txBody>
          <a:bodyPr/>
          <a:lstStyle>
            <a:lvl1pPr>
              <a:defRPr/>
            </a:lvl1pPr>
          </a:lstStyle>
          <a:p>
            <a:fld id="{D14735B8-575B-40C4-A35B-806022EB414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96748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 userDrawn="1"/>
        </p:nvSpPr>
        <p:spPr>
          <a:xfrm>
            <a:off x="0" y="0"/>
            <a:ext cx="12192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Кодирование информации</a:t>
            </a:r>
            <a:r>
              <a:rPr lang="en-US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, </a:t>
            </a:r>
            <a:r>
              <a:rPr lang="ru-RU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10 класс</a:t>
            </a:r>
            <a:endParaRPr lang="ru-RU" sz="1400" i="1" dirty="0">
              <a:solidFill>
                <a:srgbClr val="7F7F7F"/>
              </a:solidFill>
              <a:cs typeface="Arial" charset="0"/>
            </a:endParaRPr>
          </a:p>
        </p:txBody>
      </p:sp>
      <p:sp>
        <p:nvSpPr>
          <p:cNvPr id="4" name="Line 2"/>
          <p:cNvSpPr>
            <a:spLocks noChangeShapeType="1"/>
          </p:cNvSpPr>
          <p:nvPr userDrawn="1"/>
        </p:nvSpPr>
        <p:spPr bwMode="auto">
          <a:xfrm>
            <a:off x="501651" y="795338"/>
            <a:ext cx="11286067" cy="0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800">
              <a:latin typeface="Arial" charset="0"/>
            </a:endParaRPr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0" y="6572250"/>
            <a:ext cx="12192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tabLst>
                <a:tab pos="8791200" algn="r"/>
              </a:tabLst>
              <a:defRPr/>
            </a:pPr>
            <a:r>
              <a:rPr lang="ru-RU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</a:t>
            </a:r>
            <a:r>
              <a:rPr lang="en-US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 </a:t>
            </a:r>
            <a:r>
              <a:rPr lang="ru-RU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К.Ю. Поляков, Е.А. Ерёмин, 2013 	</a:t>
            </a:r>
            <a:r>
              <a:rPr lang="en-US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http://kpolyakov.spb.ru</a:t>
            </a:r>
            <a:endParaRPr lang="ru-RU" sz="1400" i="1" dirty="0">
              <a:solidFill>
                <a:srgbClr val="7F7F7F"/>
              </a:solidFill>
              <a:cs typeface="Arial" charset="0"/>
              <a:sym typeface="Symbol" pitchFamily="18" charset="2"/>
            </a:endParaRP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414291" y="301272"/>
            <a:ext cx="11168109" cy="471086"/>
          </a:xfrm>
        </p:spPr>
        <p:txBody>
          <a:bodyPr/>
          <a:lstStyle>
            <a:lvl1pPr algn="l">
              <a:defRPr sz="30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338733" y="-20638"/>
            <a:ext cx="2844800" cy="476251"/>
          </a:xfrm>
        </p:spPr>
        <p:txBody>
          <a:bodyPr/>
          <a:lstStyle>
            <a:lvl1pPr>
              <a:defRPr/>
            </a:lvl1pPr>
          </a:lstStyle>
          <a:p>
            <a:fld id="{D14735B8-575B-40C4-A35B-806022EB414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573757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 userDrawn="1"/>
        </p:nvSpPr>
        <p:spPr>
          <a:xfrm>
            <a:off x="0" y="0"/>
            <a:ext cx="12192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Кодирование информации</a:t>
            </a:r>
            <a:r>
              <a:rPr lang="en-US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, </a:t>
            </a:r>
            <a:r>
              <a:rPr lang="ru-RU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10 класс</a:t>
            </a:r>
            <a:endParaRPr lang="ru-RU" sz="1400" i="1" dirty="0">
              <a:solidFill>
                <a:srgbClr val="7F7F7F"/>
              </a:solidFill>
              <a:cs typeface="Arial" charset="0"/>
            </a:endParaRPr>
          </a:p>
        </p:txBody>
      </p:sp>
      <p:sp>
        <p:nvSpPr>
          <p:cNvPr id="4" name="Line 2"/>
          <p:cNvSpPr>
            <a:spLocks noChangeShapeType="1"/>
          </p:cNvSpPr>
          <p:nvPr userDrawn="1"/>
        </p:nvSpPr>
        <p:spPr bwMode="auto">
          <a:xfrm>
            <a:off x="501651" y="795338"/>
            <a:ext cx="11286067" cy="0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800">
              <a:latin typeface="Arial" charset="0"/>
            </a:endParaRPr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0" y="6572250"/>
            <a:ext cx="12192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tabLst>
                <a:tab pos="8791200" algn="r"/>
              </a:tabLst>
              <a:defRPr/>
            </a:pPr>
            <a:r>
              <a:rPr lang="ru-RU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</a:t>
            </a:r>
            <a:r>
              <a:rPr lang="en-US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 </a:t>
            </a:r>
            <a:r>
              <a:rPr lang="ru-RU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К.Ю. Поляков, Е.А. Ерёмин, 2013 	</a:t>
            </a:r>
            <a:r>
              <a:rPr lang="en-US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http://kpolyakov.spb.ru</a:t>
            </a:r>
            <a:endParaRPr lang="ru-RU" sz="1400" i="1" dirty="0">
              <a:solidFill>
                <a:srgbClr val="7F7F7F"/>
              </a:solidFill>
              <a:cs typeface="Arial" charset="0"/>
              <a:sym typeface="Symbol" pitchFamily="18" charset="2"/>
            </a:endParaRP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414291" y="301272"/>
            <a:ext cx="11168109" cy="471086"/>
          </a:xfrm>
        </p:spPr>
        <p:txBody>
          <a:bodyPr/>
          <a:lstStyle>
            <a:lvl1pPr algn="l">
              <a:defRPr sz="30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338733" y="-20638"/>
            <a:ext cx="2844800" cy="476251"/>
          </a:xfrm>
        </p:spPr>
        <p:txBody>
          <a:bodyPr/>
          <a:lstStyle>
            <a:lvl1pPr>
              <a:defRPr/>
            </a:lvl1pPr>
          </a:lstStyle>
          <a:p>
            <a:fld id="{D14735B8-575B-40C4-A35B-806022EB414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136083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 userDrawn="1"/>
        </p:nvSpPr>
        <p:spPr>
          <a:xfrm>
            <a:off x="0" y="0"/>
            <a:ext cx="12192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Кодирование информации</a:t>
            </a:r>
            <a:r>
              <a:rPr lang="en-US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, </a:t>
            </a:r>
            <a:r>
              <a:rPr lang="ru-RU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10 класс</a:t>
            </a:r>
            <a:endParaRPr lang="ru-RU" sz="1400" i="1" dirty="0">
              <a:solidFill>
                <a:srgbClr val="7F7F7F"/>
              </a:solidFill>
              <a:cs typeface="Arial" charset="0"/>
            </a:endParaRPr>
          </a:p>
        </p:txBody>
      </p:sp>
      <p:sp>
        <p:nvSpPr>
          <p:cNvPr id="4" name="Line 2"/>
          <p:cNvSpPr>
            <a:spLocks noChangeShapeType="1"/>
          </p:cNvSpPr>
          <p:nvPr userDrawn="1"/>
        </p:nvSpPr>
        <p:spPr bwMode="auto">
          <a:xfrm>
            <a:off x="501651" y="795338"/>
            <a:ext cx="11286067" cy="0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800">
              <a:latin typeface="Arial" charset="0"/>
            </a:endParaRPr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0" y="6572250"/>
            <a:ext cx="12192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tabLst>
                <a:tab pos="8791200" algn="r"/>
              </a:tabLst>
              <a:defRPr/>
            </a:pPr>
            <a:r>
              <a:rPr lang="ru-RU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</a:t>
            </a:r>
            <a:r>
              <a:rPr lang="en-US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 </a:t>
            </a:r>
            <a:r>
              <a:rPr lang="ru-RU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К.Ю. Поляков, Е.А. Ерёмин, 2013 	</a:t>
            </a:r>
            <a:r>
              <a:rPr lang="en-US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http://kpolyakov.spb.ru</a:t>
            </a:r>
            <a:endParaRPr lang="ru-RU" sz="1400" i="1" dirty="0">
              <a:solidFill>
                <a:srgbClr val="7F7F7F"/>
              </a:solidFill>
              <a:cs typeface="Arial" charset="0"/>
              <a:sym typeface="Symbol" pitchFamily="18" charset="2"/>
            </a:endParaRP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414291" y="301272"/>
            <a:ext cx="11168109" cy="471086"/>
          </a:xfrm>
        </p:spPr>
        <p:txBody>
          <a:bodyPr/>
          <a:lstStyle>
            <a:lvl1pPr algn="l">
              <a:defRPr sz="30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338733" y="-20638"/>
            <a:ext cx="2844800" cy="476251"/>
          </a:xfrm>
        </p:spPr>
        <p:txBody>
          <a:bodyPr/>
          <a:lstStyle>
            <a:lvl1pPr>
              <a:defRPr/>
            </a:lvl1pPr>
          </a:lstStyle>
          <a:p>
            <a:fld id="{D14735B8-575B-40C4-A35B-806022EB414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422125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 userDrawn="1"/>
        </p:nvSpPr>
        <p:spPr>
          <a:xfrm>
            <a:off x="0" y="0"/>
            <a:ext cx="12192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Кодирование информации</a:t>
            </a:r>
            <a:r>
              <a:rPr lang="en-US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, </a:t>
            </a:r>
            <a:r>
              <a:rPr lang="ru-RU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10 класс</a:t>
            </a:r>
            <a:endParaRPr lang="ru-RU" sz="1400" i="1" dirty="0">
              <a:solidFill>
                <a:srgbClr val="7F7F7F"/>
              </a:solidFill>
              <a:cs typeface="Arial" charset="0"/>
            </a:endParaRPr>
          </a:p>
        </p:txBody>
      </p:sp>
      <p:sp>
        <p:nvSpPr>
          <p:cNvPr id="4" name="Line 2"/>
          <p:cNvSpPr>
            <a:spLocks noChangeShapeType="1"/>
          </p:cNvSpPr>
          <p:nvPr userDrawn="1"/>
        </p:nvSpPr>
        <p:spPr bwMode="auto">
          <a:xfrm>
            <a:off x="501651" y="795338"/>
            <a:ext cx="11286067" cy="0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800">
              <a:latin typeface="Arial" charset="0"/>
            </a:endParaRPr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0" y="6572250"/>
            <a:ext cx="12192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tabLst>
                <a:tab pos="8791200" algn="r"/>
              </a:tabLst>
              <a:defRPr/>
            </a:pPr>
            <a:r>
              <a:rPr lang="ru-RU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</a:t>
            </a:r>
            <a:r>
              <a:rPr lang="en-US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 </a:t>
            </a:r>
            <a:r>
              <a:rPr lang="ru-RU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К.Ю. Поляков, Е.А. Ерёмин, 2013 	</a:t>
            </a:r>
            <a:r>
              <a:rPr lang="en-US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http://kpolyakov.spb.ru</a:t>
            </a:r>
            <a:endParaRPr lang="ru-RU" sz="1400" i="1" dirty="0">
              <a:solidFill>
                <a:srgbClr val="7F7F7F"/>
              </a:solidFill>
              <a:cs typeface="Arial" charset="0"/>
              <a:sym typeface="Symbol" pitchFamily="18" charset="2"/>
            </a:endParaRP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414291" y="301272"/>
            <a:ext cx="11168109" cy="471086"/>
          </a:xfrm>
        </p:spPr>
        <p:txBody>
          <a:bodyPr/>
          <a:lstStyle>
            <a:lvl1pPr algn="l">
              <a:defRPr sz="30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338733" y="-20638"/>
            <a:ext cx="2844800" cy="476251"/>
          </a:xfrm>
        </p:spPr>
        <p:txBody>
          <a:bodyPr/>
          <a:lstStyle>
            <a:lvl1pPr>
              <a:defRPr/>
            </a:lvl1pPr>
          </a:lstStyle>
          <a:p>
            <a:fld id="{D14735B8-575B-40C4-A35B-806022EB414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9913908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 userDrawn="1"/>
        </p:nvSpPr>
        <p:spPr>
          <a:xfrm>
            <a:off x="0" y="0"/>
            <a:ext cx="12192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Кодирование информации</a:t>
            </a:r>
            <a:r>
              <a:rPr lang="en-US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, </a:t>
            </a:r>
            <a:r>
              <a:rPr lang="ru-RU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10 класс</a:t>
            </a:r>
            <a:endParaRPr lang="ru-RU" sz="1400" i="1" dirty="0">
              <a:solidFill>
                <a:srgbClr val="7F7F7F"/>
              </a:solidFill>
              <a:cs typeface="Arial" charset="0"/>
            </a:endParaRPr>
          </a:p>
        </p:txBody>
      </p:sp>
      <p:sp>
        <p:nvSpPr>
          <p:cNvPr id="4" name="Line 2"/>
          <p:cNvSpPr>
            <a:spLocks noChangeShapeType="1"/>
          </p:cNvSpPr>
          <p:nvPr userDrawn="1"/>
        </p:nvSpPr>
        <p:spPr bwMode="auto">
          <a:xfrm>
            <a:off x="501651" y="795338"/>
            <a:ext cx="11286067" cy="0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800">
              <a:latin typeface="Arial" charset="0"/>
            </a:endParaRPr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0" y="6572250"/>
            <a:ext cx="12192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tabLst>
                <a:tab pos="8791200" algn="r"/>
              </a:tabLst>
              <a:defRPr/>
            </a:pPr>
            <a:r>
              <a:rPr lang="ru-RU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</a:t>
            </a:r>
            <a:r>
              <a:rPr lang="en-US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 </a:t>
            </a:r>
            <a:r>
              <a:rPr lang="ru-RU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К.Ю. Поляков, Е.А. Ерёмин, 2013 	</a:t>
            </a:r>
            <a:r>
              <a:rPr lang="en-US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http://kpolyakov.spb.ru</a:t>
            </a:r>
            <a:endParaRPr lang="ru-RU" sz="1400" i="1" dirty="0">
              <a:solidFill>
                <a:srgbClr val="7F7F7F"/>
              </a:solidFill>
              <a:cs typeface="Arial" charset="0"/>
              <a:sym typeface="Symbol" pitchFamily="18" charset="2"/>
            </a:endParaRP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414291" y="301272"/>
            <a:ext cx="11168109" cy="471086"/>
          </a:xfrm>
        </p:spPr>
        <p:txBody>
          <a:bodyPr/>
          <a:lstStyle>
            <a:lvl1pPr algn="l">
              <a:defRPr sz="30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338733" y="-20638"/>
            <a:ext cx="2844800" cy="476251"/>
          </a:xfrm>
        </p:spPr>
        <p:txBody>
          <a:bodyPr/>
          <a:lstStyle>
            <a:lvl1pPr>
              <a:defRPr/>
            </a:lvl1pPr>
          </a:lstStyle>
          <a:p>
            <a:fld id="{D14735B8-575B-40C4-A35B-806022EB414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762936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 userDrawn="1"/>
        </p:nvSpPr>
        <p:spPr>
          <a:xfrm>
            <a:off x="0" y="0"/>
            <a:ext cx="12192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ru-RU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Кодирование информации</a:t>
            </a:r>
            <a:r>
              <a:rPr lang="en-US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, </a:t>
            </a:r>
            <a:r>
              <a:rPr lang="ru-RU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10 класс</a:t>
            </a:r>
            <a:endParaRPr lang="ru-RU" sz="1400" i="1" dirty="0">
              <a:solidFill>
                <a:srgbClr val="7F7F7F"/>
              </a:solidFill>
              <a:cs typeface="Arial" charset="0"/>
            </a:endParaRPr>
          </a:p>
        </p:txBody>
      </p:sp>
      <p:sp>
        <p:nvSpPr>
          <p:cNvPr id="4" name="Line 2"/>
          <p:cNvSpPr>
            <a:spLocks noChangeShapeType="1"/>
          </p:cNvSpPr>
          <p:nvPr userDrawn="1"/>
        </p:nvSpPr>
        <p:spPr bwMode="auto">
          <a:xfrm>
            <a:off x="501651" y="795338"/>
            <a:ext cx="11286067" cy="0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 sz="1800"/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0" y="6572250"/>
            <a:ext cx="12192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tabLst>
                <a:tab pos="8791200" algn="r"/>
              </a:tabLst>
              <a:defRPr/>
            </a:pPr>
            <a:r>
              <a:rPr lang="ru-RU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</a:t>
            </a:r>
            <a:r>
              <a:rPr lang="en-US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 </a:t>
            </a:r>
            <a:r>
              <a:rPr lang="ru-RU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К.Ю. Поляков, Е.А. Ерёмин, 2013 	</a:t>
            </a:r>
            <a:r>
              <a:rPr lang="en-US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http://kpolyakov.spb.ru</a:t>
            </a:r>
            <a:endParaRPr lang="ru-RU" sz="1400" i="1" dirty="0">
              <a:solidFill>
                <a:srgbClr val="7F7F7F"/>
              </a:solidFill>
              <a:cs typeface="Arial" charset="0"/>
              <a:sym typeface="Symbol" pitchFamily="18" charset="2"/>
            </a:endParaRP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414291" y="301272"/>
            <a:ext cx="11168109" cy="471086"/>
          </a:xfrm>
        </p:spPr>
        <p:txBody>
          <a:bodyPr/>
          <a:lstStyle>
            <a:lvl1pPr algn="l">
              <a:defRPr sz="30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338733" y="-20638"/>
            <a:ext cx="2844800" cy="47625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C651AA6-094E-4DC6-AFBC-2889E105E0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614213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9/14/2021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9/14/2021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9/14/2021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  <p:sldLayoutId id="2147483668" r:id="rId17"/>
    <p:sldLayoutId id="2147483669" r:id="rId18"/>
    <p:sldLayoutId id="2147483670" r:id="rId19"/>
    <p:sldLayoutId id="2147483671" r:id="rId20"/>
    <p:sldLayoutId id="2147483672" r:id="rId21"/>
    <p:sldLayoutId id="2147483673" r:id="rId22"/>
    <p:sldLayoutId id="2147483674" r:id="rId23"/>
    <p:sldLayoutId id="2147483675" r:id="rId24"/>
    <p:sldLayoutId id="2147483676" r:id="rId25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7.png"/><Relationship Id="rId5" Type="http://schemas.openxmlformats.org/officeDocument/2006/relationships/image" Target="../media/image16.wmf"/><Relationship Id="rId4" Type="http://schemas.openxmlformats.org/officeDocument/2006/relationships/image" Target="../media/image15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915" y="1662130"/>
            <a:ext cx="8572136" cy="1646302"/>
          </a:xfrm>
        </p:spPr>
        <p:txBody>
          <a:bodyPr/>
          <a:lstStyle/>
          <a:p>
            <a:r>
              <a:rPr lang="en-US" dirty="0" err="1" smtClean="0"/>
              <a:t>Hfdyjvthyjt</a:t>
            </a:r>
            <a:r>
              <a:rPr lang="en-US" dirty="0" smtClean="0"/>
              <a:t> b </a:t>
            </a:r>
            <a:r>
              <a:rPr lang="en-US" dirty="0" err="1" smtClean="0"/>
              <a:t>ythfdyjvthyjt</a:t>
            </a:r>
            <a:r>
              <a:rPr lang="en-US" dirty="0" smtClean="0"/>
              <a:t> </a:t>
            </a:r>
            <a:r>
              <a:rPr lang="en-US" dirty="0" err="1" smtClean="0"/>
              <a:t>rjlbhjdfybt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-660400" y="3308432"/>
            <a:ext cx="10253134" cy="164630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4800" dirty="0" smtClean="0"/>
              <a:t>Равномерное и неравномерное </a:t>
            </a:r>
          </a:p>
          <a:p>
            <a:r>
              <a:rPr lang="ru-RU" sz="4800" dirty="0" smtClean="0"/>
              <a:t>кодирование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642990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4"/>
          <p:cNvSpPr>
            <a:spLocks noGrp="1"/>
          </p:cNvSpPr>
          <p:nvPr>
            <p:ph type="title"/>
          </p:nvPr>
        </p:nvSpPr>
        <p:spPr>
          <a:xfrm>
            <a:off x="1835150" y="301625"/>
            <a:ext cx="8375650" cy="471488"/>
          </a:xfrm>
        </p:spPr>
        <p:txBody>
          <a:bodyPr>
            <a:normAutofit fontScale="90000"/>
          </a:bodyPr>
          <a:lstStyle/>
          <a:p>
            <a:r>
              <a:rPr lang="ru-RU" altLang="ru-RU" smtClean="0"/>
              <a:t>Что такое кодирование?</a:t>
            </a:r>
          </a:p>
        </p:txBody>
      </p:sp>
      <p:sp>
        <p:nvSpPr>
          <p:cNvPr id="16387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4625711-86B9-4A39-BA7F-D9AD82A6DC1B}" type="slidenum">
              <a:rPr lang="ru-RU" altLang="ru-RU"/>
              <a:pPr eaLnBrk="1" hangingPunct="1"/>
              <a:t>10</a:t>
            </a:fld>
            <a:endParaRPr lang="ru-RU" altLang="ru-RU"/>
          </a:p>
        </p:txBody>
      </p:sp>
      <p:sp>
        <p:nvSpPr>
          <p:cNvPr id="16389" name="Прямоугольник 6"/>
          <p:cNvSpPr>
            <a:spLocks noChangeArrowheads="1"/>
          </p:cNvSpPr>
          <p:nvPr/>
        </p:nvSpPr>
        <p:spPr bwMode="auto">
          <a:xfrm>
            <a:off x="1330326" y="1095376"/>
            <a:ext cx="8474075" cy="223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6213" indent="-176213" eaLnBrk="0" hangingPunct="0">
              <a:tabLst>
                <a:tab pos="7223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7223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7223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7223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7223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23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23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23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23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ru-RU" altLang="ru-RU" sz="2400" b="1" dirty="0"/>
              <a:t>Текст</a:t>
            </a:r>
            <a:r>
              <a:rPr lang="ru-RU" altLang="ru-RU" sz="2400" dirty="0"/>
              <a:t>:</a:t>
            </a:r>
          </a:p>
          <a:p>
            <a:pPr lvl="1" eaLnBrk="1" hangingPunct="1">
              <a:lnSpc>
                <a:spcPct val="90000"/>
              </a:lnSpc>
              <a:spcAft>
                <a:spcPts val="300"/>
              </a:spcAft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ru-RU" altLang="ru-RU" sz="2400" dirty="0"/>
              <a:t>в России: </a:t>
            </a:r>
            <a:r>
              <a:rPr lang="ru-RU" altLang="ru-RU" sz="2400" b="1" i="1" dirty="0">
                <a:solidFill>
                  <a:srgbClr val="333399"/>
                </a:solidFill>
              </a:rPr>
              <a:t>Привет, Вася!</a:t>
            </a:r>
          </a:p>
          <a:p>
            <a:pPr lvl="1" eaLnBrk="1" hangingPunct="1">
              <a:lnSpc>
                <a:spcPct val="90000"/>
              </a:lnSpc>
              <a:spcAft>
                <a:spcPts val="300"/>
              </a:spcAft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ru-RU" altLang="ru-RU" sz="2400" dirty="0"/>
              <a:t>передача за рубеж (</a:t>
            </a:r>
            <a:r>
              <a:rPr lang="ru-RU" altLang="ru-RU" sz="2400" i="1" dirty="0" err="1"/>
              <a:t>транслит</a:t>
            </a:r>
            <a:r>
              <a:rPr lang="ru-RU" altLang="ru-RU" sz="2400" dirty="0"/>
              <a:t>): </a:t>
            </a:r>
            <a:r>
              <a:rPr lang="en-US" altLang="ru-RU" sz="2400" b="1" i="1" dirty="0">
                <a:solidFill>
                  <a:srgbClr val="333399"/>
                </a:solidFill>
              </a:rPr>
              <a:t>Privet, </a:t>
            </a:r>
            <a:r>
              <a:rPr lang="en-US" altLang="ru-RU" sz="2400" b="1" i="1" dirty="0" err="1">
                <a:solidFill>
                  <a:srgbClr val="333399"/>
                </a:solidFill>
              </a:rPr>
              <a:t>Vasya</a:t>
            </a:r>
            <a:r>
              <a:rPr lang="en-US" altLang="ru-RU" sz="2400" b="1" i="1" dirty="0">
                <a:solidFill>
                  <a:srgbClr val="333399"/>
                </a:solidFill>
              </a:rPr>
              <a:t>!</a:t>
            </a:r>
            <a:endParaRPr lang="ru-RU" altLang="ru-RU" sz="2400" b="1" i="1" dirty="0">
              <a:solidFill>
                <a:srgbClr val="333399"/>
              </a:solidFill>
            </a:endParaRPr>
          </a:p>
          <a:p>
            <a:pPr lvl="1" eaLnBrk="1" hangingPunct="1">
              <a:lnSpc>
                <a:spcPct val="90000"/>
              </a:lnSpc>
              <a:spcAft>
                <a:spcPts val="300"/>
              </a:spcAft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ru-RU" sz="2400" i="1" dirty="0"/>
              <a:t>Windows-1251</a:t>
            </a:r>
            <a:r>
              <a:rPr lang="en-US" altLang="ru-RU" sz="2400" dirty="0"/>
              <a:t>: </a:t>
            </a:r>
            <a:r>
              <a:rPr lang="en-US" altLang="ru-RU" sz="2400" i="1" dirty="0">
                <a:solidFill>
                  <a:srgbClr val="333399"/>
                </a:solidFill>
              </a:rPr>
              <a:t>CFF0E8E2E52C20C2E0F1FF21</a:t>
            </a:r>
          </a:p>
          <a:p>
            <a:pPr lvl="1" eaLnBrk="1" hangingPunct="1">
              <a:lnSpc>
                <a:spcPct val="90000"/>
              </a:lnSpc>
              <a:spcAft>
                <a:spcPts val="300"/>
              </a:spcAft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ru-RU" altLang="ru-RU" sz="2400" dirty="0"/>
              <a:t>стенография:</a:t>
            </a:r>
          </a:p>
          <a:p>
            <a:pPr lvl="1" eaLnBrk="1" hangingPunct="1">
              <a:lnSpc>
                <a:spcPct val="90000"/>
              </a:lnSpc>
              <a:spcAft>
                <a:spcPts val="300"/>
              </a:spcAft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ru-RU" altLang="ru-RU" sz="2400" dirty="0"/>
              <a:t>шифрование: </a:t>
            </a:r>
            <a:r>
              <a:rPr lang="ru-RU" altLang="ru-RU" sz="2400" b="1" i="1" dirty="0" err="1">
                <a:solidFill>
                  <a:srgbClr val="333399"/>
                </a:solidFill>
              </a:rPr>
              <a:t>Рсйгжу</a:t>
            </a:r>
            <a:r>
              <a:rPr lang="ru-RU" altLang="ru-RU" sz="2400" b="1" i="1" dirty="0">
                <a:solidFill>
                  <a:srgbClr val="333399"/>
                </a:solidFill>
              </a:rPr>
              <a:t>-!</a:t>
            </a:r>
            <a:r>
              <a:rPr lang="ru-RU" altLang="ru-RU" sz="2400" b="1" i="1" dirty="0" err="1">
                <a:solidFill>
                  <a:srgbClr val="333399"/>
                </a:solidFill>
              </a:rPr>
              <a:t>Гбта</a:t>
            </a:r>
            <a:r>
              <a:rPr lang="en-US" altLang="ru-RU" sz="2400" b="1" i="1" dirty="0">
                <a:solidFill>
                  <a:srgbClr val="333399"/>
                </a:solidFill>
              </a:rPr>
              <a:t>”</a:t>
            </a:r>
            <a:endParaRPr lang="ru-RU" altLang="ru-RU" sz="2400" b="1" i="1" dirty="0">
              <a:solidFill>
                <a:srgbClr val="333399"/>
              </a:solidFill>
            </a:endParaRPr>
          </a:p>
        </p:txBody>
      </p:sp>
      <p:pic>
        <p:nvPicPr>
          <p:cNvPr id="8" name="Picture 8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3713" y="2436812"/>
            <a:ext cx="154305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14"/>
          <p:cNvSpPr>
            <a:spLocks noChangeArrowheads="1"/>
          </p:cNvSpPr>
          <p:nvPr/>
        </p:nvSpPr>
        <p:spPr bwMode="auto">
          <a:xfrm>
            <a:off x="1330326" y="3521867"/>
            <a:ext cx="7915275" cy="150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6213" indent="-176213" eaLnBrk="0" hangingPunct="0">
              <a:tabLst>
                <a:tab pos="7223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7223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7223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7223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7223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23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23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23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23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ru-RU" altLang="ru-RU" sz="2400" b="1" dirty="0"/>
              <a:t>Числа</a:t>
            </a:r>
            <a:r>
              <a:rPr lang="ru-RU" altLang="ru-RU" sz="2400" dirty="0"/>
              <a:t>:</a:t>
            </a:r>
          </a:p>
          <a:p>
            <a:pPr lvl="1" eaLnBrk="1" hangingPunct="1">
              <a:lnSpc>
                <a:spcPct val="90000"/>
              </a:lnSpc>
              <a:spcAft>
                <a:spcPts val="300"/>
              </a:spcAft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ru-RU" altLang="ru-RU" sz="2400" dirty="0"/>
              <a:t>для вычислений: </a:t>
            </a:r>
            <a:r>
              <a:rPr lang="ru-RU" altLang="ru-RU" sz="2400" b="1" i="1" dirty="0">
                <a:solidFill>
                  <a:srgbClr val="333399"/>
                </a:solidFill>
              </a:rPr>
              <a:t>25</a:t>
            </a:r>
          </a:p>
          <a:p>
            <a:pPr lvl="1" eaLnBrk="1" hangingPunct="1">
              <a:lnSpc>
                <a:spcPct val="90000"/>
              </a:lnSpc>
              <a:spcAft>
                <a:spcPts val="300"/>
              </a:spcAft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ru-RU" altLang="ru-RU" sz="2400" dirty="0"/>
              <a:t>прописью: </a:t>
            </a:r>
            <a:r>
              <a:rPr lang="ru-RU" altLang="ru-RU" sz="2400" b="1" i="1" dirty="0">
                <a:solidFill>
                  <a:srgbClr val="333399"/>
                </a:solidFill>
              </a:rPr>
              <a:t>двадцать пять</a:t>
            </a:r>
          </a:p>
          <a:p>
            <a:pPr lvl="1" eaLnBrk="1" hangingPunct="1">
              <a:lnSpc>
                <a:spcPct val="90000"/>
              </a:lnSpc>
              <a:spcAft>
                <a:spcPts val="300"/>
              </a:spcAft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ru-RU" altLang="ru-RU" sz="2400" dirty="0"/>
              <a:t>римская система: </a:t>
            </a:r>
            <a:r>
              <a:rPr lang="en-US" altLang="ru-RU" sz="2400" b="1" i="1" dirty="0">
                <a:solidFill>
                  <a:srgbClr val="333399"/>
                </a:solidFill>
              </a:rPr>
              <a:t>XXV</a:t>
            </a:r>
            <a:endParaRPr lang="ru-RU" altLang="ru-RU" sz="2400" dirty="0">
              <a:solidFill>
                <a:srgbClr val="333399"/>
              </a:solidFill>
            </a:endParaRPr>
          </a:p>
          <a:p>
            <a:pPr eaLnBrk="1" hangingPunct="1">
              <a:lnSpc>
                <a:spcPct val="90000"/>
              </a:lnSpc>
              <a:buClr>
                <a:schemeClr val="accent2"/>
              </a:buClr>
              <a:buFont typeface="Wingdings" panose="05000000000000000000" pitchFamily="2" charset="2"/>
              <a:buNone/>
            </a:pPr>
            <a:endParaRPr lang="en-US" altLang="ru-RU" sz="2400" dirty="0"/>
          </a:p>
        </p:txBody>
      </p:sp>
    </p:spTree>
    <p:extLst>
      <p:ext uri="{BB962C8B-B14F-4D97-AF65-F5344CB8AC3E}">
        <p14:creationId xmlns:p14="http://schemas.microsoft.com/office/powerpoint/2010/main" val="2050488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6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63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63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63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63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build="p"/>
      <p:bldP spid="9" grpId="0" build="p" bldLvl="2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 стрелкой 3"/>
          <p:cNvCxnSpPr/>
          <p:nvPr/>
        </p:nvCxnSpPr>
        <p:spPr>
          <a:xfrm>
            <a:off x="5033554" y="1306991"/>
            <a:ext cx="1018903" cy="523221"/>
          </a:xfrm>
          <a:prstGeom prst="straightConnector1">
            <a:avLst/>
          </a:prstGeom>
          <a:ln w="5715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/>
          <p:nvPr/>
        </p:nvCxnSpPr>
        <p:spPr>
          <a:xfrm flipH="1">
            <a:off x="3048000" y="1306991"/>
            <a:ext cx="992777" cy="523221"/>
          </a:xfrm>
          <a:prstGeom prst="straightConnector1">
            <a:avLst/>
          </a:prstGeom>
          <a:ln w="5715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040777" y="783771"/>
            <a:ext cx="992777" cy="52322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код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1502228" y="1830212"/>
            <a:ext cx="2477589" cy="52322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/>
              <a:t>равномерный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5212080" y="1830212"/>
            <a:ext cx="3017520" cy="52322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/>
              <a:t>неравномерный</a:t>
            </a:r>
            <a:endParaRPr lang="ru-RU" sz="2800" dirty="0"/>
          </a:p>
        </p:txBody>
      </p:sp>
      <p:pic>
        <p:nvPicPr>
          <p:cNvPr id="9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3554" y="2480732"/>
            <a:ext cx="3566292" cy="3597497"/>
          </a:xfr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310" y="2876653"/>
            <a:ext cx="3458084" cy="210583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840" y="512301"/>
            <a:ext cx="5249147" cy="3936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882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1835150" y="301625"/>
            <a:ext cx="8375650" cy="471488"/>
          </a:xfrm>
        </p:spPr>
        <p:txBody>
          <a:bodyPr>
            <a:normAutofit fontScale="90000"/>
          </a:bodyPr>
          <a:lstStyle/>
          <a:p>
            <a:r>
              <a:rPr lang="ru-RU" altLang="ru-RU" smtClean="0"/>
              <a:t>Код Морзе</a:t>
            </a:r>
          </a:p>
        </p:txBody>
      </p:sp>
      <p:sp>
        <p:nvSpPr>
          <p:cNvPr id="17411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3152A181-44BB-44E9-B708-DDC160C6E738}" type="slidenum">
              <a:rPr lang="ru-RU" altLang="ru-RU"/>
              <a:pPr eaLnBrk="1" hangingPunct="1"/>
              <a:t>12</a:t>
            </a:fld>
            <a:endParaRPr lang="ru-RU" altLang="ru-RU"/>
          </a:p>
        </p:txBody>
      </p:sp>
      <p:pic>
        <p:nvPicPr>
          <p:cNvPr id="174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5988" y="993776"/>
            <a:ext cx="1522412" cy="2481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919288" y="830263"/>
          <a:ext cx="6834188" cy="4260844"/>
        </p:xfrm>
        <a:graphic>
          <a:graphicData uri="http://schemas.openxmlformats.org/drawingml/2006/table">
            <a:tbl>
              <a:tblPr/>
              <a:tblGrid>
                <a:gridCol w="454010"/>
                <a:gridCol w="1588530"/>
                <a:gridCol w="994209"/>
                <a:gridCol w="1421158"/>
                <a:gridCol w="567261"/>
                <a:gridCol w="1809020"/>
              </a:tblGrid>
              <a:tr h="3043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•—</a:t>
                      </a:r>
                      <a:endParaRPr lang="ru-RU" sz="1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—</a:t>
                      </a:r>
                      <a:r>
                        <a:rPr lang="ru-RU" sz="1700" b="1">
                          <a:latin typeface="Calibri"/>
                          <a:ea typeface="Calibri"/>
                          <a:cs typeface="Courier New"/>
                        </a:rPr>
                        <a:t> </a:t>
                      </a: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—</a:t>
                      </a:r>
                      <a:r>
                        <a:rPr lang="ru-RU" sz="1700" b="1">
                          <a:latin typeface="Calibri"/>
                          <a:ea typeface="Calibri"/>
                          <a:cs typeface="Courier New"/>
                        </a:rPr>
                        <a:t> </a:t>
                      </a: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—</a:t>
                      </a:r>
                      <a:endParaRPr lang="ru-RU" sz="1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>
                          <a:latin typeface="Calibri"/>
                          <a:ea typeface="Calibri"/>
                          <a:cs typeface="Times New Roman"/>
                        </a:rPr>
                        <a:t>Э</a:t>
                      </a: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••—••</a:t>
                      </a:r>
                      <a:endParaRPr lang="ru-RU" sz="1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43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>
                          <a:latin typeface="Calibri"/>
                          <a:ea typeface="Calibri"/>
                          <a:cs typeface="Times New Roman"/>
                        </a:rPr>
                        <a:t>Б</a:t>
                      </a: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—•••</a:t>
                      </a:r>
                      <a:endParaRPr lang="ru-RU" sz="1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>
                          <a:latin typeface="Calibri"/>
                          <a:ea typeface="Calibri"/>
                          <a:cs typeface="Times New Roman"/>
                        </a:rPr>
                        <a:t>П</a:t>
                      </a: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•—</a:t>
                      </a:r>
                      <a:r>
                        <a:rPr lang="ru-RU" sz="1700" b="1">
                          <a:latin typeface="Calibri"/>
                          <a:ea typeface="Calibri"/>
                          <a:cs typeface="Courier New"/>
                        </a:rPr>
                        <a:t> </a:t>
                      </a: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—•</a:t>
                      </a:r>
                      <a:endParaRPr lang="ru-RU" sz="1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>
                          <a:latin typeface="Calibri"/>
                          <a:ea typeface="Calibri"/>
                          <a:cs typeface="Times New Roman"/>
                        </a:rPr>
                        <a:t>Ю</a:t>
                      </a: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••—</a:t>
                      </a:r>
                      <a:r>
                        <a:rPr lang="ru-RU" sz="1700" b="1">
                          <a:latin typeface="Calibri"/>
                          <a:ea typeface="Calibri"/>
                          <a:cs typeface="Courier New"/>
                        </a:rPr>
                        <a:t> </a:t>
                      </a: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—</a:t>
                      </a:r>
                      <a:endParaRPr lang="ru-RU" sz="1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43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>
                          <a:latin typeface="Calibri"/>
                          <a:ea typeface="Calibri"/>
                          <a:cs typeface="Times New Roman"/>
                        </a:rPr>
                        <a:t>В</a:t>
                      </a: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•—</a:t>
                      </a:r>
                      <a:r>
                        <a:rPr lang="ru-RU" sz="1700" b="1">
                          <a:latin typeface="Calibri"/>
                          <a:ea typeface="Calibri"/>
                          <a:cs typeface="Courier New"/>
                        </a:rPr>
                        <a:t> </a:t>
                      </a: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—</a:t>
                      </a:r>
                      <a:endParaRPr lang="ru-RU" sz="1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>
                          <a:latin typeface="Calibri"/>
                          <a:ea typeface="Calibri"/>
                          <a:cs typeface="Times New Roman"/>
                        </a:rPr>
                        <a:t>Р</a:t>
                      </a: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•—•</a:t>
                      </a:r>
                      <a:endParaRPr lang="ru-RU" sz="1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>
                          <a:latin typeface="Calibri"/>
                          <a:ea typeface="Calibri"/>
                          <a:cs typeface="Times New Roman"/>
                        </a:rPr>
                        <a:t>Я</a:t>
                      </a: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•—•—</a:t>
                      </a:r>
                      <a:endParaRPr lang="ru-RU" sz="1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43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>
                          <a:latin typeface="Calibri"/>
                          <a:ea typeface="Calibri"/>
                          <a:cs typeface="Times New Roman"/>
                        </a:rPr>
                        <a:t>Г</a:t>
                      </a: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—</a:t>
                      </a:r>
                      <a:r>
                        <a:rPr lang="ru-RU" sz="1700" b="1">
                          <a:latin typeface="Calibri"/>
                          <a:ea typeface="Calibri"/>
                          <a:cs typeface="Courier New"/>
                        </a:rPr>
                        <a:t> </a:t>
                      </a: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—•</a:t>
                      </a:r>
                      <a:endParaRPr lang="ru-RU" sz="1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•••</a:t>
                      </a:r>
                      <a:endParaRPr lang="ru-RU" sz="1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43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>
                          <a:latin typeface="Calibri"/>
                          <a:ea typeface="Calibri"/>
                          <a:cs typeface="Times New Roman"/>
                        </a:rPr>
                        <a:t>Д</a:t>
                      </a: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—••</a:t>
                      </a:r>
                      <a:endParaRPr lang="ru-RU" sz="1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>
                          <a:latin typeface="Calibri"/>
                          <a:ea typeface="Calibri"/>
                          <a:cs typeface="Times New Roman"/>
                        </a:rPr>
                        <a:t>Т</a:t>
                      </a: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—</a:t>
                      </a:r>
                      <a:endParaRPr lang="ru-RU" sz="1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•—</a:t>
                      </a:r>
                      <a:r>
                        <a:rPr lang="ru-RU" sz="1700" b="1">
                          <a:latin typeface="Calibri"/>
                          <a:ea typeface="Calibri"/>
                          <a:cs typeface="Courier New"/>
                        </a:rPr>
                        <a:t> </a:t>
                      </a: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—</a:t>
                      </a:r>
                      <a:r>
                        <a:rPr lang="ru-RU" sz="1700" b="1">
                          <a:latin typeface="Calibri"/>
                          <a:ea typeface="Calibri"/>
                          <a:cs typeface="Courier New"/>
                        </a:rPr>
                        <a:t> </a:t>
                      </a: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—</a:t>
                      </a:r>
                      <a:r>
                        <a:rPr lang="ru-RU" sz="1700" b="1">
                          <a:latin typeface="Calibri"/>
                          <a:ea typeface="Calibri"/>
                          <a:cs typeface="Courier New"/>
                        </a:rPr>
                        <a:t> </a:t>
                      </a: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—</a:t>
                      </a:r>
                      <a:endParaRPr lang="ru-RU" sz="1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43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>
                          <a:latin typeface="Calibri"/>
                          <a:ea typeface="Calibri"/>
                          <a:cs typeface="Times New Roman"/>
                        </a:rPr>
                        <a:t>Е</a:t>
                      </a: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•</a:t>
                      </a:r>
                      <a:endParaRPr lang="ru-RU" sz="1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>
                          <a:latin typeface="Calibri"/>
                          <a:ea typeface="Calibri"/>
                          <a:cs typeface="Times New Roman"/>
                        </a:rPr>
                        <a:t>У</a:t>
                      </a: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••—</a:t>
                      </a:r>
                      <a:endParaRPr lang="ru-RU" sz="1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••—</a:t>
                      </a:r>
                      <a:r>
                        <a:rPr lang="ru-RU" sz="1700" b="1">
                          <a:latin typeface="Calibri"/>
                          <a:ea typeface="Calibri"/>
                          <a:cs typeface="Courier New"/>
                        </a:rPr>
                        <a:t> </a:t>
                      </a: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—</a:t>
                      </a:r>
                      <a:r>
                        <a:rPr lang="ru-RU" sz="1700" b="1">
                          <a:latin typeface="Calibri"/>
                          <a:ea typeface="Calibri"/>
                          <a:cs typeface="Courier New"/>
                        </a:rPr>
                        <a:t> </a:t>
                      </a: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—</a:t>
                      </a:r>
                      <a:endParaRPr lang="ru-RU" sz="1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43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>
                          <a:latin typeface="Calibri"/>
                          <a:ea typeface="Calibri"/>
                          <a:cs typeface="Times New Roman"/>
                        </a:rPr>
                        <a:t>Ж</a:t>
                      </a: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•••—</a:t>
                      </a:r>
                      <a:endParaRPr lang="ru-RU" sz="1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>
                          <a:latin typeface="Calibri"/>
                          <a:ea typeface="Calibri"/>
                          <a:cs typeface="Times New Roman"/>
                        </a:rPr>
                        <a:t>Ф</a:t>
                      </a: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••—•</a:t>
                      </a:r>
                      <a:endParaRPr lang="ru-RU" sz="1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•••—</a:t>
                      </a:r>
                      <a:r>
                        <a:rPr lang="ru-RU" sz="1700" b="1">
                          <a:latin typeface="Calibri"/>
                          <a:ea typeface="Calibri"/>
                          <a:cs typeface="Courier New"/>
                        </a:rPr>
                        <a:t> </a:t>
                      </a: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—</a:t>
                      </a:r>
                      <a:endParaRPr lang="ru-RU" sz="1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43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>
                          <a:latin typeface="Calibri"/>
                          <a:ea typeface="Calibri"/>
                          <a:cs typeface="Times New Roman"/>
                        </a:rPr>
                        <a:t>З</a:t>
                      </a: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—</a:t>
                      </a:r>
                      <a:r>
                        <a:rPr lang="ru-RU" sz="1700" b="1">
                          <a:latin typeface="Calibri"/>
                          <a:ea typeface="Calibri"/>
                          <a:cs typeface="Courier New"/>
                        </a:rPr>
                        <a:t> </a:t>
                      </a: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—••</a:t>
                      </a:r>
                      <a:endParaRPr lang="ru-RU" sz="1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>
                          <a:latin typeface="Calibri"/>
                          <a:ea typeface="Calibri"/>
                          <a:cs typeface="Times New Roman"/>
                        </a:rPr>
                        <a:t>Х</a:t>
                      </a: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••••</a:t>
                      </a:r>
                      <a:endParaRPr lang="ru-RU" sz="1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••••—</a:t>
                      </a:r>
                      <a:endParaRPr lang="ru-RU" sz="1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43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>
                          <a:latin typeface="Calibri"/>
                          <a:ea typeface="Calibri"/>
                          <a:cs typeface="Times New Roman"/>
                        </a:rPr>
                        <a:t>И</a:t>
                      </a: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••</a:t>
                      </a:r>
                      <a:endParaRPr lang="ru-RU" sz="1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>
                          <a:latin typeface="Calibri"/>
                          <a:ea typeface="Calibri"/>
                          <a:cs typeface="Times New Roman"/>
                        </a:rPr>
                        <a:t>Ц</a:t>
                      </a: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 dirty="0">
                          <a:latin typeface="Courier New"/>
                          <a:ea typeface="Calibri"/>
                          <a:cs typeface="Times New Roman"/>
                        </a:rPr>
                        <a:t>—•—•</a:t>
                      </a:r>
                      <a:endParaRPr lang="ru-RU" sz="1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•••••</a:t>
                      </a:r>
                      <a:endParaRPr lang="ru-RU" sz="1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43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>
                          <a:latin typeface="Calibri"/>
                          <a:ea typeface="Calibri"/>
                          <a:cs typeface="Times New Roman"/>
                        </a:rPr>
                        <a:t>Й</a:t>
                      </a: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•—</a:t>
                      </a:r>
                      <a:r>
                        <a:rPr lang="ru-RU" sz="1700" b="1">
                          <a:latin typeface="Calibri"/>
                          <a:ea typeface="Calibri"/>
                          <a:cs typeface="Courier New"/>
                        </a:rPr>
                        <a:t> </a:t>
                      </a: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—</a:t>
                      </a:r>
                      <a:r>
                        <a:rPr lang="ru-RU" sz="1700" b="1">
                          <a:latin typeface="Calibri"/>
                          <a:ea typeface="Calibri"/>
                          <a:cs typeface="Courier New"/>
                        </a:rPr>
                        <a:t> </a:t>
                      </a: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—</a:t>
                      </a:r>
                      <a:endParaRPr lang="ru-RU" sz="1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>
                          <a:latin typeface="Calibri"/>
                          <a:ea typeface="Calibri"/>
                          <a:cs typeface="Times New Roman"/>
                        </a:rPr>
                        <a:t>Ч</a:t>
                      </a: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—</a:t>
                      </a:r>
                      <a:r>
                        <a:rPr lang="ru-RU" sz="1700" b="1">
                          <a:latin typeface="Calibri"/>
                          <a:ea typeface="Calibri"/>
                          <a:cs typeface="Courier New"/>
                        </a:rPr>
                        <a:t> </a:t>
                      </a: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—</a:t>
                      </a:r>
                      <a:r>
                        <a:rPr lang="ru-RU" sz="1700" b="1">
                          <a:latin typeface="Calibri"/>
                          <a:ea typeface="Calibri"/>
                          <a:cs typeface="Courier New"/>
                        </a:rPr>
                        <a:t> </a:t>
                      </a: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—•</a:t>
                      </a:r>
                      <a:endParaRPr lang="ru-RU" sz="1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—••••</a:t>
                      </a:r>
                      <a:endParaRPr lang="ru-RU" sz="1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43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>
                          <a:latin typeface="Calibri"/>
                          <a:ea typeface="Calibri"/>
                          <a:cs typeface="Times New Roman"/>
                        </a:rPr>
                        <a:t>К</a:t>
                      </a: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—•—</a:t>
                      </a:r>
                      <a:endParaRPr lang="ru-RU" sz="1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>
                          <a:latin typeface="Calibri"/>
                          <a:ea typeface="Calibri"/>
                          <a:cs typeface="Times New Roman"/>
                        </a:rPr>
                        <a:t>Ш</a:t>
                      </a: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—</a:t>
                      </a:r>
                      <a:r>
                        <a:rPr lang="ru-RU" sz="1700" b="1">
                          <a:latin typeface="Calibri"/>
                          <a:ea typeface="Calibri"/>
                          <a:cs typeface="Courier New"/>
                        </a:rPr>
                        <a:t> </a:t>
                      </a: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—</a:t>
                      </a:r>
                      <a:r>
                        <a:rPr lang="ru-RU" sz="1700" b="1">
                          <a:latin typeface="Calibri"/>
                          <a:ea typeface="Calibri"/>
                          <a:cs typeface="Courier New"/>
                        </a:rPr>
                        <a:t> </a:t>
                      </a: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—</a:t>
                      </a:r>
                      <a:r>
                        <a:rPr lang="ru-RU" sz="1700" b="1">
                          <a:latin typeface="Calibri"/>
                          <a:ea typeface="Calibri"/>
                          <a:cs typeface="Courier New"/>
                        </a:rPr>
                        <a:t> </a:t>
                      </a: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—</a:t>
                      </a:r>
                      <a:endParaRPr lang="ru-RU" sz="1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—</a:t>
                      </a:r>
                      <a:r>
                        <a:rPr lang="ru-RU" sz="1700" b="1">
                          <a:latin typeface="Calibri"/>
                          <a:ea typeface="Calibri"/>
                          <a:cs typeface="Courier New"/>
                        </a:rPr>
                        <a:t> </a:t>
                      </a: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—•••</a:t>
                      </a:r>
                      <a:endParaRPr lang="ru-RU" sz="1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43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>
                          <a:latin typeface="Calibri"/>
                          <a:ea typeface="Calibri"/>
                          <a:cs typeface="Times New Roman"/>
                        </a:rPr>
                        <a:t>Л</a:t>
                      </a: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•—••</a:t>
                      </a:r>
                      <a:endParaRPr lang="ru-RU" sz="1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>
                          <a:latin typeface="Calibri"/>
                          <a:ea typeface="Calibri"/>
                          <a:cs typeface="Times New Roman"/>
                        </a:rPr>
                        <a:t>Щ</a:t>
                      </a: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—</a:t>
                      </a:r>
                      <a:r>
                        <a:rPr lang="ru-RU" sz="1700" b="1">
                          <a:latin typeface="Calibri"/>
                          <a:ea typeface="Calibri"/>
                          <a:cs typeface="Courier New"/>
                        </a:rPr>
                        <a:t> </a:t>
                      </a: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—•—</a:t>
                      </a:r>
                      <a:endParaRPr lang="ru-RU" sz="1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 dirty="0">
                          <a:latin typeface="Courier New"/>
                          <a:ea typeface="Calibri"/>
                          <a:cs typeface="Times New Roman"/>
                        </a:rPr>
                        <a:t>—</a:t>
                      </a:r>
                      <a:r>
                        <a:rPr lang="ru-RU" sz="1700" b="1" dirty="0">
                          <a:latin typeface="Calibri"/>
                          <a:ea typeface="Calibri"/>
                          <a:cs typeface="Courier New"/>
                        </a:rPr>
                        <a:t> </a:t>
                      </a:r>
                      <a:r>
                        <a:rPr lang="ru-RU" sz="1700" b="1" dirty="0">
                          <a:latin typeface="Courier New"/>
                          <a:ea typeface="Calibri"/>
                          <a:cs typeface="Times New Roman"/>
                        </a:rPr>
                        <a:t>—</a:t>
                      </a:r>
                      <a:r>
                        <a:rPr lang="ru-RU" sz="1700" b="1" dirty="0">
                          <a:latin typeface="Calibri"/>
                          <a:ea typeface="Calibri"/>
                          <a:cs typeface="Courier New"/>
                        </a:rPr>
                        <a:t> </a:t>
                      </a:r>
                      <a:r>
                        <a:rPr lang="ru-RU" sz="1700" b="1" dirty="0">
                          <a:latin typeface="Courier New"/>
                          <a:ea typeface="Calibri"/>
                          <a:cs typeface="Times New Roman"/>
                        </a:rPr>
                        <a:t>—••</a:t>
                      </a:r>
                      <a:endParaRPr lang="ru-RU" sz="1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43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>
                          <a:latin typeface="Calibri"/>
                          <a:ea typeface="Calibri"/>
                          <a:cs typeface="Times New Roman"/>
                        </a:rPr>
                        <a:t>М</a:t>
                      </a: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—</a:t>
                      </a:r>
                      <a:r>
                        <a:rPr lang="ru-RU" sz="1700" b="1">
                          <a:latin typeface="Calibri"/>
                          <a:ea typeface="Calibri"/>
                          <a:cs typeface="Courier New"/>
                        </a:rPr>
                        <a:t> </a:t>
                      </a: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—</a:t>
                      </a:r>
                      <a:endParaRPr lang="ru-RU" sz="1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>
                          <a:latin typeface="Calibri"/>
                          <a:ea typeface="Calibri"/>
                          <a:cs typeface="Times New Roman"/>
                        </a:rPr>
                        <a:t>Ь</a:t>
                      </a: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—••</a:t>
                      </a:r>
                      <a:r>
                        <a:rPr lang="ru-RU" sz="1700" b="1">
                          <a:latin typeface="Calibri"/>
                          <a:ea typeface="Calibri"/>
                          <a:cs typeface="Courier New"/>
                        </a:rPr>
                        <a:t> </a:t>
                      </a: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—</a:t>
                      </a:r>
                      <a:endParaRPr lang="ru-RU" sz="1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—</a:t>
                      </a:r>
                      <a:r>
                        <a:rPr lang="ru-RU" sz="1700" b="1">
                          <a:latin typeface="Calibri"/>
                          <a:ea typeface="Calibri"/>
                          <a:cs typeface="Courier New"/>
                        </a:rPr>
                        <a:t> </a:t>
                      </a: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—</a:t>
                      </a:r>
                      <a:r>
                        <a:rPr lang="ru-RU" sz="1700" b="1">
                          <a:latin typeface="Calibri"/>
                          <a:ea typeface="Calibri"/>
                          <a:cs typeface="Courier New"/>
                        </a:rPr>
                        <a:t> </a:t>
                      </a: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—</a:t>
                      </a:r>
                      <a:r>
                        <a:rPr lang="ru-RU" sz="1700" b="1">
                          <a:latin typeface="Calibri"/>
                          <a:ea typeface="Calibri"/>
                          <a:cs typeface="Courier New"/>
                        </a:rPr>
                        <a:t> </a:t>
                      </a: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—•</a:t>
                      </a:r>
                      <a:endParaRPr lang="ru-RU" sz="1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43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>
                          <a:latin typeface="Calibri"/>
                          <a:ea typeface="Calibri"/>
                          <a:cs typeface="Times New Roman"/>
                        </a:rPr>
                        <a:t>Н</a:t>
                      </a: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—•</a:t>
                      </a:r>
                      <a:endParaRPr lang="ru-RU" sz="1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>
                          <a:latin typeface="Calibri"/>
                          <a:ea typeface="Calibri"/>
                          <a:cs typeface="Times New Roman"/>
                        </a:rPr>
                        <a:t>Ы</a:t>
                      </a: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—•—</a:t>
                      </a:r>
                      <a:r>
                        <a:rPr lang="ru-RU" sz="1700" b="1">
                          <a:latin typeface="Calibri"/>
                          <a:ea typeface="Calibri"/>
                          <a:cs typeface="Courier New"/>
                        </a:rPr>
                        <a:t> </a:t>
                      </a:r>
                      <a:r>
                        <a:rPr lang="ru-RU" sz="1700" b="1">
                          <a:latin typeface="Courier New"/>
                          <a:ea typeface="Calibri"/>
                          <a:cs typeface="Times New Roman"/>
                        </a:rPr>
                        <a:t>—</a:t>
                      </a:r>
                      <a:endParaRPr lang="ru-RU" sz="1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 dirty="0">
                          <a:latin typeface="Courier New"/>
                          <a:ea typeface="Calibri"/>
                          <a:cs typeface="Times New Roman"/>
                        </a:rPr>
                        <a:t>—</a:t>
                      </a:r>
                      <a:r>
                        <a:rPr lang="ru-RU" sz="1700" b="1" dirty="0">
                          <a:latin typeface="Calibri"/>
                          <a:ea typeface="Calibri"/>
                          <a:cs typeface="Courier New"/>
                        </a:rPr>
                        <a:t> </a:t>
                      </a:r>
                      <a:r>
                        <a:rPr lang="ru-RU" sz="1700" b="1" dirty="0">
                          <a:latin typeface="Courier New"/>
                          <a:ea typeface="Calibri"/>
                          <a:cs typeface="Times New Roman"/>
                        </a:rPr>
                        <a:t>—</a:t>
                      </a:r>
                      <a:r>
                        <a:rPr lang="ru-RU" sz="1700" b="1" dirty="0">
                          <a:latin typeface="Calibri"/>
                          <a:ea typeface="Calibri"/>
                          <a:cs typeface="Courier New"/>
                        </a:rPr>
                        <a:t> </a:t>
                      </a:r>
                      <a:r>
                        <a:rPr lang="ru-RU" sz="1700" b="1" dirty="0">
                          <a:latin typeface="Courier New"/>
                          <a:ea typeface="Calibri"/>
                          <a:cs typeface="Times New Roman"/>
                        </a:rPr>
                        <a:t>—</a:t>
                      </a:r>
                      <a:r>
                        <a:rPr lang="ru-RU" sz="1700" b="1" dirty="0">
                          <a:latin typeface="Calibri"/>
                          <a:ea typeface="Calibri"/>
                          <a:cs typeface="Courier New"/>
                        </a:rPr>
                        <a:t> </a:t>
                      </a:r>
                      <a:r>
                        <a:rPr lang="ru-RU" sz="1700" b="1" dirty="0">
                          <a:latin typeface="Courier New"/>
                          <a:ea typeface="Calibri"/>
                          <a:cs typeface="Times New Roman"/>
                        </a:rPr>
                        <a:t>—</a:t>
                      </a:r>
                      <a:r>
                        <a:rPr lang="ru-RU" sz="1700" b="1" dirty="0">
                          <a:latin typeface="Calibri"/>
                          <a:ea typeface="Calibri"/>
                          <a:cs typeface="Courier New"/>
                        </a:rPr>
                        <a:t> </a:t>
                      </a:r>
                      <a:r>
                        <a:rPr lang="ru-RU" sz="1700" b="1" dirty="0">
                          <a:latin typeface="Courier New"/>
                          <a:ea typeface="Calibri"/>
                          <a:cs typeface="Times New Roman"/>
                        </a:rPr>
                        <a:t>—</a:t>
                      </a:r>
                      <a:endParaRPr lang="ru-RU" sz="1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08241" marR="10824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pSp>
        <p:nvGrpSpPr>
          <p:cNvPr id="2" name="Group 97"/>
          <p:cNvGrpSpPr>
            <a:grpSpLocks/>
          </p:cNvGrpSpPr>
          <p:nvPr/>
        </p:nvGrpSpPr>
        <p:grpSpPr bwMode="auto">
          <a:xfrm>
            <a:off x="2032000" y="5227639"/>
            <a:ext cx="3835400" cy="936625"/>
            <a:chOff x="364" y="2914"/>
            <a:chExt cx="2416" cy="590"/>
          </a:xfrm>
        </p:grpSpPr>
        <p:sp>
          <p:nvSpPr>
            <p:cNvPr id="7" name="Text Box 56"/>
            <p:cNvSpPr txBox="1">
              <a:spLocks noChangeArrowheads="1"/>
            </p:cNvSpPr>
            <p:nvPr/>
          </p:nvSpPr>
          <p:spPr bwMode="auto">
            <a:xfrm>
              <a:off x="658" y="2981"/>
              <a:ext cx="2122" cy="523"/>
            </a:xfrm>
            <a:prstGeom prst="rect">
              <a:avLst/>
            </a:prstGeom>
            <a:solidFill>
              <a:srgbClr val="D1D1FF"/>
            </a:solidFill>
            <a:ln w="1270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ru-RU" sz="2400" dirty="0">
                  <a:latin typeface="Arial" charset="0"/>
                </a:rPr>
                <a:t>  Код неравномерный, </a:t>
              </a:r>
              <a:r>
                <a:rPr lang="en-US" sz="2400" dirty="0">
                  <a:latin typeface="Arial" charset="0"/>
                </a:rPr>
                <a:t/>
              </a:r>
              <a:br>
                <a:rPr lang="en-US" sz="2400" dirty="0">
                  <a:latin typeface="Arial" charset="0"/>
                </a:rPr>
              </a:br>
              <a:r>
                <a:rPr lang="en-US" sz="2400" dirty="0">
                  <a:latin typeface="Arial" charset="0"/>
                </a:rPr>
                <a:t>  </a:t>
              </a:r>
              <a:r>
                <a:rPr lang="ru-RU" sz="2400" dirty="0">
                  <a:latin typeface="Arial" charset="0"/>
                </a:rPr>
                <a:t>нужен разделитель!</a:t>
              </a:r>
            </a:p>
          </p:txBody>
        </p:sp>
        <p:sp>
          <p:nvSpPr>
            <p:cNvPr id="17504" name="Oval 57"/>
            <p:cNvSpPr>
              <a:spLocks noChangeArrowheads="1"/>
            </p:cNvSpPr>
            <p:nvPr/>
          </p:nvSpPr>
          <p:spPr bwMode="auto">
            <a:xfrm>
              <a:off x="364" y="2914"/>
              <a:ext cx="409" cy="418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ru-RU" altLang="ru-RU" sz="4400">
                  <a:solidFill>
                    <a:schemeClr val="bg1"/>
                  </a:solidFill>
                  <a:latin typeface="Arial Black" panose="020B0A04020102020204" pitchFamily="34" charset="0"/>
                </a:rPr>
                <a:t>!</a:t>
              </a:r>
            </a:p>
          </p:txBody>
        </p:sp>
      </p:grpSp>
      <p:sp>
        <p:nvSpPr>
          <p:cNvPr id="17499" name="Rectangle 3"/>
          <p:cNvSpPr>
            <a:spLocks noChangeArrowheads="1"/>
          </p:cNvSpPr>
          <p:nvPr/>
        </p:nvSpPr>
        <p:spPr bwMode="auto">
          <a:xfrm>
            <a:off x="6096000" y="5313364"/>
            <a:ext cx="30988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b="1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•—</a:t>
            </a:r>
            <a:r>
              <a:rPr lang="ru-RU" altLang="ru-RU" b="1">
                <a:ea typeface="Calibri" panose="020F0502020204030204" pitchFamily="34" charset="0"/>
                <a:cs typeface="Courier New" panose="02070309020205020404" pitchFamily="49" charset="0"/>
              </a:rPr>
              <a:t> </a:t>
            </a:r>
            <a:r>
              <a:rPr lang="ru-RU" altLang="ru-RU" b="1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—</a:t>
            </a:r>
            <a:r>
              <a:rPr lang="ru-RU" altLang="ru-RU" b="1">
                <a:latin typeface="Courier New" panose="020703090202050204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 </a:t>
            </a:r>
            <a:r>
              <a:rPr lang="ru-RU" altLang="ru-RU" b="1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•—</a:t>
            </a:r>
            <a:r>
              <a:rPr lang="ru-RU" altLang="ru-RU" b="1">
                <a:latin typeface="Courier New" panose="020703090202050204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 </a:t>
            </a:r>
            <a:r>
              <a:rPr lang="ru-RU" altLang="ru-RU" b="1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•••</a:t>
            </a:r>
            <a:r>
              <a:rPr lang="ru-RU" altLang="ru-RU" b="1">
                <a:latin typeface="Courier New" panose="020703090202050204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 </a:t>
            </a:r>
            <a:r>
              <a:rPr lang="ru-RU" altLang="ru-RU" b="1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•—•—</a:t>
            </a:r>
            <a:endParaRPr lang="ru-RU" altLang="ru-RU"/>
          </a:p>
        </p:txBody>
      </p:sp>
      <p:sp>
        <p:nvSpPr>
          <p:cNvPr id="17500" name="Rectangle 3"/>
          <p:cNvSpPr>
            <a:spLocks noChangeArrowheads="1"/>
          </p:cNvSpPr>
          <p:nvPr/>
        </p:nvSpPr>
        <p:spPr bwMode="auto">
          <a:xfrm>
            <a:off x="8966201" y="5245101"/>
            <a:ext cx="11160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2400" b="1">
                <a:solidFill>
                  <a:srgbClr val="333399"/>
                </a:solidFill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ВАСЯ</a:t>
            </a:r>
            <a:endParaRPr lang="ru-RU" altLang="ru-RU" sz="2400">
              <a:solidFill>
                <a:srgbClr val="333399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501" name="Rectangle 3"/>
          <p:cNvSpPr>
            <a:spLocks noChangeArrowheads="1"/>
          </p:cNvSpPr>
          <p:nvPr/>
        </p:nvSpPr>
        <p:spPr bwMode="auto">
          <a:xfrm>
            <a:off x="6096000" y="5745164"/>
            <a:ext cx="10937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b="1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•—</a:t>
            </a:r>
            <a:r>
              <a:rPr lang="ru-RU" altLang="ru-RU" b="1">
                <a:ea typeface="Calibri" panose="020F0502020204030204" pitchFamily="34" charset="0"/>
                <a:cs typeface="Courier New" panose="02070309020205020404" pitchFamily="49" charset="0"/>
              </a:rPr>
              <a:t> </a:t>
            </a:r>
            <a:r>
              <a:rPr lang="ru-RU" altLang="ru-RU" b="1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—•—</a:t>
            </a:r>
            <a:endParaRPr lang="ru-RU" altLang="ru-RU"/>
          </a:p>
        </p:txBody>
      </p:sp>
      <p:sp>
        <p:nvSpPr>
          <p:cNvPr id="17502" name="Rectangle 3"/>
          <p:cNvSpPr>
            <a:spLocks noChangeArrowheads="1"/>
          </p:cNvSpPr>
          <p:nvPr/>
        </p:nvSpPr>
        <p:spPr bwMode="auto">
          <a:xfrm>
            <a:off x="7124700" y="5689601"/>
            <a:ext cx="33147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2400" b="1">
                <a:solidFill>
                  <a:srgbClr val="333399"/>
                </a:solidFill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ВА, АК, ПТ, ЕМЕТ?</a:t>
            </a:r>
            <a:endParaRPr lang="ru-RU" altLang="ru-RU" sz="2400">
              <a:solidFill>
                <a:srgbClr val="333399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6682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7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7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7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99" grpId="0"/>
      <p:bldP spid="17500" grpId="0"/>
      <p:bldP spid="17501" grpId="0"/>
      <p:bldP spid="1750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1835150" y="301625"/>
            <a:ext cx="8375650" cy="471488"/>
          </a:xfrm>
        </p:spPr>
        <p:txBody>
          <a:bodyPr>
            <a:normAutofit fontScale="90000"/>
          </a:bodyPr>
          <a:lstStyle/>
          <a:p>
            <a:r>
              <a:rPr lang="ru-RU" altLang="ru-RU" smtClean="0"/>
              <a:t>Двоичное кодирование</a:t>
            </a:r>
          </a:p>
        </p:txBody>
      </p:sp>
      <p:sp>
        <p:nvSpPr>
          <p:cNvPr id="18435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CC9F6B13-B606-433B-9B2D-32CE88D86786}" type="slidenum">
              <a:rPr lang="ru-RU" altLang="ru-RU"/>
              <a:pPr eaLnBrk="1" hangingPunct="1"/>
              <a:t>13</a:t>
            </a:fld>
            <a:endParaRPr lang="ru-RU" alt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920875" y="814388"/>
            <a:ext cx="8396288" cy="1039812"/>
          </a:xfrm>
          <a:prstGeom prst="rect">
            <a:avLst/>
          </a:prstGeom>
          <a:solidFill>
            <a:srgbClr val="D1D1FF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365125" indent="-365125">
              <a:defRPr/>
            </a:pPr>
            <a:r>
              <a:rPr lang="ru-RU" sz="2800" b="1" dirty="0">
                <a:latin typeface="Arial" charset="0"/>
              </a:rPr>
              <a:t>Двоичное кодирование</a:t>
            </a:r>
            <a:r>
              <a:rPr lang="ru-RU" sz="2800" dirty="0">
                <a:latin typeface="Arial" charset="0"/>
              </a:rPr>
              <a:t> — это кодирование с помощью двух знаков. 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359026" y="2436813"/>
          <a:ext cx="3063875" cy="865886"/>
        </p:xfrm>
        <a:graphic>
          <a:graphicData uri="http://schemas.openxmlformats.org/drawingml/2006/table">
            <a:tbl>
              <a:tblPr/>
              <a:tblGrid>
                <a:gridCol w="828444"/>
                <a:gridCol w="774780"/>
                <a:gridCol w="774780"/>
                <a:gridCol w="685871"/>
              </a:tblGrid>
              <a:tr h="4329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500" dirty="0"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  <a:endParaRPr lang="ru-RU" sz="25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4027" marR="154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500" dirty="0">
                          <a:latin typeface="Calibri"/>
                          <a:ea typeface="Calibri"/>
                          <a:cs typeface="Times New Roman"/>
                        </a:rPr>
                        <a:t>Б</a:t>
                      </a:r>
                    </a:p>
                  </a:txBody>
                  <a:tcPr marL="154027" marR="154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500" dirty="0">
                          <a:latin typeface="Calibri"/>
                          <a:ea typeface="Calibri"/>
                          <a:cs typeface="Times New Roman"/>
                        </a:rPr>
                        <a:t>В</a:t>
                      </a:r>
                    </a:p>
                  </a:txBody>
                  <a:tcPr marL="154027" marR="154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500" dirty="0">
                          <a:latin typeface="Calibri"/>
                          <a:ea typeface="Calibri"/>
                          <a:cs typeface="Times New Roman"/>
                        </a:rPr>
                        <a:t>Г</a:t>
                      </a:r>
                    </a:p>
                  </a:txBody>
                  <a:tcPr marL="154027" marR="154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4329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500">
                          <a:latin typeface="Calibri"/>
                          <a:ea typeface="Calibri"/>
                          <a:cs typeface="Times New Roman"/>
                        </a:rPr>
                        <a:t>00</a:t>
                      </a:r>
                    </a:p>
                  </a:txBody>
                  <a:tcPr marL="154027" marR="154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500" dirty="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r>
                        <a:rPr lang="en-US" sz="25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25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4027" marR="154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500" dirty="0"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endParaRPr lang="ru-RU" sz="25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4027" marR="154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500" dirty="0">
                          <a:latin typeface="Calibri"/>
                          <a:ea typeface="Calibri"/>
                          <a:cs typeface="Times New Roman"/>
                        </a:rPr>
                        <a:t>11</a:t>
                      </a:r>
                    </a:p>
                  </a:txBody>
                  <a:tcPr marL="154027" marR="154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8454" name="Прямоугольник 5"/>
          <p:cNvSpPr>
            <a:spLocks noChangeArrowheads="1"/>
          </p:cNvSpPr>
          <p:nvPr/>
        </p:nvSpPr>
        <p:spPr bwMode="auto">
          <a:xfrm>
            <a:off x="5611814" y="2609850"/>
            <a:ext cx="15573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800">
                <a:solidFill>
                  <a:srgbClr val="333399"/>
                </a:solidFill>
              </a:rPr>
              <a:t>АБАВГБ</a:t>
            </a:r>
          </a:p>
        </p:txBody>
      </p:sp>
      <p:sp>
        <p:nvSpPr>
          <p:cNvPr id="18455" name="Прямоугольник 6"/>
          <p:cNvSpPr>
            <a:spLocks noChangeArrowheads="1"/>
          </p:cNvSpPr>
          <p:nvPr/>
        </p:nvSpPr>
        <p:spPr bwMode="auto">
          <a:xfrm>
            <a:off x="7173914" y="2609850"/>
            <a:ext cx="33289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800"/>
              <a:t>→ </a:t>
            </a:r>
            <a:r>
              <a:rPr lang="ru-RU" altLang="ru-RU" sz="2800">
                <a:solidFill>
                  <a:srgbClr val="FF0000"/>
                </a:solidFill>
              </a:rPr>
              <a:t>00</a:t>
            </a:r>
            <a:r>
              <a:rPr lang="ru-RU" altLang="ru-RU" sz="2800"/>
              <a:t>01</a:t>
            </a:r>
            <a:r>
              <a:rPr lang="ru-RU" altLang="ru-RU" sz="2800">
                <a:solidFill>
                  <a:srgbClr val="FF0000"/>
                </a:solidFill>
              </a:rPr>
              <a:t>00</a:t>
            </a:r>
            <a:r>
              <a:rPr lang="ru-RU" altLang="ru-RU" sz="2800"/>
              <a:t>10</a:t>
            </a:r>
            <a:r>
              <a:rPr lang="ru-RU" altLang="ru-RU" sz="2800">
                <a:solidFill>
                  <a:srgbClr val="FF0000"/>
                </a:solidFill>
              </a:rPr>
              <a:t>11</a:t>
            </a:r>
            <a:r>
              <a:rPr lang="ru-RU" altLang="ru-RU" sz="2800"/>
              <a:t>01</a:t>
            </a:r>
          </a:p>
        </p:txBody>
      </p:sp>
      <p:sp>
        <p:nvSpPr>
          <p:cNvPr id="18456" name="Прямоугольник 7"/>
          <p:cNvSpPr>
            <a:spLocks noChangeArrowheads="1"/>
          </p:cNvSpPr>
          <p:nvPr/>
        </p:nvSpPr>
        <p:spPr bwMode="auto">
          <a:xfrm>
            <a:off x="1827214" y="3486150"/>
            <a:ext cx="71897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800"/>
              <a:t>Количество сообщений длиной </a:t>
            </a:r>
            <a:r>
              <a:rPr lang="en-US" altLang="ru-RU" sz="3200" b="1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altLang="ru-RU" sz="2800"/>
              <a:t> </a:t>
            </a:r>
            <a:r>
              <a:rPr lang="ru-RU" altLang="ru-RU" sz="2800"/>
              <a:t>битов</a:t>
            </a:r>
            <a:r>
              <a:rPr lang="en-US" altLang="ru-RU" sz="2800"/>
              <a:t>:</a:t>
            </a:r>
            <a:endParaRPr lang="ru-RU" altLang="ru-RU" sz="2800"/>
          </a:p>
        </p:txBody>
      </p:sp>
      <p:sp>
        <p:nvSpPr>
          <p:cNvPr id="9" name="Скругленный прямоугольник 8"/>
          <p:cNvSpPr/>
          <p:nvPr/>
        </p:nvSpPr>
        <p:spPr bwMode="auto">
          <a:xfrm>
            <a:off x="8763000" y="3446464"/>
            <a:ext cx="1371600" cy="579437"/>
          </a:xfrm>
          <a:prstGeom prst="roundRect">
            <a:avLst/>
          </a:prstGeom>
          <a:solidFill>
            <a:srgbClr val="FFFF66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>
              <a:defRPr/>
            </a:pPr>
            <a:r>
              <a:rPr lang="en-US" sz="2800" i="1" dirty="0">
                <a:solidFill>
                  <a:srgbClr val="000000"/>
                </a:solidFill>
                <a:latin typeface="Arial" charset="0"/>
              </a:rPr>
              <a:t>N = 2</a:t>
            </a:r>
            <a:r>
              <a:rPr lang="en-US" sz="3200" b="1" i="1" baseline="300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I</a:t>
            </a:r>
            <a:endParaRPr lang="ru-RU" sz="2800" b="1" baseline="30000" dirty="0">
              <a:solidFill>
                <a:srgbClr val="0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8458" name="Прямоугольник 9"/>
          <p:cNvSpPr>
            <a:spLocks noChangeArrowheads="1"/>
          </p:cNvSpPr>
          <p:nvPr/>
        </p:nvSpPr>
        <p:spPr bwMode="auto">
          <a:xfrm>
            <a:off x="1979614" y="4146551"/>
            <a:ext cx="826928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/>
              <a:t>Пример</a:t>
            </a:r>
            <a:r>
              <a:rPr lang="ru-RU" altLang="ru-RU" sz="2400"/>
              <a:t>. Нужно закодировать номер спортсмена от 1 до 200. Сколько битов потребуется?</a:t>
            </a:r>
          </a:p>
        </p:txBody>
      </p:sp>
      <p:sp>
        <p:nvSpPr>
          <p:cNvPr id="11" name="Скругленный прямоугольник 10"/>
          <p:cNvSpPr/>
          <p:nvPr/>
        </p:nvSpPr>
        <p:spPr bwMode="auto">
          <a:xfrm>
            <a:off x="6311900" y="5033964"/>
            <a:ext cx="1612900" cy="579437"/>
          </a:xfrm>
          <a:prstGeom prst="roundRect">
            <a:avLst/>
          </a:prstGeom>
          <a:solidFill>
            <a:srgbClr val="FFFF66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>
              <a:defRPr/>
            </a:pPr>
            <a:r>
              <a:rPr lang="en-US" sz="2800" dirty="0">
                <a:solidFill>
                  <a:srgbClr val="000000"/>
                </a:solidFill>
                <a:latin typeface="Arial" charset="0"/>
              </a:rPr>
              <a:t>8 </a:t>
            </a:r>
            <a:r>
              <a:rPr lang="ru-RU" sz="2800" dirty="0">
                <a:solidFill>
                  <a:srgbClr val="000000"/>
                </a:solidFill>
                <a:latin typeface="Arial" charset="0"/>
              </a:rPr>
              <a:t>битов</a:t>
            </a:r>
            <a:endParaRPr lang="ru-RU" sz="2800" baseline="30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8460" name="Скругленный прямоугольник 11"/>
          <p:cNvSpPr>
            <a:spLocks noChangeArrowheads="1"/>
          </p:cNvSpPr>
          <p:nvPr/>
        </p:nvSpPr>
        <p:spPr bwMode="auto">
          <a:xfrm>
            <a:off x="2405064" y="5046664"/>
            <a:ext cx="3500437" cy="579437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 type="triangle" w="lg" len="lg"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ru-RU" sz="2800" i="1">
                <a:solidFill>
                  <a:srgbClr val="000000"/>
                </a:solidFill>
              </a:rPr>
              <a:t>2</a:t>
            </a:r>
            <a:r>
              <a:rPr lang="ru-RU" altLang="ru-RU" sz="2800" i="1" baseline="30000">
                <a:solidFill>
                  <a:srgbClr val="000000"/>
                </a:solidFill>
              </a:rPr>
              <a:t>7</a:t>
            </a:r>
            <a:r>
              <a:rPr lang="en-US" altLang="ru-RU" sz="2800" i="1">
                <a:solidFill>
                  <a:srgbClr val="000000"/>
                </a:solidFill>
              </a:rPr>
              <a:t> &lt; 200 ≤ 2</a:t>
            </a:r>
            <a:r>
              <a:rPr lang="en-US" altLang="ru-RU" sz="2800" i="1" baseline="30000">
                <a:solidFill>
                  <a:srgbClr val="333399"/>
                </a:solidFill>
              </a:rPr>
              <a:t>8</a:t>
            </a:r>
            <a:r>
              <a:rPr lang="en-US" altLang="ru-RU" sz="2800" i="1">
                <a:solidFill>
                  <a:srgbClr val="000000"/>
                </a:solidFill>
              </a:rPr>
              <a:t> = 256</a:t>
            </a:r>
            <a:endParaRPr lang="ru-RU" altLang="ru-RU" sz="2800" baseline="30000">
              <a:solidFill>
                <a:srgbClr val="000000"/>
              </a:solidFill>
            </a:endParaRPr>
          </a:p>
        </p:txBody>
      </p:sp>
      <p:sp>
        <p:nvSpPr>
          <p:cNvPr id="18461" name="Прямоугольник 12"/>
          <p:cNvSpPr>
            <a:spLocks noChangeArrowheads="1"/>
          </p:cNvSpPr>
          <p:nvPr/>
        </p:nvSpPr>
        <p:spPr bwMode="auto">
          <a:xfrm>
            <a:off x="1827214" y="1924050"/>
            <a:ext cx="65420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800"/>
              <a:t>Равномерный код</a:t>
            </a:r>
            <a:r>
              <a:rPr lang="en-US" altLang="ru-RU" sz="2800"/>
              <a:t>:</a:t>
            </a:r>
            <a:endParaRPr lang="ru-RU" altLang="ru-RU" sz="2800"/>
          </a:p>
        </p:txBody>
      </p:sp>
    </p:spTree>
    <p:extLst>
      <p:ext uri="{BB962C8B-B14F-4D97-AF65-F5344CB8AC3E}">
        <p14:creationId xmlns:p14="http://schemas.microsoft.com/office/powerpoint/2010/main" val="1513745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8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8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8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54" grpId="0"/>
      <p:bldP spid="18455" grpId="0"/>
      <p:bldP spid="18456" grpId="0"/>
      <p:bldP spid="9" grpId="0" animBg="1"/>
      <p:bldP spid="18458" grpId="0"/>
      <p:bldP spid="11" grpId="0" animBg="1"/>
      <p:bldP spid="18460" grpId="0"/>
      <p:bldP spid="1846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4410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4"/>
          <p:cNvSpPr>
            <a:spLocks noGrp="1"/>
          </p:cNvSpPr>
          <p:nvPr>
            <p:ph type="title"/>
          </p:nvPr>
        </p:nvSpPr>
        <p:spPr>
          <a:xfrm>
            <a:off x="1835150" y="301625"/>
            <a:ext cx="8375650" cy="471488"/>
          </a:xfrm>
        </p:spPr>
        <p:txBody>
          <a:bodyPr>
            <a:normAutofit fontScale="90000"/>
          </a:bodyPr>
          <a:lstStyle/>
          <a:p>
            <a:r>
              <a:rPr lang="ru-RU" altLang="ru-RU" smtClean="0"/>
              <a:t>Язык</a:t>
            </a:r>
          </a:p>
        </p:txBody>
      </p:sp>
      <p:sp>
        <p:nvSpPr>
          <p:cNvPr id="9219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FC5829E6-C240-4B3D-B26D-25D4E95E2BB0}" type="slidenum">
              <a:rPr lang="ru-RU" altLang="ru-RU"/>
              <a:pPr eaLnBrk="1" hangingPunct="1"/>
              <a:t>2</a:t>
            </a:fld>
            <a:endParaRPr lang="ru-RU" altLang="ru-RU"/>
          </a:p>
        </p:txBody>
      </p:sp>
      <p:sp>
        <p:nvSpPr>
          <p:cNvPr id="9220" name="Прямоугольник 5"/>
          <p:cNvSpPr>
            <a:spLocks noChangeArrowheads="1"/>
          </p:cNvSpPr>
          <p:nvPr/>
        </p:nvSpPr>
        <p:spPr bwMode="auto">
          <a:xfrm>
            <a:off x="1905000" y="803275"/>
            <a:ext cx="84582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41325" indent="-441325" eaLnBrk="0" hangingPunct="0">
              <a:tabLst>
                <a:tab pos="4413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4413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4413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4413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4413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13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13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13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13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800" b="1"/>
              <a:t>Язык </a:t>
            </a:r>
            <a:r>
              <a:rPr lang="ru-RU" altLang="ru-RU" sz="2800"/>
              <a:t>— это система знаков, используемая для хранения, передачи и обработки информации.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560638" y="2411414"/>
          <a:ext cx="7285036" cy="3806823"/>
        </p:xfrm>
        <a:graphic>
          <a:graphicData uri="http://schemas.openxmlformats.org/drawingml/2006/table">
            <a:tbl>
              <a:tblPr/>
              <a:tblGrid>
                <a:gridCol w="1549178"/>
                <a:gridCol w="1652760"/>
                <a:gridCol w="1067382"/>
                <a:gridCol w="1362956"/>
                <a:gridCol w="1652760"/>
              </a:tblGrid>
              <a:tr h="534488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500" dirty="0">
                          <a:latin typeface="Calibri"/>
                          <a:ea typeface="Calibri"/>
                          <a:cs typeface="Times New Roman"/>
                        </a:rPr>
                        <a:t>Египетское письмо</a:t>
                      </a:r>
                      <a:endParaRPr lang="ru-RU" sz="3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90" marR="189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5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90" marR="189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500">
                          <a:latin typeface="Calibri"/>
                          <a:ea typeface="Calibri"/>
                          <a:cs typeface="Times New Roman"/>
                        </a:rPr>
                        <a:t>Иероглифы (Китай)</a:t>
                      </a:r>
                      <a:endParaRPr lang="ru-RU" sz="3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90" marR="189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5446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5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500" dirty="0" smtClean="0">
                          <a:latin typeface="Calibri"/>
                          <a:cs typeface="Times New Roman"/>
                        </a:rPr>
                        <a:t>рука</a:t>
                      </a:r>
                      <a:r>
                        <a:rPr lang="ru-RU" sz="2800" dirty="0" smtClean="0">
                          <a:latin typeface="Calibri"/>
                          <a:cs typeface="Times New Roman"/>
                        </a:rPr>
                        <a:t> </a:t>
                      </a:r>
                      <a:endParaRPr lang="ru-RU" sz="2800" dirty="0">
                        <a:latin typeface="Calibri"/>
                        <a:cs typeface="Times New Roman"/>
                      </a:endParaRP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5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5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500" dirty="0">
                          <a:latin typeface="Calibri"/>
                          <a:ea typeface="Calibri"/>
                          <a:cs typeface="Times New Roman"/>
                        </a:rPr>
                        <a:t>солнце</a:t>
                      </a:r>
                      <a:endParaRPr lang="ru-RU" sz="3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446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5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500" dirty="0">
                          <a:latin typeface="Calibri"/>
                          <a:ea typeface="Calibri"/>
                          <a:cs typeface="Times New Roman"/>
                        </a:rPr>
                        <a:t>дом</a:t>
                      </a:r>
                      <a:endParaRPr lang="ru-RU" sz="3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5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5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500" dirty="0">
                          <a:latin typeface="Calibri"/>
                          <a:ea typeface="Calibri"/>
                          <a:cs typeface="Times New Roman"/>
                        </a:rPr>
                        <a:t>луна</a:t>
                      </a:r>
                      <a:endParaRPr lang="ru-RU" sz="3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446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5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500" dirty="0">
                          <a:latin typeface="Calibri"/>
                          <a:ea typeface="Calibri"/>
                          <a:cs typeface="Times New Roman"/>
                        </a:rPr>
                        <a:t>кобра</a:t>
                      </a:r>
                      <a:endParaRPr lang="ru-RU" sz="3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5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5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500" dirty="0">
                          <a:latin typeface="Calibri"/>
                          <a:ea typeface="Calibri"/>
                          <a:cs typeface="Times New Roman"/>
                        </a:rPr>
                        <a:t>дождь</a:t>
                      </a:r>
                      <a:endParaRPr lang="ru-RU" sz="3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446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5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500" dirty="0">
                          <a:latin typeface="Calibri"/>
                          <a:ea typeface="Calibri"/>
                          <a:cs typeface="Times New Roman"/>
                        </a:rPr>
                        <a:t>лев</a:t>
                      </a:r>
                      <a:endParaRPr lang="ru-RU" sz="3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5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5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500" dirty="0">
                          <a:latin typeface="Calibri"/>
                          <a:ea typeface="Calibri"/>
                          <a:cs typeface="Times New Roman"/>
                        </a:rPr>
                        <a:t>гора</a:t>
                      </a:r>
                      <a:endParaRPr lang="ru-RU" sz="3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446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5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500" dirty="0">
                          <a:latin typeface="Calibri"/>
                          <a:ea typeface="Calibri"/>
                          <a:cs typeface="Times New Roman"/>
                        </a:rPr>
                        <a:t>вода</a:t>
                      </a:r>
                      <a:endParaRPr lang="ru-RU" sz="3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5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5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500" dirty="0">
                          <a:latin typeface="Calibri"/>
                          <a:ea typeface="Calibri"/>
                          <a:cs typeface="Times New Roman"/>
                        </a:rPr>
                        <a:t>лошадь</a:t>
                      </a:r>
                      <a:endParaRPr lang="ru-RU" sz="3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2" name="Группа 26"/>
          <p:cNvGrpSpPr>
            <a:grpSpLocks/>
          </p:cNvGrpSpPr>
          <p:nvPr/>
        </p:nvGrpSpPr>
        <p:grpSpPr bwMode="auto">
          <a:xfrm>
            <a:off x="2865439" y="2971801"/>
            <a:ext cx="4962525" cy="3184525"/>
            <a:chOff x="1447800" y="2971800"/>
            <a:chExt cx="4962984" cy="3185160"/>
          </a:xfrm>
        </p:grpSpPr>
        <p:pic>
          <p:nvPicPr>
            <p:cNvPr id="9272" name="Рисунок 93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7800" y="3017520"/>
              <a:ext cx="1057910" cy="518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73" name="Рисунок 93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91200" y="2971800"/>
              <a:ext cx="579120" cy="599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74" name="Рисунок 93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4001" y="3642360"/>
              <a:ext cx="832394" cy="563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75" name="Рисунок 93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06440" y="3657600"/>
              <a:ext cx="524992" cy="563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76" name="Рисунок 93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1160" y="4358640"/>
              <a:ext cx="566737" cy="518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77" name="Рисунок 936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36919" y="4282440"/>
              <a:ext cx="573865" cy="594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78" name="Рисунок 937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63039" y="4968240"/>
              <a:ext cx="1034143" cy="579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79" name="Рисунок 938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36920" y="4953000"/>
              <a:ext cx="545084" cy="563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80" name="Рисунок 939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8280" y="5715000"/>
              <a:ext cx="1007110" cy="396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81" name="Рисунок 940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5434" y="5608320"/>
              <a:ext cx="513244" cy="5486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271" name="Прямоугольник 25"/>
          <p:cNvSpPr>
            <a:spLocks noChangeArrowheads="1"/>
          </p:cNvSpPr>
          <p:nvPr/>
        </p:nvSpPr>
        <p:spPr bwMode="auto">
          <a:xfrm>
            <a:off x="1955800" y="1827214"/>
            <a:ext cx="223043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800">
                <a:solidFill>
                  <a:srgbClr val="000000"/>
                </a:solidFill>
              </a:rPr>
              <a:t>Иероглифы:</a:t>
            </a: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62301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27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 стрелкой 6"/>
          <p:cNvCxnSpPr/>
          <p:nvPr/>
        </p:nvCxnSpPr>
        <p:spPr>
          <a:xfrm>
            <a:off x="5011865" y="957662"/>
            <a:ext cx="1018903" cy="523221"/>
          </a:xfrm>
          <a:prstGeom prst="straightConnector1">
            <a:avLst/>
          </a:prstGeom>
          <a:ln w="5715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flipH="1">
            <a:off x="3026311" y="957662"/>
            <a:ext cx="992777" cy="523221"/>
          </a:xfrm>
          <a:prstGeom prst="straightConnector1">
            <a:avLst/>
          </a:prstGeom>
          <a:ln w="5715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4019088" y="434442"/>
            <a:ext cx="992777" cy="52322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/>
              <a:t>язык</a:t>
            </a:r>
            <a:endParaRPr lang="ru-RU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1933385" y="1480883"/>
            <a:ext cx="2477589" cy="52322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/>
              <a:t>естественный</a:t>
            </a:r>
            <a:endParaRPr lang="ru-R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5112014" y="1480883"/>
            <a:ext cx="2477589" cy="52322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/>
              <a:t>формальный</a:t>
            </a:r>
            <a:endParaRPr lang="ru-RU" sz="2800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552" y="1162609"/>
            <a:ext cx="1395531" cy="93035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0761" y="2004103"/>
            <a:ext cx="2660091" cy="1995068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4634" y="789144"/>
            <a:ext cx="1449756" cy="121495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5205" y="555214"/>
            <a:ext cx="2359429" cy="1569480"/>
          </a:xfrm>
          <a:prstGeom prst="rect">
            <a:avLst/>
          </a:prstGeom>
        </p:spPr>
      </p:pic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386552" y="2283107"/>
            <a:ext cx="4212783" cy="3093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41325" indent="-1825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altLang="ru-RU" sz="2000" dirty="0">
                <a:solidFill>
                  <a:srgbClr val="000000"/>
                </a:solidFill>
              </a:rPr>
              <a:t>результат развития общества </a:t>
            </a:r>
          </a:p>
          <a:p>
            <a:pPr eaLnBrk="1" hangingPunct="1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altLang="ru-RU" sz="2000" dirty="0">
                <a:solidFill>
                  <a:srgbClr val="000000"/>
                </a:solidFill>
              </a:rPr>
              <a:t>для общения в быту </a:t>
            </a:r>
          </a:p>
          <a:p>
            <a:pPr eaLnBrk="1" hangingPunct="1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altLang="ru-RU" sz="2000" dirty="0">
                <a:solidFill>
                  <a:srgbClr val="000000"/>
                </a:solidFill>
              </a:rPr>
              <a:t>значения слов зависят от контекста </a:t>
            </a:r>
          </a:p>
          <a:p>
            <a:pPr eaLnBrk="1" hangingPunct="1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altLang="ru-RU" sz="2000" dirty="0">
                <a:solidFill>
                  <a:srgbClr val="000000"/>
                </a:solidFill>
              </a:rPr>
              <a:t>есть синонимы </a:t>
            </a:r>
          </a:p>
          <a:p>
            <a:pPr eaLnBrk="1" hangingPunct="1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altLang="ru-RU" sz="2000" dirty="0">
                <a:solidFill>
                  <a:srgbClr val="000000"/>
                </a:solidFill>
              </a:rPr>
              <a:t>есть омонимы</a:t>
            </a:r>
          </a:p>
          <a:p>
            <a:pPr eaLnBrk="1" hangingPunct="1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altLang="ru-RU" sz="2000" dirty="0">
                <a:solidFill>
                  <a:srgbClr val="000000"/>
                </a:solidFill>
              </a:rPr>
              <a:t>нет строгих правил образования предложений</a:t>
            </a:r>
          </a:p>
          <a:p>
            <a:pPr eaLnBrk="1" hangingPunct="1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altLang="ru-RU" sz="2000" dirty="0">
                <a:solidFill>
                  <a:srgbClr val="000000"/>
                </a:solidFill>
              </a:rPr>
              <a:t>есть исключения</a:t>
            </a: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5004976" y="2144817"/>
            <a:ext cx="4368800" cy="3708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41325" indent="-2746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altLang="ru-RU" sz="2000" dirty="0">
                <a:solidFill>
                  <a:srgbClr val="000000"/>
                </a:solidFill>
              </a:rPr>
              <a:t>созданы людьми</a:t>
            </a:r>
          </a:p>
          <a:p>
            <a:pPr eaLnBrk="1" hangingPunct="1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altLang="ru-RU" sz="2000" dirty="0">
                <a:solidFill>
                  <a:srgbClr val="000000"/>
                </a:solidFill>
              </a:rPr>
              <a:t>в специальных областях знаний</a:t>
            </a:r>
          </a:p>
          <a:p>
            <a:pPr eaLnBrk="1" hangingPunct="1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altLang="ru-RU" sz="2000" dirty="0">
                <a:solidFill>
                  <a:srgbClr val="000000"/>
                </a:solidFill>
              </a:rPr>
              <a:t>значения слов не зависит от контекста</a:t>
            </a:r>
          </a:p>
          <a:p>
            <a:pPr eaLnBrk="1" hangingPunct="1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altLang="ru-RU" sz="2000" dirty="0">
                <a:solidFill>
                  <a:srgbClr val="000000"/>
                </a:solidFill>
              </a:rPr>
              <a:t>синонимов нет</a:t>
            </a:r>
          </a:p>
          <a:p>
            <a:pPr eaLnBrk="1" hangingPunct="1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altLang="ru-RU" sz="2000" dirty="0">
                <a:solidFill>
                  <a:srgbClr val="000000"/>
                </a:solidFill>
              </a:rPr>
              <a:t>омонимов нет</a:t>
            </a:r>
          </a:p>
          <a:p>
            <a:pPr eaLnBrk="1" hangingPunct="1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altLang="ru-RU" sz="2000" dirty="0">
                <a:solidFill>
                  <a:srgbClr val="000000"/>
                </a:solidFill>
              </a:rPr>
              <a:t>правила образования предложений строго определены</a:t>
            </a:r>
          </a:p>
          <a:p>
            <a:pPr eaLnBrk="1" hangingPunct="1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altLang="ru-RU" sz="2000" dirty="0">
                <a:solidFill>
                  <a:srgbClr val="000000"/>
                </a:solidFill>
              </a:rPr>
              <a:t>нет исключений</a:t>
            </a:r>
          </a:p>
        </p:txBody>
      </p:sp>
    </p:spTree>
    <p:extLst>
      <p:ext uri="{BB962C8B-B14F-4D97-AF65-F5344CB8AC3E}">
        <p14:creationId xmlns:p14="http://schemas.microsoft.com/office/powerpoint/2010/main" val="3332831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  <p:bldP spid="1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>
          <a:xfrm>
            <a:off x="1835150" y="301625"/>
            <a:ext cx="8375650" cy="471488"/>
          </a:xfrm>
        </p:spPr>
        <p:txBody>
          <a:bodyPr>
            <a:normAutofit fontScale="90000"/>
          </a:bodyPr>
          <a:lstStyle/>
          <a:p>
            <a:r>
              <a:rPr lang="ru-RU" altLang="ru-RU" smtClean="0"/>
              <a:t>Какие бывают языки?</a:t>
            </a:r>
          </a:p>
        </p:txBody>
      </p:sp>
      <p:sp>
        <p:nvSpPr>
          <p:cNvPr id="1028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D3BCBA8-2B2F-4B0C-BEF7-C4C424D0617B}" type="slidenum">
              <a:rPr lang="ru-RU" altLang="ru-RU"/>
              <a:pPr eaLnBrk="1" hangingPunct="1"/>
              <a:t>4</a:t>
            </a:fld>
            <a:endParaRPr lang="ru-RU" alt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889125" y="800100"/>
          <a:ext cx="8474076" cy="32067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237038"/>
                <a:gridCol w="4237038"/>
              </a:tblGrid>
              <a:tr h="518188">
                <a:tc>
                  <a:txBody>
                    <a:bodyPr/>
                    <a:lstStyle/>
                    <a:p>
                      <a:pPr algn="ctr"/>
                      <a:r>
                        <a:rPr lang="ru-RU" sz="2800" i="1" dirty="0" smtClean="0"/>
                        <a:t>Естественные</a:t>
                      </a:r>
                      <a:endParaRPr lang="ru-RU" sz="2800" i="1" dirty="0"/>
                    </a:p>
                  </a:txBody>
                  <a:tcPr marL="91447" marR="91447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i="1" dirty="0" smtClean="0"/>
                        <a:t>Формальные</a:t>
                      </a:r>
                      <a:endParaRPr lang="ru-RU" sz="2800" i="1" dirty="0"/>
                    </a:p>
                  </a:txBody>
                  <a:tcPr marL="91447" marR="91447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8562">
                <a:tc>
                  <a:txBody>
                    <a:bodyPr/>
                    <a:lstStyle/>
                    <a:p>
                      <a:pPr marL="441325" indent="-182563">
                        <a:buFont typeface="Arial" pitchFamily="34" charset="0"/>
                        <a:buChar char="•"/>
                      </a:pPr>
                      <a:r>
                        <a:rPr lang="ru-RU" sz="2800" dirty="0" smtClean="0"/>
                        <a:t>русский</a:t>
                      </a:r>
                    </a:p>
                    <a:p>
                      <a:pPr marL="441325" indent="-182563">
                        <a:buFont typeface="Arial" pitchFamily="34" charset="0"/>
                        <a:buChar char="•"/>
                      </a:pPr>
                      <a:r>
                        <a:rPr lang="ru-RU" sz="2800" dirty="0" smtClean="0"/>
                        <a:t>английский</a:t>
                      </a:r>
                    </a:p>
                    <a:p>
                      <a:pPr marL="441325" indent="-182563">
                        <a:buFont typeface="Arial" pitchFamily="34" charset="0"/>
                        <a:buChar char="•"/>
                      </a:pPr>
                      <a:r>
                        <a:rPr lang="ru-RU" sz="2800" dirty="0" smtClean="0"/>
                        <a:t>китайский</a:t>
                      </a:r>
                    </a:p>
                    <a:p>
                      <a:pPr marL="441325" indent="-182563">
                        <a:buFont typeface="Arial" pitchFamily="34" charset="0"/>
                        <a:buChar char="•"/>
                      </a:pPr>
                      <a:r>
                        <a:rPr lang="ru-RU" sz="2800" dirty="0" smtClean="0"/>
                        <a:t>шведский</a:t>
                      </a:r>
                    </a:p>
                    <a:p>
                      <a:pPr marL="441325" indent="-182563">
                        <a:buFont typeface="Arial" pitchFamily="34" charset="0"/>
                        <a:buChar char="•"/>
                      </a:pPr>
                      <a:r>
                        <a:rPr lang="ru-RU" sz="2800" dirty="0" smtClean="0"/>
                        <a:t>суахили</a:t>
                      </a:r>
                    </a:p>
                    <a:p>
                      <a:pPr marL="441325" indent="-182563">
                        <a:buFont typeface="Arial" pitchFamily="34" charset="0"/>
                        <a:buChar char="•"/>
                      </a:pPr>
                      <a:r>
                        <a:rPr lang="ru-RU" sz="2800" dirty="0" smtClean="0"/>
                        <a:t>…</a:t>
                      </a:r>
                      <a:endParaRPr lang="ru-RU" sz="2800" dirty="0"/>
                    </a:p>
                  </a:txBody>
                  <a:tcPr marL="91447" marR="91447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91447" marR="91447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40" name="Rectangle 2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1026" name="Object 1"/>
          <p:cNvGraphicFramePr>
            <a:graphicFrameLocks noChangeAspect="1"/>
          </p:cNvGraphicFramePr>
          <p:nvPr/>
        </p:nvGraphicFramePr>
        <p:xfrm>
          <a:off x="6308725" y="1447800"/>
          <a:ext cx="2698750" cy="642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Формула" r:id="rId3" imgW="837836" imgH="203112" progId="Equation.3">
                  <p:embed/>
                </p:oleObj>
              </mc:Choice>
              <mc:Fallback>
                <p:oleObj name="Формула" r:id="rId3" imgW="837836" imgH="203112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8725" y="1447800"/>
                        <a:ext cx="2698750" cy="642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4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8725" y="2079625"/>
            <a:ext cx="2789238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2" name="Рисунок 94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8725" y="2600325"/>
            <a:ext cx="1716088" cy="65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3" name="Прямоугольник 8"/>
          <p:cNvSpPr>
            <a:spLocks noChangeArrowheads="1"/>
          </p:cNvSpPr>
          <p:nvPr/>
        </p:nvSpPr>
        <p:spPr bwMode="auto">
          <a:xfrm>
            <a:off x="6308726" y="3244850"/>
            <a:ext cx="31146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800"/>
              <a:t>1. </a:t>
            </a:r>
            <a:r>
              <a:rPr lang="ru-RU" altLang="ru-RU" sz="2800" b="1"/>
              <a:t>e2-e4 </a:t>
            </a:r>
            <a:r>
              <a:rPr lang="ru-RU" altLang="ru-RU" sz="2800"/>
              <a:t> </a:t>
            </a:r>
            <a:r>
              <a:rPr lang="ru-RU" altLang="ru-RU" sz="2800" b="1"/>
              <a:t>e7-e5…</a:t>
            </a:r>
            <a:endParaRPr lang="ru-RU" altLang="ru-RU" sz="2800"/>
          </a:p>
        </p:txBody>
      </p:sp>
      <p:sp>
        <p:nvSpPr>
          <p:cNvPr id="1044" name="Прямоугольник 9"/>
          <p:cNvSpPr>
            <a:spLocks noChangeArrowheads="1"/>
          </p:cNvSpPr>
          <p:nvPr/>
        </p:nvSpPr>
        <p:spPr bwMode="auto">
          <a:xfrm>
            <a:off x="1889125" y="4168775"/>
            <a:ext cx="84582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65125" indent="-3651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800" b="1" dirty="0"/>
              <a:t>Формальный язык </a:t>
            </a:r>
            <a:r>
              <a:rPr lang="ru-RU" altLang="ru-RU" sz="2800" dirty="0"/>
              <a:t>– это язык, в котором однозначно определяется значение каждого слова, а также правила построения предложений и придания им смысла.</a:t>
            </a: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6602413" y="855078"/>
            <a:ext cx="2844800" cy="3762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 type="triangle" w="lg" len="lg"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2667749" y="885825"/>
            <a:ext cx="2844800" cy="3762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 type="triangle" w="lg" len="lg"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1814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3" grpId="0"/>
      <p:bldP spid="1044" grpId="0"/>
      <p:bldP spid="12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1835150" y="301625"/>
            <a:ext cx="8375650" cy="471488"/>
          </a:xfrm>
        </p:spPr>
        <p:txBody>
          <a:bodyPr>
            <a:normAutofit fontScale="90000"/>
          </a:bodyPr>
          <a:lstStyle/>
          <a:p>
            <a:r>
              <a:rPr lang="ru-RU" altLang="ru-RU" smtClean="0"/>
              <a:t>Алфавитное письмо</a:t>
            </a:r>
          </a:p>
        </p:txBody>
      </p:sp>
      <p:sp>
        <p:nvSpPr>
          <p:cNvPr id="10243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9A76827B-D54C-4963-9702-B3456CB3D0F5}" type="slidenum">
              <a:rPr lang="ru-RU" altLang="ru-RU"/>
              <a:pPr eaLnBrk="1" hangingPunct="1"/>
              <a:t>5</a:t>
            </a:fld>
            <a:endParaRPr lang="ru-RU" altLang="ru-RU"/>
          </a:p>
        </p:txBody>
      </p:sp>
      <p:sp>
        <p:nvSpPr>
          <p:cNvPr id="10244" name="Прямоугольник 3"/>
          <p:cNvSpPr>
            <a:spLocks noChangeArrowheads="1"/>
          </p:cNvSpPr>
          <p:nvPr/>
        </p:nvSpPr>
        <p:spPr bwMode="auto">
          <a:xfrm>
            <a:off x="431321" y="804864"/>
            <a:ext cx="997791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41325" indent="-4413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800" b="1" dirty="0"/>
              <a:t>Алфавит</a:t>
            </a:r>
            <a:r>
              <a:rPr lang="ru-RU" altLang="ru-RU" sz="2800" dirty="0"/>
              <a:t> — это набор знаков, который используется в языке.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41541" y="1809750"/>
            <a:ext cx="9923224" cy="954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638" indent="-274638">
              <a:defRPr/>
            </a:pPr>
            <a:r>
              <a:rPr lang="ru-RU" sz="2800" b="1" dirty="0">
                <a:solidFill>
                  <a:srgbClr val="221E1F"/>
                </a:solidFill>
              </a:rPr>
              <a:t>Мощность алфавита </a:t>
            </a:r>
            <a:r>
              <a:rPr lang="ru-RU" sz="2800" dirty="0">
                <a:solidFill>
                  <a:srgbClr val="221E1F"/>
                </a:solidFill>
              </a:rPr>
              <a:t>— это количество знаков в алфавите.</a:t>
            </a:r>
            <a:endParaRPr lang="ru-RU" sz="2800" dirty="0"/>
          </a:p>
        </p:txBody>
      </p:sp>
      <p:sp>
        <p:nvSpPr>
          <p:cNvPr id="10246" name="Прямоугольник 5"/>
          <p:cNvSpPr>
            <a:spLocks noChangeArrowheads="1"/>
          </p:cNvSpPr>
          <p:nvPr/>
        </p:nvSpPr>
        <p:spPr bwMode="auto">
          <a:xfrm>
            <a:off x="1933575" y="2924175"/>
            <a:ext cx="8331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200" b="1" dirty="0">
                <a:solidFill>
                  <a:srgbClr val="221E1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АБВГДЕЁЖЗИЙКЛМНОПРСТУФХЦЧШЩЪЫЬЭЮЯ</a:t>
            </a:r>
            <a:endParaRPr lang="ru-RU" altLang="ru-RU" sz="32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0247" name="Прямоугольник 6"/>
          <p:cNvSpPr>
            <a:spLocks noChangeArrowheads="1"/>
          </p:cNvSpPr>
          <p:nvPr/>
        </p:nvSpPr>
        <p:spPr bwMode="auto">
          <a:xfrm>
            <a:off x="1933575" y="3441700"/>
            <a:ext cx="61087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200" b="1">
                <a:solidFill>
                  <a:srgbClr val="221E1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0123456789</a:t>
            </a:r>
            <a:r>
              <a:rPr lang="en-US" altLang="ru-RU" sz="3200" b="1">
                <a:solidFill>
                  <a:srgbClr val="221E1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.,;?!-:…</a:t>
            </a:r>
            <a:r>
              <a:rPr lang="ru-RU" altLang="ru-RU" sz="3200" b="1">
                <a:solidFill>
                  <a:srgbClr val="221E1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«»</a:t>
            </a:r>
            <a:r>
              <a:rPr lang="en-US" altLang="ru-RU" sz="3200" b="1">
                <a:solidFill>
                  <a:srgbClr val="221E1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  <a:r>
              <a:rPr lang="ru-RU" altLang="ru-RU" sz="3200" b="1">
                <a:solidFill>
                  <a:srgbClr val="221E1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endParaRPr lang="ru-RU" altLang="ru-RU" sz="3200" b="1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0248" name="Скругленный прямоугольник 7"/>
          <p:cNvSpPr>
            <a:spLocks noChangeArrowheads="1"/>
          </p:cNvSpPr>
          <p:nvPr/>
        </p:nvSpPr>
        <p:spPr bwMode="auto">
          <a:xfrm>
            <a:off x="1874839" y="2941639"/>
            <a:ext cx="8366125" cy="1081087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FF00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9" name="Скругленная прямоугольная выноска 8"/>
          <p:cNvSpPr/>
          <p:nvPr/>
        </p:nvSpPr>
        <p:spPr bwMode="auto">
          <a:xfrm>
            <a:off x="7772400" y="3794125"/>
            <a:ext cx="2667000" cy="609600"/>
          </a:xfrm>
          <a:prstGeom prst="wedgeRoundRectCallout">
            <a:avLst>
              <a:gd name="adj1" fmla="val -53315"/>
              <a:gd name="adj2" fmla="val -99444"/>
              <a:gd name="adj3" fmla="val 16667"/>
            </a:avLst>
          </a:prstGeom>
          <a:solidFill>
            <a:srgbClr val="FFFF66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>
              <a:defRPr/>
            </a:pPr>
            <a:r>
              <a:rPr lang="ru-RU" sz="2800" dirty="0">
                <a:latin typeface="Arial" charset="0"/>
              </a:rPr>
              <a:t>мощность 56</a:t>
            </a:r>
          </a:p>
        </p:txBody>
      </p:sp>
      <p:sp>
        <p:nvSpPr>
          <p:cNvPr id="10250" name="Прямоугольник 9"/>
          <p:cNvSpPr>
            <a:spLocks noChangeArrowheads="1"/>
          </p:cNvSpPr>
          <p:nvPr/>
        </p:nvSpPr>
        <p:spPr bwMode="auto">
          <a:xfrm>
            <a:off x="603849" y="4427538"/>
            <a:ext cx="9454551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74638" indent="-2746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800" b="1" dirty="0"/>
              <a:t>Слово </a:t>
            </a:r>
            <a:r>
              <a:rPr lang="ru-RU" altLang="ru-RU" sz="2800" dirty="0"/>
              <a:t>— это последовательность символов алфавита, которая используется как самостоятельная единица и имеет определённое значение.</a:t>
            </a:r>
          </a:p>
        </p:txBody>
      </p:sp>
    </p:spTree>
    <p:extLst>
      <p:ext uri="{BB962C8B-B14F-4D97-AF65-F5344CB8AC3E}">
        <p14:creationId xmlns:p14="http://schemas.microsoft.com/office/powerpoint/2010/main" val="97589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5" grpId="0"/>
      <p:bldP spid="10246" grpId="0"/>
      <p:bldP spid="10247" grpId="0"/>
      <p:bldP spid="10248" grpId="0" animBg="1"/>
      <p:bldP spid="9" grpId="0" animBg="1"/>
      <p:bldP spid="1025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1835150" y="301625"/>
            <a:ext cx="8375650" cy="471488"/>
          </a:xfrm>
        </p:spPr>
        <p:txBody>
          <a:bodyPr>
            <a:normAutofit fontScale="90000"/>
          </a:bodyPr>
          <a:lstStyle/>
          <a:p>
            <a:r>
              <a:rPr lang="ru-RU" altLang="ru-RU" smtClean="0"/>
              <a:t>Сообщения</a:t>
            </a:r>
          </a:p>
        </p:txBody>
      </p:sp>
      <p:sp>
        <p:nvSpPr>
          <p:cNvPr id="11267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94DEFCD2-3971-493F-A742-061284A95905}" type="slidenum">
              <a:rPr lang="ru-RU" altLang="ru-RU"/>
              <a:pPr eaLnBrk="1" hangingPunct="1"/>
              <a:t>6</a:t>
            </a:fld>
            <a:endParaRPr lang="ru-RU" alt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905001" y="819150"/>
            <a:ext cx="8259763" cy="9540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274638" indent="-274638">
              <a:defRPr/>
            </a:pPr>
            <a:r>
              <a:rPr lang="ru-RU" sz="2800" b="1" dirty="0">
                <a:solidFill>
                  <a:srgbClr val="221E1F"/>
                </a:solidFill>
              </a:rPr>
              <a:t>Сообщение </a:t>
            </a:r>
            <a:r>
              <a:rPr lang="ru-RU" sz="2800" dirty="0">
                <a:solidFill>
                  <a:srgbClr val="221E1F"/>
                </a:solidFill>
              </a:rPr>
              <a:t>— это любая последовательность символов некоторого алфавита.</a:t>
            </a:r>
            <a:endParaRPr lang="ru-RU" sz="2800" dirty="0"/>
          </a:p>
        </p:txBody>
      </p:sp>
      <p:sp>
        <p:nvSpPr>
          <p:cNvPr id="11269" name="Прямоугольник 4"/>
          <p:cNvSpPr>
            <a:spLocks noChangeArrowheads="1"/>
          </p:cNvSpPr>
          <p:nvPr/>
        </p:nvSpPr>
        <p:spPr bwMode="auto">
          <a:xfrm>
            <a:off x="1905000" y="1873250"/>
            <a:ext cx="48323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800" b="1">
                <a:solidFill>
                  <a:srgbClr val="221E1F"/>
                </a:solidFill>
              </a:rPr>
              <a:t>Пример:</a:t>
            </a:r>
            <a:r>
              <a:rPr lang="ru-RU" altLang="ru-RU" sz="2800">
                <a:solidFill>
                  <a:srgbClr val="221E1F"/>
                </a:solidFill>
              </a:rPr>
              <a:t> алфавит </a:t>
            </a:r>
            <a:r>
              <a:rPr lang="ru-RU" altLang="ru-RU" sz="2800">
                <a:solidFill>
                  <a:srgbClr val="0000FF"/>
                </a:solidFill>
              </a:rPr>
              <a:t>@ # $ %</a:t>
            </a:r>
            <a:r>
              <a:rPr lang="ru-RU" altLang="ru-RU" sz="2800">
                <a:solidFill>
                  <a:srgbClr val="221E1F"/>
                </a:solidFill>
              </a:rPr>
              <a:t>.</a:t>
            </a:r>
          </a:p>
        </p:txBody>
      </p:sp>
      <p:sp>
        <p:nvSpPr>
          <p:cNvPr id="11270" name="Прямоугольник 5"/>
          <p:cNvSpPr>
            <a:spLocks noChangeArrowheads="1"/>
          </p:cNvSpPr>
          <p:nvPr/>
        </p:nvSpPr>
        <p:spPr bwMode="auto">
          <a:xfrm>
            <a:off x="1905000" y="2390776"/>
            <a:ext cx="52911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800">
                <a:solidFill>
                  <a:srgbClr val="221E1F"/>
                </a:solidFill>
              </a:rPr>
              <a:t>Сообщения длины 1: </a:t>
            </a:r>
            <a:r>
              <a:rPr lang="ru-RU" altLang="ru-RU" sz="2800" b="1">
                <a:solidFill>
                  <a:schemeClr val="tx2"/>
                </a:solidFill>
              </a:rPr>
              <a:t>@ # $ %</a:t>
            </a:r>
            <a:r>
              <a:rPr lang="ru-RU" altLang="ru-RU" sz="2800">
                <a:solidFill>
                  <a:srgbClr val="221E1F"/>
                </a:solidFill>
              </a:rPr>
              <a:t>.</a:t>
            </a:r>
          </a:p>
        </p:txBody>
      </p:sp>
      <p:grpSp>
        <p:nvGrpSpPr>
          <p:cNvPr id="2" name="Group 302"/>
          <p:cNvGrpSpPr>
            <a:grpSpLocks/>
          </p:cNvGrpSpPr>
          <p:nvPr/>
        </p:nvGrpSpPr>
        <p:grpSpPr bwMode="auto">
          <a:xfrm>
            <a:off x="3273425" y="5402264"/>
            <a:ext cx="5645150" cy="663575"/>
            <a:chOff x="476" y="3171"/>
            <a:chExt cx="3556" cy="418"/>
          </a:xfrm>
        </p:grpSpPr>
        <p:sp>
          <p:nvSpPr>
            <p:cNvPr id="8" name="Text Box 300"/>
            <p:cNvSpPr txBox="1">
              <a:spLocks noChangeArrowheads="1"/>
            </p:cNvSpPr>
            <p:nvPr/>
          </p:nvSpPr>
          <p:spPr bwMode="auto">
            <a:xfrm>
              <a:off x="770" y="3238"/>
              <a:ext cx="3262" cy="291"/>
            </a:xfrm>
            <a:prstGeom prst="rect">
              <a:avLst/>
            </a:prstGeom>
            <a:solidFill>
              <a:srgbClr val="D1D1FF"/>
            </a:solidFill>
            <a:ln w="1270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marL="180975" indent="-180975" eaLnBrk="0" hangingPunct="0">
                <a:spcBef>
                  <a:spcPct val="50000"/>
                </a:spcBef>
                <a:defRPr/>
              </a:pPr>
              <a:r>
                <a:rPr lang="ru-RU" sz="2400" b="1" dirty="0">
                  <a:latin typeface="Arial" charset="0"/>
                </a:rPr>
                <a:t>  Сколько сообщений длины </a:t>
              </a:r>
              <a:r>
                <a:rPr lang="en-US" sz="2400" b="1" i="1" dirty="0">
                  <a:latin typeface="Times New Roman" pitchFamily="18" charset="0"/>
                  <a:cs typeface="Times New Roman" pitchFamily="18" charset="0"/>
                </a:rPr>
                <a:t>L </a:t>
              </a:r>
              <a:r>
                <a:rPr lang="en-US" sz="2400" b="1" dirty="0">
                  <a:latin typeface="Arial" charset="0"/>
                </a:rPr>
                <a:t>?</a:t>
              </a:r>
              <a:endParaRPr lang="ru-RU" sz="2400" b="1" dirty="0">
                <a:latin typeface="Arial" charset="0"/>
              </a:endParaRPr>
            </a:p>
          </p:txBody>
        </p:sp>
        <p:sp>
          <p:nvSpPr>
            <p:cNvPr id="11276" name="Oval 301"/>
            <p:cNvSpPr>
              <a:spLocks noChangeArrowheads="1"/>
            </p:cNvSpPr>
            <p:nvPr/>
          </p:nvSpPr>
          <p:spPr bwMode="auto">
            <a:xfrm>
              <a:off x="476" y="3171"/>
              <a:ext cx="409" cy="418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ru-RU" sz="4400" b="1">
                  <a:solidFill>
                    <a:schemeClr val="bg1"/>
                  </a:solidFill>
                  <a:latin typeface="Arial Black" panose="020B0A04020102020204" pitchFamily="34" charset="0"/>
                </a:rPr>
                <a:t>?</a:t>
              </a:r>
              <a:endParaRPr lang="ru-RU" altLang="ru-RU" sz="4400" b="1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</p:grpSp>
      <p:sp>
        <p:nvSpPr>
          <p:cNvPr id="10" name="Прямоугольник 9"/>
          <p:cNvSpPr/>
          <p:nvPr/>
        </p:nvSpPr>
        <p:spPr>
          <a:xfrm>
            <a:off x="1905001" y="2908300"/>
            <a:ext cx="8397875" cy="2247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rgbClr val="221E1F"/>
                </a:solidFill>
                <a:latin typeface="Arial"/>
              </a:rPr>
              <a:t>Сообщения длины </a:t>
            </a:r>
            <a:r>
              <a:rPr lang="en-US" sz="2800" dirty="0">
                <a:solidFill>
                  <a:srgbClr val="221E1F"/>
                </a:solidFill>
                <a:latin typeface="Arial"/>
              </a:rPr>
              <a:t>2</a:t>
            </a:r>
            <a:r>
              <a:rPr lang="ru-RU" sz="2800" dirty="0">
                <a:solidFill>
                  <a:srgbClr val="221E1F"/>
                </a:solidFill>
                <a:latin typeface="Arial"/>
              </a:rPr>
              <a:t>: </a:t>
            </a:r>
            <a:endParaRPr lang="en-US" sz="2800" dirty="0">
              <a:solidFill>
                <a:srgbClr val="221E1F"/>
              </a:solidFill>
              <a:latin typeface="Arial"/>
            </a:endParaRPr>
          </a:p>
          <a:p>
            <a:pPr>
              <a:tabLst>
                <a:tab pos="1249200" algn="ctr"/>
                <a:tab pos="2516400" algn="ctr"/>
                <a:tab pos="3765600" algn="ctr"/>
                <a:tab pos="5029200" algn="ctr"/>
              </a:tabLst>
              <a:defRPr/>
            </a:pPr>
            <a:r>
              <a:rPr lang="en-US" sz="2800" dirty="0">
                <a:solidFill>
                  <a:srgbClr val="0000FF"/>
                </a:solidFill>
                <a:latin typeface="Arial"/>
              </a:rPr>
              <a:t>	</a:t>
            </a:r>
            <a:r>
              <a:rPr lang="ru-RU" sz="2800" dirty="0">
                <a:solidFill>
                  <a:srgbClr val="0000FF"/>
                </a:solidFill>
                <a:latin typeface="Arial"/>
              </a:rPr>
              <a:t>@</a:t>
            </a:r>
            <a:r>
              <a:rPr lang="ru-RU" sz="2800" b="1" dirty="0">
                <a:solidFill>
                  <a:schemeClr val="tx2"/>
                </a:solidFill>
                <a:latin typeface="Arial"/>
              </a:rPr>
              <a:t>@ </a:t>
            </a:r>
            <a:r>
              <a:rPr lang="en-US" sz="2800" b="1" dirty="0">
                <a:solidFill>
                  <a:schemeClr val="tx2"/>
                </a:solidFill>
                <a:latin typeface="Arial"/>
              </a:rPr>
              <a:t>	</a:t>
            </a:r>
            <a:r>
              <a:rPr lang="ru-RU" sz="2800" dirty="0">
                <a:solidFill>
                  <a:srgbClr val="0000FF"/>
                </a:solidFill>
                <a:latin typeface="Arial"/>
              </a:rPr>
              <a:t>@</a:t>
            </a:r>
            <a:r>
              <a:rPr lang="ru-RU" sz="2800" b="1" dirty="0">
                <a:solidFill>
                  <a:schemeClr val="tx2"/>
                </a:solidFill>
                <a:latin typeface="Arial"/>
              </a:rPr>
              <a:t>#</a:t>
            </a:r>
            <a:r>
              <a:rPr lang="en-US" sz="2800" b="1" dirty="0">
                <a:solidFill>
                  <a:schemeClr val="tx2"/>
                </a:solidFill>
                <a:latin typeface="Arial"/>
              </a:rPr>
              <a:t> 	</a:t>
            </a:r>
            <a:r>
              <a:rPr lang="ru-RU" sz="2800" dirty="0">
                <a:solidFill>
                  <a:srgbClr val="0000FF"/>
                </a:solidFill>
                <a:latin typeface="Arial"/>
              </a:rPr>
              <a:t>@</a:t>
            </a:r>
            <a:r>
              <a:rPr lang="ru-RU" sz="2800" b="1" dirty="0">
                <a:solidFill>
                  <a:schemeClr val="tx2"/>
                </a:solidFill>
                <a:latin typeface="Arial"/>
              </a:rPr>
              <a:t>$</a:t>
            </a:r>
            <a:r>
              <a:rPr lang="en-US" sz="2800" b="1" dirty="0">
                <a:solidFill>
                  <a:schemeClr val="tx2"/>
                </a:solidFill>
                <a:latin typeface="Arial"/>
              </a:rPr>
              <a:t> 	</a:t>
            </a:r>
            <a:r>
              <a:rPr lang="ru-RU" sz="2800" dirty="0">
                <a:solidFill>
                  <a:srgbClr val="0000FF"/>
                </a:solidFill>
                <a:latin typeface="Arial"/>
              </a:rPr>
              <a:t>@</a:t>
            </a:r>
            <a:r>
              <a:rPr lang="ru-RU" sz="2800" b="1" dirty="0">
                <a:solidFill>
                  <a:schemeClr val="tx2"/>
                </a:solidFill>
                <a:latin typeface="Arial"/>
              </a:rPr>
              <a:t>%</a:t>
            </a:r>
            <a:endParaRPr lang="en-US" sz="2800" b="1" dirty="0">
              <a:solidFill>
                <a:schemeClr val="tx2"/>
              </a:solidFill>
              <a:latin typeface="Arial"/>
            </a:endParaRPr>
          </a:p>
          <a:p>
            <a:pPr>
              <a:tabLst>
                <a:tab pos="1249200" algn="ctr"/>
                <a:tab pos="2516400" algn="ctr"/>
                <a:tab pos="3765600" algn="ctr"/>
                <a:tab pos="5029200" algn="ctr"/>
              </a:tabLst>
              <a:defRPr/>
            </a:pPr>
            <a:r>
              <a:rPr lang="en-US" sz="2800" dirty="0">
                <a:solidFill>
                  <a:srgbClr val="0000FF"/>
                </a:solidFill>
                <a:latin typeface="Arial"/>
              </a:rPr>
              <a:t>	</a:t>
            </a:r>
            <a:r>
              <a:rPr lang="ru-RU" sz="2800" dirty="0">
                <a:solidFill>
                  <a:srgbClr val="0000FF"/>
                </a:solidFill>
                <a:latin typeface="Arial"/>
              </a:rPr>
              <a:t>#</a:t>
            </a:r>
            <a:r>
              <a:rPr lang="ru-RU" sz="2800" b="1" dirty="0">
                <a:solidFill>
                  <a:schemeClr val="tx2"/>
                </a:solidFill>
                <a:latin typeface="Arial"/>
              </a:rPr>
              <a:t>@ </a:t>
            </a:r>
            <a:r>
              <a:rPr lang="en-US" sz="2800" b="1" dirty="0">
                <a:solidFill>
                  <a:schemeClr val="tx2"/>
                </a:solidFill>
                <a:latin typeface="Arial"/>
              </a:rPr>
              <a:t>	</a:t>
            </a:r>
            <a:r>
              <a:rPr lang="ru-RU" sz="2800" dirty="0">
                <a:solidFill>
                  <a:srgbClr val="0000FF"/>
                </a:solidFill>
                <a:latin typeface="Arial"/>
              </a:rPr>
              <a:t>#</a:t>
            </a:r>
            <a:r>
              <a:rPr lang="ru-RU" sz="2800" b="1" dirty="0">
                <a:solidFill>
                  <a:schemeClr val="tx2"/>
                </a:solidFill>
                <a:latin typeface="Arial"/>
              </a:rPr>
              <a:t>#</a:t>
            </a:r>
            <a:r>
              <a:rPr lang="en-US" sz="2800" b="1" dirty="0">
                <a:solidFill>
                  <a:schemeClr val="tx2"/>
                </a:solidFill>
                <a:latin typeface="Arial"/>
              </a:rPr>
              <a:t> 	</a:t>
            </a:r>
            <a:r>
              <a:rPr lang="ru-RU" sz="2800" dirty="0">
                <a:solidFill>
                  <a:srgbClr val="0000FF"/>
                </a:solidFill>
                <a:latin typeface="Arial"/>
              </a:rPr>
              <a:t>#</a:t>
            </a:r>
            <a:r>
              <a:rPr lang="ru-RU" sz="2800" b="1" dirty="0">
                <a:solidFill>
                  <a:schemeClr val="tx2"/>
                </a:solidFill>
                <a:latin typeface="Arial"/>
              </a:rPr>
              <a:t>$</a:t>
            </a:r>
            <a:r>
              <a:rPr lang="en-US" sz="2800" b="1" dirty="0">
                <a:solidFill>
                  <a:schemeClr val="tx2"/>
                </a:solidFill>
                <a:latin typeface="Arial"/>
              </a:rPr>
              <a:t> 	</a:t>
            </a:r>
            <a:r>
              <a:rPr lang="ru-RU" sz="2800" dirty="0">
                <a:solidFill>
                  <a:srgbClr val="0000FF"/>
                </a:solidFill>
                <a:latin typeface="Arial"/>
              </a:rPr>
              <a:t>#</a:t>
            </a:r>
            <a:r>
              <a:rPr lang="ru-RU" sz="2800" b="1" dirty="0">
                <a:solidFill>
                  <a:schemeClr val="tx2"/>
                </a:solidFill>
                <a:latin typeface="Arial"/>
              </a:rPr>
              <a:t>%</a:t>
            </a:r>
            <a:endParaRPr lang="en-US" sz="2800" b="1" dirty="0">
              <a:solidFill>
                <a:schemeClr val="tx2"/>
              </a:solidFill>
              <a:latin typeface="Arial"/>
            </a:endParaRPr>
          </a:p>
          <a:p>
            <a:pPr>
              <a:tabLst>
                <a:tab pos="1249200" algn="ctr"/>
                <a:tab pos="2516400" algn="ctr"/>
                <a:tab pos="3765600" algn="ctr"/>
                <a:tab pos="5029200" algn="ctr"/>
              </a:tabLst>
              <a:defRPr/>
            </a:pPr>
            <a:r>
              <a:rPr lang="en-US" sz="2800" dirty="0">
                <a:solidFill>
                  <a:srgbClr val="0000FF"/>
                </a:solidFill>
                <a:latin typeface="Arial"/>
              </a:rPr>
              <a:t>	</a:t>
            </a:r>
            <a:r>
              <a:rPr lang="ru-RU" sz="2800" dirty="0">
                <a:solidFill>
                  <a:srgbClr val="0000FF"/>
                </a:solidFill>
                <a:latin typeface="Arial"/>
              </a:rPr>
              <a:t>$</a:t>
            </a:r>
            <a:r>
              <a:rPr lang="ru-RU" sz="2800" b="1" dirty="0">
                <a:solidFill>
                  <a:schemeClr val="tx2"/>
                </a:solidFill>
                <a:latin typeface="Arial"/>
              </a:rPr>
              <a:t>@ </a:t>
            </a:r>
            <a:r>
              <a:rPr lang="en-US" sz="2800" b="1" dirty="0">
                <a:solidFill>
                  <a:schemeClr val="tx2"/>
                </a:solidFill>
                <a:latin typeface="Arial"/>
              </a:rPr>
              <a:t>	</a:t>
            </a:r>
            <a:r>
              <a:rPr lang="ru-RU" sz="2800" dirty="0">
                <a:solidFill>
                  <a:srgbClr val="0000FF"/>
                </a:solidFill>
                <a:latin typeface="Arial"/>
              </a:rPr>
              <a:t>$</a:t>
            </a:r>
            <a:r>
              <a:rPr lang="ru-RU" sz="2800" b="1" dirty="0">
                <a:solidFill>
                  <a:schemeClr val="tx2"/>
                </a:solidFill>
                <a:latin typeface="Arial"/>
              </a:rPr>
              <a:t>#</a:t>
            </a:r>
            <a:r>
              <a:rPr lang="en-US" sz="2800" b="1" dirty="0">
                <a:solidFill>
                  <a:schemeClr val="tx2"/>
                </a:solidFill>
                <a:latin typeface="Arial"/>
              </a:rPr>
              <a:t> 	</a:t>
            </a:r>
            <a:r>
              <a:rPr lang="ru-RU" sz="2800" dirty="0">
                <a:solidFill>
                  <a:srgbClr val="0000FF"/>
                </a:solidFill>
                <a:latin typeface="Arial"/>
              </a:rPr>
              <a:t>$</a:t>
            </a:r>
            <a:r>
              <a:rPr lang="ru-RU" sz="2800" b="1" dirty="0">
                <a:solidFill>
                  <a:schemeClr val="tx2"/>
                </a:solidFill>
                <a:latin typeface="Arial"/>
              </a:rPr>
              <a:t>$</a:t>
            </a:r>
            <a:r>
              <a:rPr lang="en-US" sz="2800" b="1" dirty="0">
                <a:solidFill>
                  <a:schemeClr val="tx2"/>
                </a:solidFill>
                <a:latin typeface="Arial"/>
              </a:rPr>
              <a:t> 	</a:t>
            </a:r>
            <a:r>
              <a:rPr lang="ru-RU" sz="2800" dirty="0">
                <a:solidFill>
                  <a:srgbClr val="0000FF"/>
                </a:solidFill>
                <a:latin typeface="Arial"/>
              </a:rPr>
              <a:t>$</a:t>
            </a:r>
            <a:r>
              <a:rPr lang="ru-RU" sz="2800" b="1" dirty="0">
                <a:solidFill>
                  <a:schemeClr val="tx2"/>
                </a:solidFill>
                <a:latin typeface="Arial"/>
              </a:rPr>
              <a:t>%</a:t>
            </a:r>
            <a:endParaRPr lang="en-US" sz="2800" b="1" dirty="0">
              <a:solidFill>
                <a:schemeClr val="tx2"/>
              </a:solidFill>
              <a:latin typeface="Arial"/>
            </a:endParaRPr>
          </a:p>
          <a:p>
            <a:pPr>
              <a:tabLst>
                <a:tab pos="1249200" algn="ctr"/>
                <a:tab pos="2516400" algn="ctr"/>
                <a:tab pos="3765600" algn="ctr"/>
                <a:tab pos="5029200" algn="ctr"/>
              </a:tabLst>
              <a:defRPr/>
            </a:pPr>
            <a:r>
              <a:rPr lang="en-US" sz="2800" dirty="0">
                <a:solidFill>
                  <a:srgbClr val="0000FF"/>
                </a:solidFill>
                <a:latin typeface="Arial"/>
              </a:rPr>
              <a:t>	</a:t>
            </a:r>
            <a:r>
              <a:rPr lang="ru-RU" sz="2800" dirty="0">
                <a:solidFill>
                  <a:srgbClr val="0000FF"/>
                </a:solidFill>
                <a:latin typeface="Arial"/>
              </a:rPr>
              <a:t>%</a:t>
            </a:r>
            <a:r>
              <a:rPr lang="ru-RU" sz="2800" b="1" dirty="0">
                <a:solidFill>
                  <a:schemeClr val="tx2"/>
                </a:solidFill>
                <a:latin typeface="Arial"/>
              </a:rPr>
              <a:t>@ </a:t>
            </a:r>
            <a:r>
              <a:rPr lang="en-US" sz="2800" b="1" dirty="0">
                <a:solidFill>
                  <a:schemeClr val="tx2"/>
                </a:solidFill>
                <a:latin typeface="Arial"/>
              </a:rPr>
              <a:t> 	</a:t>
            </a:r>
            <a:r>
              <a:rPr lang="ru-RU" sz="2800" dirty="0">
                <a:solidFill>
                  <a:srgbClr val="0000FF"/>
                </a:solidFill>
                <a:latin typeface="Arial"/>
              </a:rPr>
              <a:t>%</a:t>
            </a:r>
            <a:r>
              <a:rPr lang="ru-RU" sz="2800" b="1" dirty="0">
                <a:solidFill>
                  <a:schemeClr val="tx2"/>
                </a:solidFill>
                <a:latin typeface="Arial"/>
              </a:rPr>
              <a:t>#</a:t>
            </a:r>
            <a:r>
              <a:rPr lang="en-US" sz="2800" b="1" dirty="0">
                <a:solidFill>
                  <a:schemeClr val="tx2"/>
                </a:solidFill>
                <a:latin typeface="Arial"/>
              </a:rPr>
              <a:t>  	</a:t>
            </a:r>
            <a:r>
              <a:rPr lang="ru-RU" sz="2800" dirty="0">
                <a:solidFill>
                  <a:srgbClr val="0000FF"/>
                </a:solidFill>
                <a:latin typeface="Arial"/>
              </a:rPr>
              <a:t>%</a:t>
            </a:r>
            <a:r>
              <a:rPr lang="ru-RU" sz="2800" b="1" dirty="0">
                <a:solidFill>
                  <a:schemeClr val="tx2"/>
                </a:solidFill>
                <a:latin typeface="Arial"/>
              </a:rPr>
              <a:t>$</a:t>
            </a:r>
            <a:r>
              <a:rPr lang="en-US" sz="2800" b="1" dirty="0">
                <a:solidFill>
                  <a:schemeClr val="tx2"/>
                </a:solidFill>
                <a:latin typeface="Arial"/>
              </a:rPr>
              <a:t>  	</a:t>
            </a:r>
            <a:r>
              <a:rPr lang="ru-RU" sz="2800" dirty="0">
                <a:solidFill>
                  <a:srgbClr val="0000FF"/>
                </a:solidFill>
                <a:cs typeface="Courier New" pitchFamily="49" charset="0"/>
              </a:rPr>
              <a:t>%</a:t>
            </a:r>
            <a:r>
              <a:rPr lang="ru-RU" sz="2800" b="1" dirty="0">
                <a:solidFill>
                  <a:schemeClr val="tx2"/>
                </a:solidFill>
                <a:cs typeface="Courier New" pitchFamily="49" charset="0"/>
              </a:rPr>
              <a:t>%</a:t>
            </a:r>
            <a:endParaRPr lang="ru-RU" sz="2800" dirty="0">
              <a:solidFill>
                <a:srgbClr val="221E1F"/>
              </a:solidFill>
              <a:cs typeface="Courier New" pitchFamily="49" charset="0"/>
            </a:endParaRPr>
          </a:p>
        </p:txBody>
      </p:sp>
      <p:sp>
        <p:nvSpPr>
          <p:cNvPr id="11" name="Скругленная прямоугольная выноска 10"/>
          <p:cNvSpPr/>
          <p:nvPr/>
        </p:nvSpPr>
        <p:spPr bwMode="auto">
          <a:xfrm>
            <a:off x="7940676" y="3673475"/>
            <a:ext cx="1782763" cy="609600"/>
          </a:xfrm>
          <a:prstGeom prst="wedgeRoundRectCallout">
            <a:avLst>
              <a:gd name="adj1" fmla="val -81520"/>
              <a:gd name="adj2" fmla="val 18056"/>
              <a:gd name="adj3" fmla="val 16667"/>
            </a:avLst>
          </a:prstGeom>
          <a:solidFill>
            <a:srgbClr val="FFFF66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>
              <a:defRPr/>
            </a:pPr>
            <a:r>
              <a:rPr lang="ru-RU" sz="2800" dirty="0">
                <a:latin typeface="Arial" charset="0"/>
              </a:rPr>
              <a:t>всего 16</a:t>
            </a:r>
          </a:p>
        </p:txBody>
      </p:sp>
      <p:sp>
        <p:nvSpPr>
          <p:cNvPr id="12" name="Скругленная прямоугольная выноска 11"/>
          <p:cNvSpPr/>
          <p:nvPr/>
        </p:nvSpPr>
        <p:spPr bwMode="auto">
          <a:xfrm>
            <a:off x="7940676" y="2255838"/>
            <a:ext cx="1782763" cy="609600"/>
          </a:xfrm>
          <a:prstGeom prst="wedgeRoundRectCallout">
            <a:avLst>
              <a:gd name="adj1" fmla="val -81520"/>
              <a:gd name="adj2" fmla="val 18056"/>
              <a:gd name="adj3" fmla="val 16667"/>
            </a:avLst>
          </a:prstGeom>
          <a:solidFill>
            <a:srgbClr val="FFFF66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>
              <a:defRPr/>
            </a:pPr>
            <a:r>
              <a:rPr lang="ru-RU" sz="2800" dirty="0">
                <a:latin typeface="Arial" charset="0"/>
              </a:rPr>
              <a:t>всего 4</a:t>
            </a:r>
          </a:p>
        </p:txBody>
      </p:sp>
    </p:spTree>
    <p:extLst>
      <p:ext uri="{BB962C8B-B14F-4D97-AF65-F5344CB8AC3E}">
        <p14:creationId xmlns:p14="http://schemas.microsoft.com/office/powerpoint/2010/main" val="3554366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269" grpId="0"/>
      <p:bldP spid="11270" grpId="0"/>
      <p:bldP spid="10" grpId="0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1835150" y="301625"/>
            <a:ext cx="8375650" cy="471488"/>
          </a:xfrm>
        </p:spPr>
        <p:txBody>
          <a:bodyPr>
            <a:normAutofit fontScale="90000"/>
          </a:bodyPr>
          <a:lstStyle/>
          <a:p>
            <a:r>
              <a:rPr lang="ru-RU" altLang="ru-RU" smtClean="0"/>
              <a:t>Количество возможных сообщений</a:t>
            </a:r>
          </a:p>
        </p:txBody>
      </p:sp>
      <p:sp>
        <p:nvSpPr>
          <p:cNvPr id="12291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F9EE118C-1B32-4D09-AF3C-51D6EC7E6C6F}" type="slidenum">
              <a:rPr lang="ru-RU" altLang="ru-RU"/>
              <a:pPr eaLnBrk="1" hangingPunct="1"/>
              <a:t>7</a:t>
            </a:fld>
            <a:endParaRPr lang="ru-RU" alt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816694" y="771526"/>
            <a:ext cx="8396288" cy="2217737"/>
          </a:xfrm>
          <a:prstGeom prst="rect">
            <a:avLst/>
          </a:prstGeom>
          <a:solidFill>
            <a:srgbClr val="D1D1FF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800" dirty="0">
                <a:latin typeface="Arial" charset="0"/>
              </a:rPr>
              <a:t>Если алфавит языка состоит из </a:t>
            </a:r>
            <a:r>
              <a:rPr lang="en-US" sz="2800" i="1" dirty="0">
                <a:latin typeface="Arial" charset="0"/>
              </a:rPr>
              <a:t>N</a:t>
            </a:r>
            <a:r>
              <a:rPr lang="ru-RU" sz="2800" i="1" dirty="0">
                <a:latin typeface="Arial" charset="0"/>
              </a:rPr>
              <a:t> символов (имеет мощность </a:t>
            </a:r>
            <a:r>
              <a:rPr lang="en-US" sz="2800" i="1" dirty="0">
                <a:latin typeface="Arial" charset="0"/>
              </a:rPr>
              <a:t>N</a:t>
            </a:r>
            <a:r>
              <a:rPr lang="ru-RU" sz="2800" i="1" dirty="0">
                <a:latin typeface="Arial" charset="0"/>
              </a:rPr>
              <a:t>), </a:t>
            </a:r>
            <a:r>
              <a:rPr lang="ru-RU" sz="2800" dirty="0">
                <a:latin typeface="Arial" charset="0"/>
              </a:rPr>
              <a:t>количество различных сообщений длиной </a:t>
            </a:r>
            <a:r>
              <a:rPr lang="en-US" sz="2800" i="1" dirty="0">
                <a:latin typeface="Arial" charset="0"/>
              </a:rPr>
              <a:t>L</a:t>
            </a:r>
            <a:r>
              <a:rPr lang="ru-RU" sz="2800" i="1" dirty="0">
                <a:latin typeface="Arial" charset="0"/>
              </a:rPr>
              <a:t> знаков равно</a:t>
            </a:r>
            <a:endParaRPr lang="ru-RU" sz="2800" dirty="0">
              <a:latin typeface="Arial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 bwMode="auto">
          <a:xfrm>
            <a:off x="5249864" y="2239964"/>
            <a:ext cx="1692275" cy="579437"/>
          </a:xfrm>
          <a:prstGeom prst="roundRect">
            <a:avLst/>
          </a:prstGeom>
          <a:solidFill>
            <a:srgbClr val="FFFF66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>
              <a:defRPr/>
            </a:pPr>
            <a:r>
              <a:rPr lang="en-US" sz="2800" i="1" dirty="0">
                <a:solidFill>
                  <a:srgbClr val="000000"/>
                </a:solidFill>
                <a:latin typeface="Arial" charset="0"/>
              </a:rPr>
              <a:t>Q = N</a:t>
            </a:r>
            <a:r>
              <a:rPr lang="en-US" sz="2800" i="1" baseline="30000" dirty="0">
                <a:solidFill>
                  <a:srgbClr val="000000"/>
                </a:solidFill>
                <a:latin typeface="Arial" charset="0"/>
              </a:rPr>
              <a:t>L</a:t>
            </a:r>
            <a:endParaRPr lang="ru-RU" sz="2800" baseline="30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16694" y="3386137"/>
            <a:ext cx="8277225" cy="25241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800" i="1" dirty="0">
                <a:solidFill>
                  <a:srgbClr val="221E1F"/>
                </a:solidFill>
                <a:latin typeface="Arial"/>
              </a:rPr>
              <a:t>Сколько</a:t>
            </a:r>
          </a:p>
          <a:p>
            <a:pPr marL="625475" indent="-260350">
              <a:buFont typeface="Arial" pitchFamily="34" charset="0"/>
              <a:buChar char="•"/>
              <a:defRPr/>
            </a:pPr>
            <a:r>
              <a:rPr lang="ru-RU" sz="2800" dirty="0">
                <a:solidFill>
                  <a:srgbClr val="221E1F"/>
                </a:solidFill>
                <a:latin typeface="Arial"/>
              </a:rPr>
              <a:t>возможных 5-буквеных слов в русском языке?</a:t>
            </a:r>
          </a:p>
          <a:p>
            <a:pPr marL="625475" indent="-260350">
              <a:buFont typeface="Arial" pitchFamily="34" charset="0"/>
              <a:buChar char="•"/>
              <a:defRPr/>
            </a:pPr>
            <a:r>
              <a:rPr lang="ru-RU" sz="2800" dirty="0">
                <a:solidFill>
                  <a:srgbClr val="221E1F"/>
                </a:solidFill>
                <a:latin typeface="Arial"/>
              </a:rPr>
              <a:t>возможных 3-буквеных слов в английском языке?</a:t>
            </a:r>
          </a:p>
          <a:p>
            <a:pPr marL="625475" indent="-260350">
              <a:buFont typeface="Arial" pitchFamily="34" charset="0"/>
              <a:buChar char="•"/>
              <a:defRPr/>
            </a:pPr>
            <a:endParaRPr lang="ru-RU" dirty="0">
              <a:latin typeface="Arial" charset="0"/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 bwMode="auto">
          <a:xfrm>
            <a:off x="8223969" y="4038599"/>
            <a:ext cx="869950" cy="609600"/>
          </a:xfrm>
          <a:prstGeom prst="wedgeRoundRectCallout">
            <a:avLst>
              <a:gd name="adj1" fmla="val -83184"/>
              <a:gd name="adj2" fmla="val -9444"/>
              <a:gd name="adj3" fmla="val 16667"/>
            </a:avLst>
          </a:prstGeom>
          <a:solidFill>
            <a:srgbClr val="FFFF66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>
              <a:defRPr/>
            </a:pPr>
            <a:r>
              <a:rPr lang="ru-RU" sz="2800" dirty="0">
                <a:latin typeface="Arial" charset="0"/>
              </a:rPr>
              <a:t>33</a:t>
            </a:r>
            <a:r>
              <a:rPr lang="ru-RU" sz="2800" baseline="30000" dirty="0">
                <a:latin typeface="Arial" charset="0"/>
              </a:rPr>
              <a:t>5</a:t>
            </a:r>
            <a:endParaRPr lang="ru-RU" sz="2800" dirty="0">
              <a:latin typeface="Arial" charset="0"/>
            </a:endParaRPr>
          </a:p>
        </p:txBody>
      </p:sp>
      <p:sp>
        <p:nvSpPr>
          <p:cNvPr id="8" name="Скругленная прямоугольная выноска 7"/>
          <p:cNvSpPr/>
          <p:nvPr/>
        </p:nvSpPr>
        <p:spPr bwMode="auto">
          <a:xfrm>
            <a:off x="8223969" y="5207208"/>
            <a:ext cx="869950" cy="609600"/>
          </a:xfrm>
          <a:prstGeom prst="wedgeRoundRectCallout">
            <a:avLst>
              <a:gd name="adj1" fmla="val -77921"/>
              <a:gd name="adj2" fmla="val -54444"/>
              <a:gd name="adj3" fmla="val 16667"/>
            </a:avLst>
          </a:prstGeom>
          <a:solidFill>
            <a:srgbClr val="FFFF66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>
              <a:defRPr/>
            </a:pPr>
            <a:r>
              <a:rPr lang="ru-RU" sz="2800" dirty="0">
                <a:latin typeface="Arial" charset="0"/>
              </a:rPr>
              <a:t>26</a:t>
            </a:r>
            <a:r>
              <a:rPr lang="ru-RU" sz="2800" baseline="30000" dirty="0">
                <a:latin typeface="Arial" charset="0"/>
              </a:rPr>
              <a:t>3</a:t>
            </a:r>
            <a:endParaRPr lang="ru-RU" sz="28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2189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1835150" y="301625"/>
            <a:ext cx="8375650" cy="471488"/>
          </a:xfrm>
        </p:spPr>
        <p:txBody>
          <a:bodyPr>
            <a:normAutofit fontScale="90000"/>
          </a:bodyPr>
          <a:lstStyle/>
          <a:p>
            <a:r>
              <a:rPr lang="ru-RU" altLang="ru-RU" smtClean="0"/>
              <a:t>Задачи</a:t>
            </a:r>
          </a:p>
        </p:txBody>
      </p:sp>
      <p:sp>
        <p:nvSpPr>
          <p:cNvPr id="14339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2B9C667-2255-4106-A1DD-B88032A950B4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8</a:t>
            </a:fld>
            <a:endParaRPr lang="ru-RU" altLang="ru-RU" sz="1400"/>
          </a:p>
        </p:txBody>
      </p:sp>
      <p:sp>
        <p:nvSpPr>
          <p:cNvPr id="14340" name="Прямоугольник 3"/>
          <p:cNvSpPr>
            <a:spLocks noChangeArrowheads="1"/>
          </p:cNvSpPr>
          <p:nvPr/>
        </p:nvSpPr>
        <p:spPr bwMode="auto">
          <a:xfrm>
            <a:off x="1917700" y="814388"/>
            <a:ext cx="8445500" cy="409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1200"/>
              </a:spcAft>
              <a:buFontTx/>
              <a:buAutoNum type="arabicPeriod"/>
            </a:pPr>
            <a:r>
              <a:rPr lang="ru-RU" altLang="ru-RU" sz="2400"/>
              <a:t>Сколько различных пятизначных чисел можно записать с помощью цифр 4 и 2?</a:t>
            </a:r>
          </a:p>
          <a:p>
            <a:pPr>
              <a:spcBef>
                <a:spcPct val="0"/>
              </a:spcBef>
              <a:spcAft>
                <a:spcPts val="1200"/>
              </a:spcAft>
              <a:buFontTx/>
              <a:buAutoNum type="arabicPeriod"/>
            </a:pPr>
            <a:r>
              <a:rPr lang="ru-RU" altLang="ru-RU" sz="2400"/>
              <a:t>В языке разрешены только четырёхбуквенные слова, которые можно образовывать из букв алфавита в любых комбинациях. Словарный запас языка составляет 81 слово. Какова мощность алфавита?</a:t>
            </a:r>
          </a:p>
          <a:p>
            <a:pPr>
              <a:spcBef>
                <a:spcPct val="0"/>
              </a:spcBef>
              <a:spcAft>
                <a:spcPts val="1200"/>
              </a:spcAft>
              <a:buFontTx/>
              <a:buAutoNum type="arabicPeriod"/>
            </a:pPr>
            <a:r>
              <a:rPr lang="ru-RU" altLang="ru-RU" sz="2400"/>
              <a:t>Какое наименьшее число символов должно быть в алфавите, чтобы с помощью всевозможных трёхбуквенных слов можно было передать не менее 9 различных сообщений?</a:t>
            </a:r>
          </a:p>
        </p:txBody>
      </p:sp>
    </p:spTree>
    <p:extLst>
      <p:ext uri="{BB962C8B-B14F-4D97-AF65-F5344CB8AC3E}">
        <p14:creationId xmlns:p14="http://schemas.microsoft.com/office/powerpoint/2010/main" val="82125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3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23657" y="3962399"/>
            <a:ext cx="1454332" cy="52322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251299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6344193" y="2904308"/>
            <a:ext cx="2442755" cy="95410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Номер телефона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6344193" y="4485619"/>
            <a:ext cx="2442755" cy="52322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дата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3833948" y="5267420"/>
            <a:ext cx="2442755" cy="52322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длина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1027610" y="3031702"/>
            <a:ext cx="2442755" cy="52322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масса</a:t>
            </a:r>
            <a:endParaRPr lang="ru-RU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844730" y="4143538"/>
            <a:ext cx="2442755" cy="52322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расстояние</a:t>
            </a:r>
            <a:endParaRPr lang="ru-RU" sz="2800" dirty="0"/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677334" y="296091"/>
            <a:ext cx="8596668" cy="1634309"/>
          </a:xfrm>
        </p:spPr>
        <p:txBody>
          <a:bodyPr>
            <a:noAutofit/>
          </a:bodyPr>
          <a:lstStyle/>
          <a:p>
            <a:r>
              <a:rPr lang="ru-RU" sz="2800" b="1" u="sng" dirty="0" smtClean="0">
                <a:solidFill>
                  <a:schemeClr val="accent2">
                    <a:lumMod val="50000"/>
                  </a:schemeClr>
                </a:solidFill>
              </a:rPr>
              <a:t>Код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– это набор условных обозначение для представления информации.</a:t>
            </a:r>
            <a:b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800" b="1" u="sng" dirty="0" smtClean="0">
                <a:solidFill>
                  <a:schemeClr val="accent2">
                    <a:lumMod val="50000"/>
                  </a:schemeClr>
                </a:solidFill>
              </a:rPr>
              <a:t>Кодирование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–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</a:rPr>
              <a:t>это 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процесс представления информации в виде кода.</a:t>
            </a:r>
            <a:endParaRPr lang="ru-RU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093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83</TotalTime>
  <Words>603</Words>
  <Application>Microsoft Office PowerPoint</Application>
  <PresentationFormat>Широкоэкранный</PresentationFormat>
  <Paragraphs>215</Paragraphs>
  <Slides>14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5" baseType="lpstr">
      <vt:lpstr>Arial</vt:lpstr>
      <vt:lpstr>Arial Black</vt:lpstr>
      <vt:lpstr>Calibri</vt:lpstr>
      <vt:lpstr>Courier New</vt:lpstr>
      <vt:lpstr>Symbol</vt:lpstr>
      <vt:lpstr>Times New Roman</vt:lpstr>
      <vt:lpstr>Trebuchet MS</vt:lpstr>
      <vt:lpstr>Wingdings</vt:lpstr>
      <vt:lpstr>Wingdings 3</vt:lpstr>
      <vt:lpstr>Грань</vt:lpstr>
      <vt:lpstr>Microsoft Equation 3.0</vt:lpstr>
      <vt:lpstr>Hfdyjvthyjt b ythfdyjvthyjt rjlbhjdfybt</vt:lpstr>
      <vt:lpstr>Язык</vt:lpstr>
      <vt:lpstr>Презентация PowerPoint</vt:lpstr>
      <vt:lpstr>Какие бывают языки?</vt:lpstr>
      <vt:lpstr>Алфавитное письмо</vt:lpstr>
      <vt:lpstr>Сообщения</vt:lpstr>
      <vt:lpstr>Количество возможных сообщений</vt:lpstr>
      <vt:lpstr>Задачи</vt:lpstr>
      <vt:lpstr>Код – это набор условных обозначение для представления информации. Кодирование – это процесс представления информации в виде кода.</vt:lpstr>
      <vt:lpstr>Что такое кодирование?</vt:lpstr>
      <vt:lpstr>Презентация PowerPoint</vt:lpstr>
      <vt:lpstr>Код Морзе</vt:lpstr>
      <vt:lpstr>Двоичное кодирование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Hfdyjvthyjt b ythfdyjvthyjt rjlbhjdfybt</dc:title>
  <dc:creator>osipova</dc:creator>
  <cp:lastModifiedBy>osipova</cp:lastModifiedBy>
  <cp:revision>9</cp:revision>
  <cp:lastPrinted>2021-09-14T02:35:18Z</cp:lastPrinted>
  <dcterms:created xsi:type="dcterms:W3CDTF">2021-09-13T08:52:37Z</dcterms:created>
  <dcterms:modified xsi:type="dcterms:W3CDTF">2021-09-14T02:42:04Z</dcterms:modified>
</cp:coreProperties>
</file>