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93A3DD-5AEE-4C65-A0AF-03CD12A07892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BD46EE-8505-4858-AFF4-55B3F337C3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227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Картина «Незнакомка»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D46EE-8505-4858-AFF4-55B3F337C31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963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492896"/>
            <a:ext cx="6400800" cy="3192760"/>
          </a:xfrm>
        </p:spPr>
        <p:txBody>
          <a:bodyPr>
            <a:normAutofit/>
          </a:bodyPr>
          <a:lstStyle/>
          <a:p>
            <a:r>
              <a:rPr lang="ru-RU" dirty="0"/>
              <a:t>Первой своеобразной акцией передвижников стал сорванный конкурс, посвященный столетию Императорской академии художеств: ее лучшие выпускники не стали писать заданный мифологический сюжет и, получив отказ в свободной теме, удалились из аудитории. Впоследствии бунтари организовали первое в России творческое объединение «Артель художников», которая в 1870 году превратилась в «Товарищество передвижных художественных выставок», вдохновлявшееся идеей народничества.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7772400" cy="1470025"/>
          </a:xfrm>
        </p:spPr>
        <p:txBody>
          <a:bodyPr/>
          <a:lstStyle/>
          <a:p>
            <a:r>
              <a:rPr lang="ru-RU" dirty="0" smtClean="0"/>
              <a:t>Товарищество передвижных художественных выставок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319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6737"/>
            <a:ext cx="7924800" cy="418058"/>
          </a:xfrm>
        </p:spPr>
        <p:txBody>
          <a:bodyPr/>
          <a:lstStyle/>
          <a:p>
            <a:pPr algn="ctr"/>
            <a:r>
              <a:rPr lang="ru-RU" dirty="0" smtClean="0"/>
              <a:t>Дворник, отдающий квартиру барыне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12848" cy="6453336"/>
          </a:xfrm>
        </p:spPr>
      </p:pic>
    </p:spTree>
    <p:extLst>
      <p:ext uri="{BB962C8B-B14F-4D97-AF65-F5344CB8AC3E}">
        <p14:creationId xmlns:p14="http://schemas.microsoft.com/office/powerpoint/2010/main" val="390827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924800" cy="490066"/>
          </a:xfrm>
        </p:spPr>
        <p:txBody>
          <a:bodyPr/>
          <a:lstStyle/>
          <a:p>
            <a:pPr algn="ctr"/>
            <a:r>
              <a:rPr lang="ru-RU" dirty="0" smtClean="0"/>
              <a:t>Чаепитие в </a:t>
            </a:r>
            <a:r>
              <a:rPr lang="ru-RU" dirty="0" err="1" smtClean="0"/>
              <a:t>мытищах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5" y="548680"/>
            <a:ext cx="9109395" cy="6291273"/>
          </a:xfrm>
        </p:spPr>
      </p:pic>
    </p:spTree>
    <p:extLst>
      <p:ext uri="{BB962C8B-B14F-4D97-AF65-F5344CB8AC3E}">
        <p14:creationId xmlns:p14="http://schemas.microsoft.com/office/powerpoint/2010/main" val="282511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924800" cy="562074"/>
          </a:xfrm>
        </p:spPr>
        <p:txBody>
          <a:bodyPr/>
          <a:lstStyle/>
          <a:p>
            <a:pPr algn="ctr"/>
            <a:r>
              <a:rPr lang="ru-RU" dirty="0" smtClean="0"/>
              <a:t>Утопленница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24" y="476672"/>
            <a:ext cx="9148223" cy="6381328"/>
          </a:xfrm>
        </p:spPr>
      </p:pic>
    </p:spTree>
    <p:extLst>
      <p:ext uri="{BB962C8B-B14F-4D97-AF65-F5344CB8AC3E}">
        <p14:creationId xmlns:p14="http://schemas.microsoft.com/office/powerpoint/2010/main" val="52268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4291" y="27856"/>
            <a:ext cx="7924800" cy="994122"/>
          </a:xfrm>
        </p:spPr>
        <p:txBody>
          <a:bodyPr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Алексей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кондратьевич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Саврасов - Русский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художник-пейзажист, член-учредитель Товарищества передвижников, автор ставшего архетипическим и культовым пейзажа «Грачи прилетели», академик Императорской Академии художеств.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28999" y="980728"/>
            <a:ext cx="7924800" cy="4114800"/>
          </a:xfrm>
        </p:spPr>
        <p:txBody>
          <a:bodyPr/>
          <a:lstStyle/>
          <a:p>
            <a:pPr algn="ctr"/>
            <a:r>
              <a:rPr lang="ru-RU" dirty="0" smtClean="0"/>
              <a:t>Грачи прилетели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9143999" cy="550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08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490066"/>
          </a:xfrm>
        </p:spPr>
        <p:txBody>
          <a:bodyPr/>
          <a:lstStyle/>
          <a:p>
            <a:r>
              <a:rPr lang="ru-RU" dirty="0" smtClean="0"/>
              <a:t>Зима                              Лосиный остров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3657279" cy="63093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573" y="548680"/>
            <a:ext cx="5455920" cy="630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98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7924800" cy="634082"/>
          </a:xfrm>
        </p:spPr>
        <p:txBody>
          <a:bodyPr/>
          <a:lstStyle/>
          <a:p>
            <a:r>
              <a:rPr lang="ru-RU" sz="1800" dirty="0" smtClean="0"/>
              <a:t>Шишкин Иван Иванович </a:t>
            </a:r>
            <a:r>
              <a:rPr lang="ru-RU" sz="1800" dirty="0"/>
              <a:t>- Выдающийся русский художник-пейзажист, живописец, рисовальщик и гравёр-аквафортист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620688"/>
            <a:ext cx="7924800" cy="4114800"/>
          </a:xfrm>
        </p:spPr>
        <p:txBody>
          <a:bodyPr/>
          <a:lstStyle/>
          <a:p>
            <a:pPr algn="ctr"/>
            <a:r>
              <a:rPr lang="ru-RU" dirty="0" smtClean="0"/>
              <a:t>Утро в сосновом бору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594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35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418058"/>
          </a:xfrm>
        </p:spPr>
        <p:txBody>
          <a:bodyPr/>
          <a:lstStyle/>
          <a:p>
            <a:pPr algn="ctr"/>
            <a:r>
              <a:rPr lang="ru-RU" dirty="0" smtClean="0"/>
              <a:t>Сосновый бор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672"/>
            <a:ext cx="9144000" cy="6381328"/>
          </a:xfrm>
        </p:spPr>
      </p:pic>
    </p:spTree>
    <p:extLst>
      <p:ext uri="{BB962C8B-B14F-4D97-AF65-F5344CB8AC3E}">
        <p14:creationId xmlns:p14="http://schemas.microsoft.com/office/powerpoint/2010/main" val="223668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7924800" cy="562074"/>
          </a:xfrm>
        </p:spPr>
        <p:txBody>
          <a:bodyPr/>
          <a:lstStyle/>
          <a:p>
            <a:r>
              <a:rPr lang="ru-RU" dirty="0" smtClean="0"/>
              <a:t>Пасека в лесу               Ручей в лесу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4572000" cy="63093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48680"/>
            <a:ext cx="4546135" cy="630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83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562074"/>
          </a:xfrm>
        </p:spPr>
        <p:txBody>
          <a:bodyPr/>
          <a:lstStyle/>
          <a:p>
            <a:pPr algn="ctr"/>
            <a:r>
              <a:rPr lang="ru-RU" dirty="0" smtClean="0"/>
              <a:t>Березовая роща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" y="548680"/>
            <a:ext cx="9142753" cy="6287825"/>
          </a:xfrm>
        </p:spPr>
      </p:pic>
    </p:spTree>
    <p:extLst>
      <p:ext uri="{BB962C8B-B14F-4D97-AF65-F5344CB8AC3E}">
        <p14:creationId xmlns:p14="http://schemas.microsoft.com/office/powerpoint/2010/main" val="383991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856"/>
            <a:ext cx="7924800" cy="706090"/>
          </a:xfrm>
        </p:spPr>
        <p:txBody>
          <a:bodyPr/>
          <a:lstStyle/>
          <a:p>
            <a:r>
              <a:rPr lang="ru-RU" sz="1800" dirty="0" smtClean="0"/>
              <a:t>Репин </a:t>
            </a:r>
            <a:r>
              <a:rPr lang="ru-RU" sz="1800" dirty="0" err="1" smtClean="0"/>
              <a:t>илья</a:t>
            </a:r>
            <a:r>
              <a:rPr lang="ru-RU" sz="1800" dirty="0" smtClean="0"/>
              <a:t> </a:t>
            </a:r>
            <a:r>
              <a:rPr lang="ru-RU" sz="1800" dirty="0" err="1" smtClean="0"/>
              <a:t>ефимович</a:t>
            </a:r>
            <a:r>
              <a:rPr lang="ru-RU" sz="1800" dirty="0"/>
              <a:t> - Русский живописец, педагог, профессор, действительный член Императорской Академии художеств.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692696"/>
            <a:ext cx="7924800" cy="4114800"/>
          </a:xfrm>
        </p:spPr>
        <p:txBody>
          <a:bodyPr/>
          <a:lstStyle/>
          <a:p>
            <a:pPr algn="ctr"/>
            <a:r>
              <a:rPr lang="ru-RU" dirty="0"/>
              <a:t>Иван Грозный и сын его Иван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7"/>
            <a:ext cx="9144000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04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Участники: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 Василий </a:t>
            </a:r>
            <a:r>
              <a:rPr lang="ru-RU" dirty="0" smtClean="0"/>
              <a:t>Перов</a:t>
            </a:r>
          </a:p>
          <a:p>
            <a:r>
              <a:rPr lang="ru-RU" dirty="0" smtClean="0"/>
              <a:t> </a:t>
            </a:r>
            <a:r>
              <a:rPr lang="ru-RU" dirty="0"/>
              <a:t>Алексей </a:t>
            </a:r>
            <a:r>
              <a:rPr lang="ru-RU" dirty="0" smtClean="0"/>
              <a:t>Саврасов</a:t>
            </a:r>
          </a:p>
          <a:p>
            <a:r>
              <a:rPr lang="ru-RU" dirty="0" smtClean="0"/>
              <a:t>Иван Шишкин</a:t>
            </a:r>
          </a:p>
          <a:p>
            <a:r>
              <a:rPr lang="ru-RU" dirty="0" smtClean="0"/>
              <a:t> </a:t>
            </a:r>
            <a:r>
              <a:rPr lang="ru-RU" dirty="0"/>
              <a:t>Илья </a:t>
            </a:r>
            <a:r>
              <a:rPr lang="ru-RU" dirty="0" smtClean="0"/>
              <a:t>Репин</a:t>
            </a:r>
          </a:p>
          <a:p>
            <a:r>
              <a:rPr lang="ru-RU" dirty="0" smtClean="0"/>
              <a:t> </a:t>
            </a:r>
            <a:r>
              <a:rPr lang="ru-RU" dirty="0"/>
              <a:t>Николай </a:t>
            </a:r>
            <a:r>
              <a:rPr lang="ru-RU" dirty="0" err="1" smtClean="0"/>
              <a:t>Ге</a:t>
            </a:r>
            <a:endParaRPr lang="ru-RU" dirty="0" smtClean="0"/>
          </a:p>
          <a:p>
            <a:r>
              <a:rPr lang="ru-RU" dirty="0" smtClean="0"/>
              <a:t>Василий Поленов </a:t>
            </a:r>
          </a:p>
          <a:p>
            <a:r>
              <a:rPr lang="ru-RU" dirty="0" smtClean="0"/>
              <a:t>Виктор </a:t>
            </a:r>
            <a:r>
              <a:rPr lang="ru-RU" dirty="0"/>
              <a:t>и </a:t>
            </a:r>
            <a:r>
              <a:rPr lang="ru-RU" dirty="0" err="1"/>
              <a:t>Аполлинарий</a:t>
            </a:r>
            <a:r>
              <a:rPr lang="ru-RU" dirty="0"/>
              <a:t> </a:t>
            </a:r>
            <a:r>
              <a:rPr lang="ru-RU" dirty="0" smtClean="0"/>
              <a:t>Васнецовы</a:t>
            </a:r>
          </a:p>
          <a:p>
            <a:r>
              <a:rPr lang="ru-RU" dirty="0" smtClean="0"/>
              <a:t>Василий Суриков</a:t>
            </a:r>
          </a:p>
          <a:p>
            <a:r>
              <a:rPr lang="ru-RU" dirty="0" smtClean="0"/>
              <a:t>Архип Куинджи</a:t>
            </a:r>
          </a:p>
          <a:p>
            <a:r>
              <a:rPr lang="ru-RU" dirty="0" smtClean="0"/>
              <a:t> </a:t>
            </a:r>
            <a:r>
              <a:rPr lang="ru-RU" dirty="0"/>
              <a:t>Исаак </a:t>
            </a:r>
            <a:r>
              <a:rPr lang="ru-RU" dirty="0" smtClean="0"/>
              <a:t>Левитан</a:t>
            </a:r>
          </a:p>
          <a:p>
            <a:r>
              <a:rPr lang="ru-RU" dirty="0" smtClean="0"/>
              <a:t> </a:t>
            </a:r>
            <a:r>
              <a:rPr lang="ru-RU" dirty="0"/>
              <a:t>Владимир и Константин </a:t>
            </a:r>
            <a:r>
              <a:rPr lang="ru-RU" dirty="0" smtClean="0"/>
              <a:t>Маковские</a:t>
            </a:r>
          </a:p>
          <a:p>
            <a:r>
              <a:rPr lang="ru-RU" dirty="0" smtClean="0"/>
              <a:t> </a:t>
            </a:r>
            <a:r>
              <a:rPr lang="ru-RU" dirty="0"/>
              <a:t>Валентин </a:t>
            </a:r>
            <a:r>
              <a:rPr lang="ru-RU" dirty="0" smtClean="0"/>
              <a:t>Серов</a:t>
            </a:r>
          </a:p>
          <a:p>
            <a:r>
              <a:rPr lang="ru-RU" dirty="0" smtClean="0"/>
              <a:t>Василий Верещагин</a:t>
            </a:r>
          </a:p>
          <a:p>
            <a:r>
              <a:rPr lang="ru-RU" dirty="0" smtClean="0"/>
              <a:t>Айвазовский Иван</a:t>
            </a:r>
          </a:p>
          <a:p>
            <a:r>
              <a:rPr lang="ru-RU" dirty="0" smtClean="0"/>
              <a:t>Лидер движения Иван Крамской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695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490066"/>
          </a:xfrm>
        </p:spPr>
        <p:txBody>
          <a:bodyPr/>
          <a:lstStyle/>
          <a:p>
            <a:pPr algn="ctr"/>
            <a:r>
              <a:rPr lang="ru-RU" dirty="0"/>
              <a:t>Бурлаки на Волге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672"/>
            <a:ext cx="9144000" cy="6381328"/>
          </a:xfrm>
        </p:spPr>
      </p:pic>
    </p:spTree>
    <p:extLst>
      <p:ext uri="{BB962C8B-B14F-4D97-AF65-F5344CB8AC3E}">
        <p14:creationId xmlns:p14="http://schemas.microsoft.com/office/powerpoint/2010/main" val="28252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490066"/>
          </a:xfrm>
        </p:spPr>
        <p:txBody>
          <a:bodyPr/>
          <a:lstStyle/>
          <a:p>
            <a:pPr algn="ctr"/>
            <a:r>
              <a:rPr lang="ru-RU" dirty="0" smtClean="0"/>
              <a:t>Не ждали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4664"/>
            <a:ext cx="9151999" cy="6453336"/>
          </a:xfrm>
        </p:spPr>
      </p:pic>
    </p:spTree>
    <p:extLst>
      <p:ext uri="{BB962C8B-B14F-4D97-AF65-F5344CB8AC3E}">
        <p14:creationId xmlns:p14="http://schemas.microsoft.com/office/powerpoint/2010/main" val="363261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90066"/>
          </a:xfrm>
        </p:spPr>
        <p:txBody>
          <a:bodyPr/>
          <a:lstStyle/>
          <a:p>
            <a:r>
              <a:rPr lang="ru-RU" dirty="0"/>
              <a:t>Запорожцы пишут письмо турецкому султану.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672"/>
            <a:ext cx="9144000" cy="6381328"/>
          </a:xfrm>
        </p:spPr>
      </p:pic>
    </p:spTree>
    <p:extLst>
      <p:ext uri="{BB962C8B-B14F-4D97-AF65-F5344CB8AC3E}">
        <p14:creationId xmlns:p14="http://schemas.microsoft.com/office/powerpoint/2010/main" val="147950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16443"/>
            <a:ext cx="7924800" cy="490066"/>
          </a:xfrm>
        </p:spPr>
        <p:txBody>
          <a:bodyPr/>
          <a:lstStyle/>
          <a:p>
            <a:r>
              <a:rPr lang="ru-RU" dirty="0"/>
              <a:t>Крестный ход в Курской губернии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672"/>
            <a:ext cx="9143999" cy="6381328"/>
          </a:xfrm>
        </p:spPr>
      </p:pic>
    </p:spTree>
    <p:extLst>
      <p:ext uri="{BB962C8B-B14F-4D97-AF65-F5344CB8AC3E}">
        <p14:creationId xmlns:p14="http://schemas.microsoft.com/office/powerpoint/2010/main" val="56070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266"/>
            <a:ext cx="7924800" cy="490066"/>
          </a:xfrm>
        </p:spPr>
        <p:txBody>
          <a:bodyPr/>
          <a:lstStyle/>
          <a:p>
            <a:pPr algn="ctr"/>
            <a:r>
              <a:rPr lang="ru-RU" dirty="0"/>
              <a:t>Тайная вечеря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672"/>
            <a:ext cx="9144000" cy="6381328"/>
          </a:xfrm>
        </p:spPr>
      </p:pic>
    </p:spTree>
    <p:extLst>
      <p:ext uri="{BB962C8B-B14F-4D97-AF65-F5344CB8AC3E}">
        <p14:creationId xmlns:p14="http://schemas.microsoft.com/office/powerpoint/2010/main" val="371133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850106"/>
          </a:xfrm>
        </p:spPr>
        <p:txBody>
          <a:bodyPr/>
          <a:lstStyle/>
          <a:p>
            <a:pPr algn="ctr"/>
            <a:r>
              <a:rPr lang="ru-RU" dirty="0"/>
              <a:t>М. И. Глинка в период сочинения оперы Руслан и Людмила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" y="764704"/>
            <a:ext cx="9134012" cy="6063774"/>
          </a:xfrm>
        </p:spPr>
      </p:pic>
    </p:spTree>
    <p:extLst>
      <p:ext uri="{BB962C8B-B14F-4D97-AF65-F5344CB8AC3E}">
        <p14:creationId xmlns:p14="http://schemas.microsoft.com/office/powerpoint/2010/main" val="303229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266"/>
            <a:ext cx="7924800" cy="418058"/>
          </a:xfrm>
        </p:spPr>
        <p:txBody>
          <a:bodyPr/>
          <a:lstStyle/>
          <a:p>
            <a:pPr algn="ctr"/>
            <a:r>
              <a:rPr lang="ru-RU" dirty="0"/>
              <a:t>Сходка ( При свете лампы 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57" y="476672"/>
            <a:ext cx="9156157" cy="6347049"/>
          </a:xfrm>
        </p:spPr>
      </p:pic>
    </p:spTree>
    <p:extLst>
      <p:ext uri="{BB962C8B-B14F-4D97-AF65-F5344CB8AC3E}">
        <p14:creationId xmlns:p14="http://schemas.microsoft.com/office/powerpoint/2010/main" val="326555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634082"/>
          </a:xfrm>
        </p:spPr>
        <p:txBody>
          <a:bodyPr/>
          <a:lstStyle/>
          <a:p>
            <a:r>
              <a:rPr lang="ru-RU" sz="2000" dirty="0"/>
              <a:t>Приезд царей Иоанна и Петра Алексеевичей на Семеновский потешный двор в сопровождении свиты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620688"/>
            <a:ext cx="9158808" cy="6223667"/>
          </a:xfrm>
        </p:spPr>
      </p:pic>
    </p:spTree>
    <p:extLst>
      <p:ext uri="{BB962C8B-B14F-4D97-AF65-F5344CB8AC3E}">
        <p14:creationId xmlns:p14="http://schemas.microsoft.com/office/powerpoint/2010/main" val="274953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2588"/>
            <a:ext cx="7924800" cy="418058"/>
          </a:xfrm>
        </p:spPr>
        <p:txBody>
          <a:bodyPr/>
          <a:lstStyle/>
          <a:p>
            <a:pPr algn="ctr"/>
            <a:r>
              <a:rPr lang="ru-RU" dirty="0"/>
              <a:t>Портрет писателя Л. Н. Толстого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525344"/>
          </a:xfrm>
        </p:spPr>
      </p:pic>
    </p:spTree>
    <p:extLst>
      <p:ext uri="{BB962C8B-B14F-4D97-AF65-F5344CB8AC3E}">
        <p14:creationId xmlns:p14="http://schemas.microsoft.com/office/powerpoint/2010/main" val="17428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" y="27856"/>
            <a:ext cx="9144000" cy="418058"/>
          </a:xfrm>
        </p:spPr>
        <p:txBody>
          <a:bodyPr/>
          <a:lstStyle/>
          <a:p>
            <a:pPr algn="ctr"/>
            <a:r>
              <a:rPr lang="ru-RU" dirty="0"/>
              <a:t>А. С. Пушкин на акте в Лицее 8 января 1815 года.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64" y="476672"/>
            <a:ext cx="9159164" cy="6381328"/>
          </a:xfrm>
        </p:spPr>
      </p:pic>
    </p:spTree>
    <p:extLst>
      <p:ext uri="{BB962C8B-B14F-4D97-AF65-F5344CB8AC3E}">
        <p14:creationId xmlns:p14="http://schemas.microsoft.com/office/powerpoint/2010/main" val="141016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/>
              <a:t>Иван Крамской-Русский живописец и рисовальщик, мастер жанровой, исторической и портретной живописи; художественный критик.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0516"/>
            <a:ext cx="9144000" cy="5447484"/>
          </a:xfrm>
        </p:spPr>
      </p:pic>
    </p:spTree>
    <p:extLst>
      <p:ext uri="{BB962C8B-B14F-4D97-AF65-F5344CB8AC3E}">
        <p14:creationId xmlns:p14="http://schemas.microsoft.com/office/powerpoint/2010/main" val="281637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924800" cy="490066"/>
          </a:xfrm>
        </p:spPr>
        <p:txBody>
          <a:bodyPr/>
          <a:lstStyle/>
          <a:p>
            <a:pPr algn="ctr"/>
            <a:r>
              <a:rPr lang="ru-RU" dirty="0"/>
              <a:t>Автопортрет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34" y="476672"/>
            <a:ext cx="9149570" cy="6407224"/>
          </a:xfrm>
        </p:spPr>
      </p:pic>
    </p:spTree>
    <p:extLst>
      <p:ext uri="{BB962C8B-B14F-4D97-AF65-F5344CB8AC3E}">
        <p14:creationId xmlns:p14="http://schemas.microsoft.com/office/powerpoint/2010/main" val="204333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7924800" cy="850106"/>
          </a:xfrm>
        </p:spPr>
        <p:txBody>
          <a:bodyPr/>
          <a:lstStyle/>
          <a:p>
            <a:r>
              <a:rPr lang="ru-RU" sz="1800" dirty="0" err="1" smtClean="0"/>
              <a:t>Ге</a:t>
            </a:r>
            <a:r>
              <a:rPr lang="ru-RU" sz="1800" dirty="0" smtClean="0"/>
              <a:t> </a:t>
            </a:r>
            <a:r>
              <a:rPr lang="ru-RU" sz="1800" dirty="0" err="1" smtClean="0"/>
              <a:t>николай</a:t>
            </a:r>
            <a:r>
              <a:rPr lang="ru-RU" sz="1800" dirty="0" smtClean="0"/>
              <a:t> </a:t>
            </a:r>
            <a:r>
              <a:rPr lang="ru-RU" sz="1800" dirty="0" err="1" smtClean="0"/>
              <a:t>николаевич</a:t>
            </a:r>
            <a:r>
              <a:rPr lang="ru-RU" sz="1800" dirty="0" smtClean="0"/>
              <a:t> - Русский </a:t>
            </a:r>
            <a:r>
              <a:rPr lang="ru-RU" sz="1800" dirty="0"/>
              <a:t>художник-живописец и рисовальщик, мастер портретов, исторических и религиозных полотен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764704"/>
            <a:ext cx="7924800" cy="4114800"/>
          </a:xfrm>
        </p:spPr>
        <p:txBody>
          <a:bodyPr/>
          <a:lstStyle/>
          <a:p>
            <a:pPr algn="ctr"/>
            <a:r>
              <a:rPr lang="ru-RU" dirty="0"/>
              <a:t>Петр I допрашивает царевича Алексея Петровича в Петергофе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27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882"/>
            <a:ext cx="7924800" cy="418058"/>
          </a:xfrm>
        </p:spPr>
        <p:txBody>
          <a:bodyPr/>
          <a:lstStyle/>
          <a:p>
            <a:pPr algn="ctr"/>
            <a:r>
              <a:rPr lang="ru-RU" dirty="0"/>
              <a:t>Христос и Пилат. В чем есть истина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52028" cy="6453336"/>
          </a:xfrm>
        </p:spPr>
      </p:pic>
    </p:spTree>
    <p:extLst>
      <p:ext uri="{BB962C8B-B14F-4D97-AF65-F5344CB8AC3E}">
        <p14:creationId xmlns:p14="http://schemas.microsoft.com/office/powerpoint/2010/main" val="105354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924800" cy="490066"/>
          </a:xfrm>
        </p:spPr>
        <p:txBody>
          <a:bodyPr/>
          <a:lstStyle/>
          <a:p>
            <a:pPr algn="ctr"/>
            <a:r>
              <a:rPr lang="ru-RU" dirty="0"/>
              <a:t>Распятие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113"/>
            <a:ext cx="9144000" cy="6263887"/>
          </a:xfrm>
        </p:spPr>
      </p:pic>
    </p:spTree>
    <p:extLst>
      <p:ext uri="{BB962C8B-B14F-4D97-AF65-F5344CB8AC3E}">
        <p14:creationId xmlns:p14="http://schemas.microsoft.com/office/powerpoint/2010/main" val="7617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490066"/>
          </a:xfrm>
        </p:spPr>
        <p:txBody>
          <a:bodyPr/>
          <a:lstStyle/>
          <a:p>
            <a:pPr algn="ctr"/>
            <a:r>
              <a:rPr lang="ru-RU" dirty="0"/>
              <a:t>Тайная вечеря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44000" cy="6453336"/>
          </a:xfrm>
        </p:spPr>
      </p:pic>
    </p:spTree>
    <p:extLst>
      <p:ext uri="{BB962C8B-B14F-4D97-AF65-F5344CB8AC3E}">
        <p14:creationId xmlns:p14="http://schemas.microsoft.com/office/powerpoint/2010/main" val="2537895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924800" cy="562074"/>
          </a:xfrm>
        </p:spPr>
        <p:txBody>
          <a:bodyPr/>
          <a:lstStyle/>
          <a:p>
            <a:pPr algn="ctr"/>
            <a:r>
              <a:rPr lang="ru-RU" dirty="0"/>
              <a:t>Ахиллес, </a:t>
            </a:r>
            <a:r>
              <a:rPr lang="ru-RU" dirty="0" err="1"/>
              <a:t>оплакивающй</a:t>
            </a:r>
            <a:r>
              <a:rPr lang="ru-RU" dirty="0"/>
              <a:t> </a:t>
            </a:r>
            <a:r>
              <a:rPr lang="ru-RU" dirty="0" err="1"/>
              <a:t>Патрокла</a:t>
            </a:r>
            <a:r>
              <a:rPr lang="ru-RU" dirty="0"/>
              <a:t>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696"/>
            <a:ext cx="9144000" cy="6165304"/>
          </a:xfrm>
        </p:spPr>
      </p:pic>
    </p:spTree>
    <p:extLst>
      <p:ext uri="{BB962C8B-B14F-4D97-AF65-F5344CB8AC3E}">
        <p14:creationId xmlns:p14="http://schemas.microsoft.com/office/powerpoint/2010/main" val="224379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266"/>
            <a:ext cx="7924800" cy="490066"/>
          </a:xfrm>
        </p:spPr>
        <p:txBody>
          <a:bodyPr/>
          <a:lstStyle/>
          <a:p>
            <a:pPr algn="ctr"/>
            <a:r>
              <a:rPr lang="ru-RU" dirty="0"/>
              <a:t>Портрет поэта </a:t>
            </a:r>
            <a:r>
              <a:rPr lang="ru-RU" dirty="0" err="1"/>
              <a:t>Н.А.Некрасова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3" y="548680"/>
            <a:ext cx="9130323" cy="6309320"/>
          </a:xfrm>
        </p:spPr>
      </p:pic>
    </p:spTree>
    <p:extLst>
      <p:ext uri="{BB962C8B-B14F-4D97-AF65-F5344CB8AC3E}">
        <p14:creationId xmlns:p14="http://schemas.microsoft.com/office/powerpoint/2010/main" val="399647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266"/>
            <a:ext cx="7924800" cy="634082"/>
          </a:xfrm>
        </p:spPr>
        <p:txBody>
          <a:bodyPr/>
          <a:lstStyle/>
          <a:p>
            <a:pPr algn="ctr"/>
            <a:r>
              <a:rPr lang="ru-RU" dirty="0"/>
              <a:t> Портрет </a:t>
            </a:r>
            <a:r>
              <a:rPr lang="ru-RU" dirty="0" err="1"/>
              <a:t>Л.Н.Толстого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6237312"/>
          </a:xfrm>
        </p:spPr>
      </p:pic>
    </p:spTree>
    <p:extLst>
      <p:ext uri="{BB962C8B-B14F-4D97-AF65-F5344CB8AC3E}">
        <p14:creationId xmlns:p14="http://schemas.microsoft.com/office/powerpoint/2010/main" val="391295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Васнецов Виктор </a:t>
            </a:r>
            <a:r>
              <a:rPr lang="ru-RU" sz="1800" dirty="0" err="1" smtClean="0"/>
              <a:t>михайлович</a:t>
            </a:r>
            <a:r>
              <a:rPr lang="ru-RU" sz="1800" dirty="0"/>
              <a:t> - Русский художник-живописец и архитектор, мастер исторической и фольклорной живописи. Васнецов является основоположником «</a:t>
            </a:r>
            <a:r>
              <a:rPr lang="ru-RU" sz="1800" dirty="0" err="1"/>
              <a:t>неорусского</a:t>
            </a:r>
            <a:r>
              <a:rPr lang="ru-RU" sz="1800" dirty="0"/>
              <a:t> стиля», преобразованного из исторического жанра и романтических тенденций, связанных с фольклором и символизмом.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340768"/>
            <a:ext cx="7924800" cy="4114800"/>
          </a:xfrm>
        </p:spPr>
        <p:txBody>
          <a:bodyPr/>
          <a:lstStyle/>
          <a:p>
            <a:pPr algn="ctr"/>
            <a:r>
              <a:rPr lang="ru-RU" dirty="0"/>
              <a:t>Три богатыря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8801"/>
            <a:ext cx="9144000" cy="521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06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2588"/>
            <a:ext cx="7924800" cy="490066"/>
          </a:xfrm>
        </p:spPr>
        <p:txBody>
          <a:bodyPr/>
          <a:lstStyle/>
          <a:p>
            <a:pPr algn="ctr"/>
            <a:r>
              <a:rPr lang="ru-RU" dirty="0"/>
              <a:t>Крещение Руси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672"/>
            <a:ext cx="9144000" cy="6381328"/>
          </a:xfrm>
        </p:spPr>
      </p:pic>
    </p:spTree>
    <p:extLst>
      <p:ext uri="{BB962C8B-B14F-4D97-AF65-F5344CB8AC3E}">
        <p14:creationId xmlns:p14="http://schemas.microsoft.com/office/powerpoint/2010/main" val="346273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924800" cy="490066"/>
          </a:xfrm>
        </p:spPr>
        <p:txBody>
          <a:bodyPr/>
          <a:lstStyle/>
          <a:p>
            <a:r>
              <a:rPr lang="ru-RU" dirty="0" smtClean="0"/>
              <a:t>«</a:t>
            </a:r>
            <a:r>
              <a:rPr lang="ru-RU" dirty="0"/>
              <a:t>Пасечник» </a:t>
            </a:r>
            <a:r>
              <a:rPr lang="ru-RU" dirty="0" smtClean="0"/>
              <a:t>      «</a:t>
            </a:r>
            <a:r>
              <a:rPr lang="ru-RU" sz="1800" dirty="0" smtClean="0"/>
              <a:t>портрет </a:t>
            </a:r>
            <a:r>
              <a:rPr lang="ru-RU" sz="1800" dirty="0"/>
              <a:t>императрицы Марии </a:t>
            </a:r>
            <a:r>
              <a:rPr lang="ru-RU" sz="1800" dirty="0" smtClean="0"/>
              <a:t>Федоровны»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" y="476672"/>
            <a:ext cx="4210356" cy="636893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476672"/>
            <a:ext cx="4932040" cy="636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27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634082"/>
          </a:xfrm>
        </p:spPr>
        <p:txBody>
          <a:bodyPr/>
          <a:lstStyle/>
          <a:p>
            <a:pPr algn="ctr"/>
            <a:r>
              <a:rPr lang="ru-RU" dirty="0"/>
              <a:t>Царь Иван IV Васильевич Грозный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556792"/>
            <a:ext cx="5040560" cy="5301208"/>
          </a:xfrm>
        </p:spPr>
      </p:pic>
    </p:spTree>
    <p:extLst>
      <p:ext uri="{BB962C8B-B14F-4D97-AF65-F5344CB8AC3E}">
        <p14:creationId xmlns:p14="http://schemas.microsoft.com/office/powerpoint/2010/main" val="358935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922114"/>
          </a:xfrm>
        </p:spPr>
        <p:txBody>
          <a:bodyPr/>
          <a:lstStyle/>
          <a:p>
            <a:pPr algn="ctr"/>
            <a:r>
              <a:rPr lang="ru-RU" dirty="0"/>
              <a:t>После побоища Игоря </a:t>
            </a:r>
            <a:r>
              <a:rPr lang="ru-RU" dirty="0" err="1"/>
              <a:t>Святославича</a:t>
            </a:r>
            <a:r>
              <a:rPr lang="ru-RU" dirty="0"/>
              <a:t> с половцами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5949280"/>
          </a:xfrm>
        </p:spPr>
      </p:pic>
    </p:spTree>
    <p:extLst>
      <p:ext uri="{BB962C8B-B14F-4D97-AF65-F5344CB8AC3E}">
        <p14:creationId xmlns:p14="http://schemas.microsoft.com/office/powerpoint/2010/main" val="345266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768" y="0"/>
            <a:ext cx="9144000" cy="1012974"/>
          </a:xfrm>
        </p:spPr>
        <p:txBody>
          <a:bodyPr/>
          <a:lstStyle/>
          <a:p>
            <a:r>
              <a:rPr lang="ru-RU" sz="2000" dirty="0" smtClean="0"/>
              <a:t>Суриков Василий </a:t>
            </a:r>
            <a:r>
              <a:rPr lang="ru-RU" sz="2000" dirty="0" err="1" smtClean="0"/>
              <a:t>иванович</a:t>
            </a:r>
            <a:r>
              <a:rPr lang="ru-RU" sz="2000" dirty="0"/>
              <a:t> - Русский живописец, мастер масштабных исторических полотен, академик и действительный член Императорской Академии художеств.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980728"/>
            <a:ext cx="7924800" cy="4114800"/>
          </a:xfrm>
        </p:spPr>
        <p:txBody>
          <a:bodyPr/>
          <a:lstStyle/>
          <a:p>
            <a:pPr algn="ctr"/>
            <a:r>
              <a:rPr lang="ru-RU" dirty="0"/>
              <a:t>Степан Разин.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914400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71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490066"/>
          </a:xfrm>
        </p:spPr>
        <p:txBody>
          <a:bodyPr/>
          <a:lstStyle/>
          <a:p>
            <a:pPr algn="ctr"/>
            <a:r>
              <a:rPr lang="ru-RU" dirty="0"/>
              <a:t>Утро стрелецкой казни.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9" y="476672"/>
            <a:ext cx="9148045" cy="6364351"/>
          </a:xfrm>
        </p:spPr>
      </p:pic>
    </p:spTree>
    <p:extLst>
      <p:ext uri="{BB962C8B-B14F-4D97-AF65-F5344CB8AC3E}">
        <p14:creationId xmlns:p14="http://schemas.microsoft.com/office/powerpoint/2010/main" val="186420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70" y="0"/>
            <a:ext cx="9144000" cy="562074"/>
          </a:xfrm>
        </p:spPr>
        <p:txBody>
          <a:bodyPr/>
          <a:lstStyle/>
          <a:p>
            <a:pPr algn="ctr"/>
            <a:r>
              <a:rPr lang="ru-RU" dirty="0"/>
              <a:t>Переход Суворова через Альпы в 1799 </a:t>
            </a:r>
            <a:r>
              <a:rPr lang="ru-RU" dirty="0" smtClean="0"/>
              <a:t>году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92696"/>
            <a:ext cx="9203599" cy="6165304"/>
          </a:xfrm>
        </p:spPr>
      </p:pic>
    </p:spTree>
    <p:extLst>
      <p:ext uri="{BB962C8B-B14F-4D97-AF65-F5344CB8AC3E}">
        <p14:creationId xmlns:p14="http://schemas.microsoft.com/office/powerpoint/2010/main" val="61149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490066"/>
          </a:xfrm>
        </p:spPr>
        <p:txBody>
          <a:bodyPr/>
          <a:lstStyle/>
          <a:p>
            <a:pPr algn="ctr"/>
            <a:r>
              <a:rPr lang="ru-RU" dirty="0"/>
              <a:t>Боярыня Морозов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672"/>
            <a:ext cx="9166916" cy="6371844"/>
          </a:xfrm>
        </p:spPr>
      </p:pic>
    </p:spTree>
    <p:extLst>
      <p:ext uri="{BB962C8B-B14F-4D97-AF65-F5344CB8AC3E}">
        <p14:creationId xmlns:p14="http://schemas.microsoft.com/office/powerpoint/2010/main" val="113533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634082"/>
          </a:xfrm>
        </p:spPr>
        <p:txBody>
          <a:bodyPr/>
          <a:lstStyle/>
          <a:p>
            <a:pPr algn="ctr"/>
            <a:r>
              <a:rPr lang="ru-RU" dirty="0"/>
              <a:t>Взятие снежного городка.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" y="620688"/>
            <a:ext cx="9142576" cy="6235321"/>
          </a:xfrm>
        </p:spPr>
      </p:pic>
    </p:spTree>
    <p:extLst>
      <p:ext uri="{BB962C8B-B14F-4D97-AF65-F5344CB8AC3E}">
        <p14:creationId xmlns:p14="http://schemas.microsoft.com/office/powerpoint/2010/main" val="171649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562074"/>
          </a:xfrm>
        </p:spPr>
        <p:txBody>
          <a:bodyPr/>
          <a:lstStyle/>
          <a:p>
            <a:pPr algn="ctr"/>
            <a:r>
              <a:rPr lang="ru-RU" dirty="0"/>
              <a:t>Покорение Сибири Ермаком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6237312"/>
          </a:xfrm>
        </p:spPr>
      </p:pic>
    </p:spTree>
    <p:extLst>
      <p:ext uri="{BB962C8B-B14F-4D97-AF65-F5344CB8AC3E}">
        <p14:creationId xmlns:p14="http://schemas.microsoft.com/office/powerpoint/2010/main" val="351266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6443"/>
            <a:ext cx="7924800" cy="634082"/>
          </a:xfrm>
        </p:spPr>
        <p:txBody>
          <a:bodyPr/>
          <a:lstStyle/>
          <a:p>
            <a:pPr algn="ctr"/>
            <a:r>
              <a:rPr lang="ru-RU" dirty="0"/>
              <a:t>Пир Валтасара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4" y="692696"/>
            <a:ext cx="9112666" cy="6165304"/>
          </a:xfrm>
        </p:spPr>
      </p:pic>
    </p:spTree>
    <p:extLst>
      <p:ext uri="{BB962C8B-B14F-4D97-AF65-F5344CB8AC3E}">
        <p14:creationId xmlns:p14="http://schemas.microsoft.com/office/powerpoint/2010/main" val="426215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4" y="0"/>
            <a:ext cx="9143225" cy="692696"/>
          </a:xfrm>
        </p:spPr>
        <p:txBody>
          <a:bodyPr/>
          <a:lstStyle/>
          <a:p>
            <a:r>
              <a:rPr lang="ru-RU" sz="2000" dirty="0" smtClean="0"/>
              <a:t>Архип </a:t>
            </a:r>
            <a:r>
              <a:rPr lang="ru-RU" sz="2000" dirty="0" err="1" smtClean="0"/>
              <a:t>иванович</a:t>
            </a:r>
            <a:r>
              <a:rPr lang="ru-RU" sz="2000" dirty="0" smtClean="0"/>
              <a:t> </a:t>
            </a:r>
            <a:r>
              <a:rPr lang="ru-RU" sz="2000" dirty="0" err="1" smtClean="0"/>
              <a:t>куинджи</a:t>
            </a:r>
            <a:r>
              <a:rPr lang="ru-RU" sz="2000" dirty="0"/>
              <a:t> - Русский художник происхождением из греков северного Причерноморья, мастер пейзажной живописи.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692696"/>
            <a:ext cx="7924800" cy="4114800"/>
          </a:xfrm>
        </p:spPr>
        <p:txBody>
          <a:bodyPr/>
          <a:lstStyle/>
          <a:p>
            <a:pPr algn="ctr"/>
            <a:r>
              <a:rPr lang="ru-RU" dirty="0"/>
              <a:t>Лунная ночь на Днепре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9144000" cy="580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23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2588"/>
            <a:ext cx="7924800" cy="490066"/>
          </a:xfrm>
        </p:spPr>
        <p:txBody>
          <a:bodyPr/>
          <a:lstStyle/>
          <a:p>
            <a:pPr algn="ctr"/>
            <a:r>
              <a:rPr lang="ru-RU" dirty="0" smtClean="0"/>
              <a:t>Оскорбленный еврейский мальчик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673"/>
            <a:ext cx="9144000" cy="6356564"/>
          </a:xfrm>
        </p:spPr>
      </p:pic>
    </p:spTree>
    <p:extLst>
      <p:ext uri="{BB962C8B-B14F-4D97-AF65-F5344CB8AC3E}">
        <p14:creationId xmlns:p14="http://schemas.microsoft.com/office/powerpoint/2010/main" val="89074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924800" cy="490066"/>
          </a:xfrm>
        </p:spPr>
        <p:txBody>
          <a:bodyPr/>
          <a:lstStyle/>
          <a:p>
            <a:pPr algn="ctr"/>
            <a:r>
              <a:rPr lang="ru-RU" dirty="0"/>
              <a:t>Дарьяльское ущелье. Лунная ночь.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9143999" cy="6309320"/>
          </a:xfrm>
        </p:spPr>
      </p:pic>
    </p:spTree>
    <p:extLst>
      <p:ext uri="{BB962C8B-B14F-4D97-AF65-F5344CB8AC3E}">
        <p14:creationId xmlns:p14="http://schemas.microsoft.com/office/powerpoint/2010/main" val="316586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562074"/>
          </a:xfrm>
        </p:spPr>
        <p:txBody>
          <a:bodyPr/>
          <a:lstStyle/>
          <a:p>
            <a:pPr algn="ctr"/>
            <a:r>
              <a:rPr lang="ru-RU" dirty="0"/>
              <a:t>Зима. Пятна света на крышах хат.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9106230" cy="6237312"/>
          </a:xfrm>
        </p:spPr>
      </p:pic>
    </p:spTree>
    <p:extLst>
      <p:ext uri="{BB962C8B-B14F-4D97-AF65-F5344CB8AC3E}">
        <p14:creationId xmlns:p14="http://schemas.microsoft.com/office/powerpoint/2010/main" val="211303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266"/>
            <a:ext cx="7924800" cy="562074"/>
          </a:xfrm>
        </p:spPr>
        <p:txBody>
          <a:bodyPr/>
          <a:lstStyle/>
          <a:p>
            <a:pPr algn="ctr"/>
            <a:r>
              <a:rPr lang="ru-RU" dirty="0"/>
              <a:t>Закат в степи на берегу моря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696"/>
            <a:ext cx="9144000" cy="6172231"/>
          </a:xfrm>
        </p:spPr>
      </p:pic>
    </p:spTree>
    <p:extLst>
      <p:ext uri="{BB962C8B-B14F-4D97-AF65-F5344CB8AC3E}">
        <p14:creationId xmlns:p14="http://schemas.microsoft.com/office/powerpoint/2010/main" val="427983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490066"/>
          </a:xfrm>
        </p:spPr>
        <p:txBody>
          <a:bodyPr/>
          <a:lstStyle/>
          <a:p>
            <a:pPr algn="ctr"/>
            <a:r>
              <a:rPr lang="ru-RU" dirty="0"/>
              <a:t>Море. Крым.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672"/>
            <a:ext cx="9144000" cy="6381328"/>
          </a:xfrm>
        </p:spPr>
      </p:pic>
    </p:spTree>
    <p:extLst>
      <p:ext uri="{BB962C8B-B14F-4D97-AF65-F5344CB8AC3E}">
        <p14:creationId xmlns:p14="http://schemas.microsoft.com/office/powerpoint/2010/main" val="240169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924800" cy="504056"/>
          </a:xfrm>
        </p:spPr>
        <p:txBody>
          <a:bodyPr/>
          <a:lstStyle/>
          <a:p>
            <a:pPr algn="ctr"/>
            <a:r>
              <a:rPr lang="ru-RU" dirty="0"/>
              <a:t>Восход солнца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" y="548680"/>
            <a:ext cx="9142758" cy="6309320"/>
          </a:xfrm>
        </p:spPr>
      </p:pic>
    </p:spTree>
    <p:extLst>
      <p:ext uri="{BB962C8B-B14F-4D97-AF65-F5344CB8AC3E}">
        <p14:creationId xmlns:p14="http://schemas.microsoft.com/office/powerpoint/2010/main" val="106640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/>
          <a:lstStyle/>
          <a:p>
            <a:r>
              <a:rPr lang="ru-RU" dirty="0" smtClean="0"/>
              <a:t>Исаак </a:t>
            </a:r>
            <a:r>
              <a:rPr lang="ru-RU" dirty="0" err="1" smtClean="0"/>
              <a:t>ильич</a:t>
            </a:r>
            <a:r>
              <a:rPr lang="ru-RU" dirty="0" smtClean="0"/>
              <a:t> </a:t>
            </a:r>
            <a:r>
              <a:rPr lang="ru-RU" dirty="0" err="1" smtClean="0"/>
              <a:t>левитан</a:t>
            </a:r>
            <a:r>
              <a:rPr lang="ru-RU" dirty="0"/>
              <a:t> - Русский художник, мастер «пейзажа настроения»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55340" y="908720"/>
            <a:ext cx="7924800" cy="4114800"/>
          </a:xfrm>
        </p:spPr>
        <p:txBody>
          <a:bodyPr/>
          <a:lstStyle/>
          <a:p>
            <a:pPr algn="ctr"/>
            <a:r>
              <a:rPr lang="ru-RU" dirty="0"/>
              <a:t>Зимой в лесу.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68760"/>
            <a:ext cx="9155037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83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924800" cy="634082"/>
          </a:xfrm>
        </p:spPr>
        <p:txBody>
          <a:bodyPr/>
          <a:lstStyle/>
          <a:p>
            <a:pPr algn="ctr"/>
            <a:r>
              <a:rPr lang="ru-RU" dirty="0"/>
              <a:t>Поздняя осень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63" y="548680"/>
            <a:ext cx="9155363" cy="6309320"/>
          </a:xfrm>
        </p:spPr>
      </p:pic>
    </p:spTree>
    <p:extLst>
      <p:ext uri="{BB962C8B-B14F-4D97-AF65-F5344CB8AC3E}">
        <p14:creationId xmlns:p14="http://schemas.microsoft.com/office/powerpoint/2010/main" val="323729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562074"/>
          </a:xfrm>
        </p:spPr>
        <p:txBody>
          <a:bodyPr/>
          <a:lstStyle/>
          <a:p>
            <a:pPr algn="ctr"/>
            <a:r>
              <a:rPr lang="ru-RU" dirty="0"/>
              <a:t>Золотая осень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19" y="620688"/>
            <a:ext cx="9137220" cy="6237312"/>
          </a:xfrm>
        </p:spPr>
      </p:pic>
    </p:spTree>
    <p:extLst>
      <p:ext uri="{BB962C8B-B14F-4D97-AF65-F5344CB8AC3E}">
        <p14:creationId xmlns:p14="http://schemas.microsoft.com/office/powerpoint/2010/main" val="192660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562074"/>
          </a:xfrm>
        </p:spPr>
        <p:txBody>
          <a:bodyPr/>
          <a:lstStyle/>
          <a:p>
            <a:pPr algn="ctr"/>
            <a:r>
              <a:rPr lang="ru-RU" dirty="0"/>
              <a:t> Весна. Большая вода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672"/>
            <a:ext cx="9144000" cy="6381328"/>
          </a:xfrm>
        </p:spPr>
      </p:pic>
    </p:spTree>
    <p:extLst>
      <p:ext uri="{BB962C8B-B14F-4D97-AF65-F5344CB8AC3E}">
        <p14:creationId xmlns:p14="http://schemas.microsoft.com/office/powerpoint/2010/main" val="169192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266"/>
            <a:ext cx="7924800" cy="562074"/>
          </a:xfrm>
        </p:spPr>
        <p:txBody>
          <a:bodyPr/>
          <a:lstStyle/>
          <a:p>
            <a:pPr algn="ctr"/>
            <a:r>
              <a:rPr lang="ru-RU" dirty="0"/>
              <a:t>Вечерний звон.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6237312"/>
          </a:xfrm>
        </p:spPr>
      </p:pic>
    </p:spTree>
    <p:extLst>
      <p:ext uri="{BB962C8B-B14F-4D97-AF65-F5344CB8AC3E}">
        <p14:creationId xmlns:p14="http://schemas.microsoft.com/office/powerpoint/2010/main" val="187361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924800" cy="490066"/>
          </a:xfrm>
        </p:spPr>
        <p:txBody>
          <a:bodyPr/>
          <a:lstStyle/>
          <a:p>
            <a:pPr algn="ctr"/>
            <a:r>
              <a:rPr lang="ru-RU" dirty="0" smtClean="0"/>
              <a:t>Русалки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672"/>
            <a:ext cx="9143999" cy="6381328"/>
          </a:xfrm>
        </p:spPr>
      </p:pic>
    </p:spTree>
    <p:extLst>
      <p:ext uri="{BB962C8B-B14F-4D97-AF65-F5344CB8AC3E}">
        <p14:creationId xmlns:p14="http://schemas.microsoft.com/office/powerpoint/2010/main" val="371625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924800" cy="418058"/>
          </a:xfrm>
        </p:spPr>
        <p:txBody>
          <a:bodyPr/>
          <a:lstStyle/>
          <a:p>
            <a:pPr algn="ctr"/>
            <a:r>
              <a:rPr lang="ru-RU" dirty="0"/>
              <a:t>Март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44000" cy="6453336"/>
          </a:xfrm>
        </p:spPr>
      </p:pic>
    </p:spTree>
    <p:extLst>
      <p:ext uri="{BB962C8B-B14F-4D97-AF65-F5344CB8AC3E}">
        <p14:creationId xmlns:p14="http://schemas.microsoft.com/office/powerpoint/2010/main" val="164976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06090"/>
          </a:xfrm>
        </p:spPr>
        <p:txBody>
          <a:bodyPr/>
          <a:lstStyle/>
          <a:p>
            <a:pPr algn="ctr"/>
            <a:r>
              <a:rPr lang="ru-RU" dirty="0"/>
              <a:t>Над вечным покоем.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5877272"/>
          </a:xfrm>
        </p:spPr>
      </p:pic>
    </p:spTree>
    <p:extLst>
      <p:ext uri="{BB962C8B-B14F-4D97-AF65-F5344CB8AC3E}">
        <p14:creationId xmlns:p14="http://schemas.microsoft.com/office/powerpoint/2010/main" val="270014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/>
          <a:lstStyle/>
          <a:p>
            <a:pPr algn="ctr"/>
            <a:r>
              <a:rPr lang="ru-RU" sz="2000" dirty="0" smtClean="0"/>
              <a:t>Серов </a:t>
            </a:r>
            <a:r>
              <a:rPr lang="ru-RU" sz="2000" dirty="0" err="1" smtClean="0"/>
              <a:t>валентин</a:t>
            </a:r>
            <a:r>
              <a:rPr lang="ru-RU" sz="2000" dirty="0" smtClean="0"/>
              <a:t> </a:t>
            </a:r>
            <a:r>
              <a:rPr lang="ru-RU" sz="2000" dirty="0" err="1" smtClean="0"/>
              <a:t>александрович</a:t>
            </a:r>
            <a:r>
              <a:rPr lang="ru-RU" sz="2000" dirty="0"/>
              <a:t> - Русский живописец и график, мастер портрета, академик Императорской Академии художеств.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55848" y="692696"/>
            <a:ext cx="7924800" cy="4114800"/>
          </a:xfrm>
        </p:spPr>
        <p:txBody>
          <a:bodyPr/>
          <a:lstStyle/>
          <a:p>
            <a:pPr algn="ctr"/>
            <a:r>
              <a:rPr lang="ru-RU" dirty="0"/>
              <a:t>Девочка с персиками (Портрет В. С. Мамонтовой).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9144000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84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Портрет княгини Ольги Орловой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600200"/>
            <a:ext cx="5328592" cy="4997152"/>
          </a:xfrm>
        </p:spPr>
      </p:pic>
    </p:spTree>
    <p:extLst>
      <p:ext uri="{BB962C8B-B14F-4D97-AF65-F5344CB8AC3E}">
        <p14:creationId xmlns:p14="http://schemas.microsoft.com/office/powerpoint/2010/main" val="309579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562074"/>
          </a:xfrm>
        </p:spPr>
        <p:txBody>
          <a:bodyPr/>
          <a:lstStyle/>
          <a:p>
            <a:pPr algn="ctr"/>
            <a:r>
              <a:rPr lang="ru-RU" dirty="0"/>
              <a:t>Похищение </a:t>
            </a:r>
            <a:r>
              <a:rPr lang="ru-RU" dirty="0" smtClean="0"/>
              <a:t>Европы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92696"/>
            <a:ext cx="9211347" cy="6165304"/>
          </a:xfrm>
        </p:spPr>
      </p:pic>
    </p:spTree>
    <p:extLst>
      <p:ext uri="{BB962C8B-B14F-4D97-AF65-F5344CB8AC3E}">
        <p14:creationId xmlns:p14="http://schemas.microsoft.com/office/powerpoint/2010/main" val="39377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634082"/>
          </a:xfrm>
        </p:spPr>
        <p:txBody>
          <a:bodyPr/>
          <a:lstStyle/>
          <a:p>
            <a:pPr algn="ctr"/>
            <a:r>
              <a:rPr lang="ru-RU" dirty="0"/>
              <a:t>У окна. Портрет О. Ф. </a:t>
            </a:r>
            <a:r>
              <a:rPr lang="ru-RU" dirty="0" err="1"/>
              <a:t>Трубниковой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087346" cy="6072871"/>
          </a:xfrm>
        </p:spPr>
      </p:pic>
    </p:spTree>
    <p:extLst>
      <p:ext uri="{BB962C8B-B14F-4D97-AF65-F5344CB8AC3E}">
        <p14:creationId xmlns:p14="http://schemas.microsoft.com/office/powerpoint/2010/main" val="143027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548680"/>
          </a:xfrm>
        </p:spPr>
        <p:txBody>
          <a:bodyPr/>
          <a:lstStyle/>
          <a:p>
            <a:pPr algn="ctr"/>
            <a:r>
              <a:rPr lang="ru-RU" dirty="0"/>
              <a:t>Петр </a:t>
            </a:r>
            <a:r>
              <a:rPr lang="en-US" dirty="0"/>
              <a:t>I.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8385"/>
            <a:ext cx="9144000" cy="6192688"/>
          </a:xfrm>
        </p:spPr>
      </p:pic>
    </p:spTree>
    <p:extLst>
      <p:ext uri="{BB962C8B-B14F-4D97-AF65-F5344CB8AC3E}">
        <p14:creationId xmlns:p14="http://schemas.microsoft.com/office/powerpoint/2010/main" val="24683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2" y="-8593"/>
            <a:ext cx="9142218" cy="845305"/>
          </a:xfrm>
        </p:spPr>
        <p:txBody>
          <a:bodyPr/>
          <a:lstStyle/>
          <a:p>
            <a:r>
              <a:rPr lang="ru-RU" sz="1800" dirty="0" smtClean="0"/>
              <a:t>Айвазовский </a:t>
            </a:r>
            <a:r>
              <a:rPr lang="ru-RU" sz="1800" dirty="0" err="1" smtClean="0"/>
              <a:t>иван</a:t>
            </a:r>
            <a:r>
              <a:rPr lang="ru-RU" sz="1800" dirty="0" smtClean="0"/>
              <a:t> </a:t>
            </a:r>
            <a:r>
              <a:rPr lang="ru-RU" sz="1800" dirty="0" err="1" smtClean="0"/>
              <a:t>константинович</a:t>
            </a:r>
            <a:r>
              <a:rPr lang="ru-RU" sz="1800" dirty="0"/>
              <a:t> - Русский художник-маринист армянского происхождения, баталист, коллекционер, меценат. Живописец Главного Морского штаба, действительный тайный </a:t>
            </a:r>
            <a:r>
              <a:rPr lang="ru-RU" sz="1800" dirty="0" err="1"/>
              <a:t>советни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836712"/>
            <a:ext cx="7924800" cy="4114800"/>
          </a:xfrm>
        </p:spPr>
        <p:txBody>
          <a:bodyPr/>
          <a:lstStyle/>
          <a:p>
            <a:pPr algn="ctr"/>
            <a:r>
              <a:rPr lang="ru-RU" dirty="0"/>
              <a:t>Девятый вал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9144000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9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5121"/>
            <a:ext cx="7924800" cy="634082"/>
          </a:xfrm>
        </p:spPr>
        <p:txBody>
          <a:bodyPr/>
          <a:lstStyle/>
          <a:p>
            <a:pPr algn="ctr"/>
            <a:r>
              <a:rPr lang="ru-RU" dirty="0"/>
              <a:t>Волна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330" y="548680"/>
            <a:ext cx="9169330" cy="6309321"/>
          </a:xfrm>
        </p:spPr>
      </p:pic>
    </p:spTree>
    <p:extLst>
      <p:ext uri="{BB962C8B-B14F-4D97-AF65-F5344CB8AC3E}">
        <p14:creationId xmlns:p14="http://schemas.microsoft.com/office/powerpoint/2010/main" val="390216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490066"/>
          </a:xfrm>
        </p:spPr>
        <p:txBody>
          <a:bodyPr/>
          <a:lstStyle/>
          <a:p>
            <a:pPr algn="ctr"/>
            <a:r>
              <a:rPr lang="ru-RU" dirty="0"/>
              <a:t>Лунная дорожка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" y="692696"/>
            <a:ext cx="9142753" cy="6165304"/>
          </a:xfrm>
        </p:spPr>
      </p:pic>
    </p:spTree>
    <p:extLst>
      <p:ext uri="{BB962C8B-B14F-4D97-AF65-F5344CB8AC3E}">
        <p14:creationId xmlns:p14="http://schemas.microsoft.com/office/powerpoint/2010/main" val="206545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</p:spPr>
        <p:txBody>
          <a:bodyPr/>
          <a:lstStyle/>
          <a:p>
            <a:pPr algn="ctr"/>
            <a:r>
              <a:rPr lang="ru-RU" sz="1800" dirty="0" smtClean="0"/>
              <a:t>Перов </a:t>
            </a:r>
            <a:r>
              <a:rPr lang="ru-RU" sz="1800" dirty="0"/>
              <a:t>Василий Григорьевич - Русский живописец, один из членов-учредителей Товарищества передвижных художественных выставок.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548680"/>
            <a:ext cx="7924800" cy="41148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Тройка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68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562074"/>
          </a:xfrm>
        </p:spPr>
        <p:txBody>
          <a:bodyPr/>
          <a:lstStyle/>
          <a:p>
            <a:pPr algn="ctr"/>
            <a:r>
              <a:rPr lang="ru-RU" dirty="0"/>
              <a:t>Среди волн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3" y="826588"/>
            <a:ext cx="9121227" cy="6031412"/>
          </a:xfrm>
        </p:spPr>
      </p:pic>
    </p:spTree>
    <p:extLst>
      <p:ext uri="{BB962C8B-B14F-4D97-AF65-F5344CB8AC3E}">
        <p14:creationId xmlns:p14="http://schemas.microsoft.com/office/powerpoint/2010/main" val="79417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</p:spPr>
        <p:txBody>
          <a:bodyPr/>
          <a:lstStyle/>
          <a:p>
            <a:pPr algn="ctr"/>
            <a:r>
              <a:rPr lang="ru-RU" sz="2000" dirty="0" smtClean="0"/>
              <a:t>Верещагин Василий </a:t>
            </a:r>
            <a:r>
              <a:rPr lang="ru-RU" sz="2000" dirty="0" err="1" smtClean="0"/>
              <a:t>васильевич</a:t>
            </a:r>
            <a:r>
              <a:rPr lang="ru-RU" sz="2000" dirty="0" smtClean="0"/>
              <a:t> - Русский </a:t>
            </a:r>
            <a:r>
              <a:rPr lang="ru-RU" sz="2000" dirty="0"/>
              <a:t>живописец и литератор, один из наиболее известных художников-баталистов.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548680"/>
            <a:ext cx="7924800" cy="4734272"/>
          </a:xfrm>
        </p:spPr>
        <p:txBody>
          <a:bodyPr/>
          <a:lstStyle/>
          <a:p>
            <a:pPr algn="ctr"/>
            <a:r>
              <a:rPr lang="ru-RU" dirty="0"/>
              <a:t>Апофеоз войны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601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98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924800" cy="1143000"/>
          </a:xfrm>
        </p:spPr>
        <p:txBody>
          <a:bodyPr/>
          <a:lstStyle/>
          <a:p>
            <a:pPr algn="ctr"/>
            <a:r>
              <a:rPr lang="ru-RU" dirty="0"/>
              <a:t>Снежные траншеи (Русские позиции на </a:t>
            </a:r>
            <a:r>
              <a:rPr lang="ru-RU" dirty="0" err="1"/>
              <a:t>Шипкинском</a:t>
            </a:r>
            <a:r>
              <a:rPr lang="ru-RU" dirty="0"/>
              <a:t> перевале)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9144000" cy="5805265"/>
          </a:xfrm>
        </p:spPr>
      </p:pic>
    </p:spTree>
    <p:extLst>
      <p:ext uri="{BB962C8B-B14F-4D97-AF65-F5344CB8AC3E}">
        <p14:creationId xmlns:p14="http://schemas.microsoft.com/office/powerpoint/2010/main" val="247960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562074"/>
          </a:xfrm>
        </p:spPr>
        <p:txBody>
          <a:bodyPr/>
          <a:lstStyle/>
          <a:p>
            <a:pPr algn="ctr"/>
            <a:r>
              <a:rPr lang="ru-RU" dirty="0"/>
              <a:t>У крепостной стены. Пусть войдут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6017987"/>
          </a:xfrm>
        </p:spPr>
      </p:pic>
    </p:spTree>
    <p:extLst>
      <p:ext uri="{BB962C8B-B14F-4D97-AF65-F5344CB8AC3E}">
        <p14:creationId xmlns:p14="http://schemas.microsoft.com/office/powerpoint/2010/main" val="13204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/>
          <a:lstStyle/>
          <a:p>
            <a:pPr algn="ctr"/>
            <a:r>
              <a:rPr lang="ru-RU" dirty="0"/>
              <a:t>После атаки. Перевязочный пункт под Плевной.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64704"/>
            <a:ext cx="9145191" cy="6085834"/>
          </a:xfrm>
        </p:spPr>
      </p:pic>
    </p:spTree>
    <p:extLst>
      <p:ext uri="{BB962C8B-B14F-4D97-AF65-F5344CB8AC3E}">
        <p14:creationId xmlns:p14="http://schemas.microsoft.com/office/powerpoint/2010/main" val="323657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266"/>
            <a:ext cx="7924800" cy="537414"/>
          </a:xfrm>
        </p:spPr>
        <p:txBody>
          <a:bodyPr/>
          <a:lstStyle/>
          <a:p>
            <a:pPr algn="ctr"/>
            <a:r>
              <a:rPr lang="ru-RU" dirty="0"/>
              <a:t>Смертельно раненный.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7463"/>
            <a:ext cx="9144000" cy="6110537"/>
          </a:xfrm>
        </p:spPr>
      </p:pic>
    </p:spTree>
    <p:extLst>
      <p:ext uri="{BB962C8B-B14F-4D97-AF65-F5344CB8AC3E}">
        <p14:creationId xmlns:p14="http://schemas.microsoft.com/office/powerpoint/2010/main" val="86653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562074"/>
          </a:xfrm>
        </p:spPr>
        <p:txBody>
          <a:bodyPr/>
          <a:lstStyle/>
          <a:p>
            <a:pPr algn="ctr"/>
            <a:r>
              <a:rPr lang="ru-RU" dirty="0"/>
              <a:t>Конец Бородинского боя.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9144000" cy="6280155"/>
          </a:xfrm>
        </p:spPr>
      </p:pic>
    </p:spTree>
    <p:extLst>
      <p:ext uri="{BB962C8B-B14F-4D97-AF65-F5344CB8AC3E}">
        <p14:creationId xmlns:p14="http://schemas.microsoft.com/office/powerpoint/2010/main" val="398430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924800" cy="548680"/>
          </a:xfrm>
        </p:spPr>
        <p:txBody>
          <a:bodyPr/>
          <a:lstStyle/>
          <a:p>
            <a:pPr algn="ctr"/>
            <a:r>
              <a:rPr lang="ru-RU" dirty="0"/>
              <a:t>Перед атакой. Под Плевной.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8" y="908720"/>
            <a:ext cx="9128351" cy="5949281"/>
          </a:xfrm>
        </p:spPr>
      </p:pic>
    </p:spTree>
    <p:extLst>
      <p:ext uri="{BB962C8B-B14F-4D97-AF65-F5344CB8AC3E}">
        <p14:creationId xmlns:p14="http://schemas.microsoft.com/office/powerpoint/2010/main" val="420998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5121"/>
            <a:ext cx="7924800" cy="490066"/>
          </a:xfrm>
        </p:spPr>
        <p:txBody>
          <a:bodyPr/>
          <a:lstStyle/>
          <a:p>
            <a:pPr algn="ctr"/>
            <a:r>
              <a:rPr lang="ru-RU" dirty="0" smtClean="0"/>
              <a:t>Проводы покойника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8" y="548680"/>
            <a:ext cx="9148949" cy="6285447"/>
          </a:xfrm>
        </p:spPr>
      </p:pic>
    </p:spTree>
    <p:extLst>
      <p:ext uri="{BB962C8B-B14F-4D97-AF65-F5344CB8AC3E}">
        <p14:creationId xmlns:p14="http://schemas.microsoft.com/office/powerpoint/2010/main" val="311470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924800" cy="490066"/>
          </a:xfrm>
        </p:spPr>
        <p:txBody>
          <a:bodyPr/>
          <a:lstStyle/>
          <a:p>
            <a:pPr algn="ctr"/>
            <a:r>
              <a:rPr lang="ru-RU" dirty="0" smtClean="0"/>
              <a:t>Охотники на привале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9184914" cy="6287291"/>
          </a:xfrm>
        </p:spPr>
      </p:pic>
    </p:spTree>
    <p:extLst>
      <p:ext uri="{BB962C8B-B14F-4D97-AF65-F5344CB8AC3E}">
        <p14:creationId xmlns:p14="http://schemas.microsoft.com/office/powerpoint/2010/main" val="126303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97</TotalTime>
  <Words>678</Words>
  <Application>Microsoft Office PowerPoint</Application>
  <PresentationFormat>Экран (4:3)</PresentationFormat>
  <Paragraphs>107</Paragraphs>
  <Slides>77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77</vt:i4>
      </vt:variant>
    </vt:vector>
  </HeadingPairs>
  <TitlesOfParts>
    <vt:vector size="78" baseType="lpstr">
      <vt:lpstr>Горизонт</vt:lpstr>
      <vt:lpstr>Товарищество передвижных художественных выставок</vt:lpstr>
      <vt:lpstr>Участники:</vt:lpstr>
      <vt:lpstr>Иван Крамской-Русский живописец и рисовальщик, мастер жанровой, исторической и портретной живописи; художественный критик.</vt:lpstr>
      <vt:lpstr>«Пасечник»       «портрет императрицы Марии Федоровны»</vt:lpstr>
      <vt:lpstr>Оскорбленный еврейский мальчик</vt:lpstr>
      <vt:lpstr>Русалки</vt:lpstr>
      <vt:lpstr>Перов Василий Григорьевич - Русский живописец, один из членов-учредителей Товарищества передвижных художественных выставок.</vt:lpstr>
      <vt:lpstr>Проводы покойника</vt:lpstr>
      <vt:lpstr>Охотники на привале</vt:lpstr>
      <vt:lpstr>Дворник, отдающий квартиру барыне</vt:lpstr>
      <vt:lpstr>Чаепитие в мытищах</vt:lpstr>
      <vt:lpstr>Утопленница</vt:lpstr>
      <vt:lpstr>Алексей кондратьевич Саврасов - Русский художник-пейзажист, член-учредитель Товарищества передвижников, автор ставшего архетипическим и культовым пейзажа «Грачи прилетели», академик Императорской Академии художеств.</vt:lpstr>
      <vt:lpstr>Зима                              Лосиный остров</vt:lpstr>
      <vt:lpstr>Шишкин Иван Иванович - Выдающийся русский художник-пейзажист, живописец, рисовальщик и гравёр-аквафортист</vt:lpstr>
      <vt:lpstr>Сосновый бор</vt:lpstr>
      <vt:lpstr>Пасека в лесу               Ручей в лесу</vt:lpstr>
      <vt:lpstr>Березовая роща</vt:lpstr>
      <vt:lpstr>Репин илья ефимович - Русский живописец, педагог, профессор, действительный член Императорской Академии художеств.</vt:lpstr>
      <vt:lpstr>Бурлаки на Волге </vt:lpstr>
      <vt:lpstr>Не ждали</vt:lpstr>
      <vt:lpstr>Запорожцы пишут письмо турецкому султану. </vt:lpstr>
      <vt:lpstr>Крестный ход в Курской губернии</vt:lpstr>
      <vt:lpstr>Тайная вечеря</vt:lpstr>
      <vt:lpstr>М. И. Глинка в период сочинения оперы Руслан и Людмила</vt:lpstr>
      <vt:lpstr>Сходка ( При свете лампы )</vt:lpstr>
      <vt:lpstr>Приезд царей Иоанна и Петра Алексеевичей на Семеновский потешный двор в сопровождении свиты</vt:lpstr>
      <vt:lpstr>Портрет писателя Л. Н. Толстого</vt:lpstr>
      <vt:lpstr>А. С. Пушкин на акте в Лицее 8 января 1815 года. </vt:lpstr>
      <vt:lpstr>Автопортрет</vt:lpstr>
      <vt:lpstr>Ге николай николаевич - Русский художник-живописец и рисовальщик, мастер портретов, исторических и религиозных полотен</vt:lpstr>
      <vt:lpstr>Христос и Пилат. В чем есть истина </vt:lpstr>
      <vt:lpstr>Распятие</vt:lpstr>
      <vt:lpstr>Тайная вечеря</vt:lpstr>
      <vt:lpstr>Ахиллес, оплакивающй Патрокла </vt:lpstr>
      <vt:lpstr>Портрет поэта Н.А.Некрасова</vt:lpstr>
      <vt:lpstr> Портрет Л.Н.Толстого</vt:lpstr>
      <vt:lpstr>Васнецов Виктор михайлович - Русский художник-живописец и архитектор, мастер исторической и фольклорной живописи. Васнецов является основоположником «неорусского стиля», преобразованного из исторического жанра и романтических тенденций, связанных с фольклором и символизмом.</vt:lpstr>
      <vt:lpstr>Крещение Руси</vt:lpstr>
      <vt:lpstr>Царь Иван IV Васильевич Грозный</vt:lpstr>
      <vt:lpstr>После побоища Игоря Святославича с половцами</vt:lpstr>
      <vt:lpstr>Суриков Василий иванович - Русский живописец, мастер масштабных исторических полотен, академик и действительный член Императорской Академии художеств.</vt:lpstr>
      <vt:lpstr>Утро стрелецкой казни.</vt:lpstr>
      <vt:lpstr>Переход Суворова через Альпы в 1799 году</vt:lpstr>
      <vt:lpstr>Боярыня Морозов</vt:lpstr>
      <vt:lpstr>Взятие снежного городка.</vt:lpstr>
      <vt:lpstr>Покорение Сибири Ермаком </vt:lpstr>
      <vt:lpstr>Пир Валтасара</vt:lpstr>
      <vt:lpstr>Архип иванович куинджи - Русский художник происхождением из греков северного Причерноморья, мастер пейзажной живописи.</vt:lpstr>
      <vt:lpstr>Дарьяльское ущелье. Лунная ночь. </vt:lpstr>
      <vt:lpstr>Зима. Пятна света на крышах хат. </vt:lpstr>
      <vt:lpstr>Закат в степи на берегу моря</vt:lpstr>
      <vt:lpstr>Море. Крым. </vt:lpstr>
      <vt:lpstr>Восход солнца </vt:lpstr>
      <vt:lpstr>Исаак ильич левитан - Русский художник, мастер «пейзажа настроения»</vt:lpstr>
      <vt:lpstr>Поздняя осень</vt:lpstr>
      <vt:lpstr>Золотая осень </vt:lpstr>
      <vt:lpstr> Весна. Большая вода </vt:lpstr>
      <vt:lpstr>Вечерний звон.</vt:lpstr>
      <vt:lpstr>Март</vt:lpstr>
      <vt:lpstr>Над вечным покоем.</vt:lpstr>
      <vt:lpstr>Серов валентин александрович - Русский живописец и график, мастер портрета, академик Императорской Академии художеств.</vt:lpstr>
      <vt:lpstr>Портрет княгини Ольги Орловой</vt:lpstr>
      <vt:lpstr>Похищение Европы</vt:lpstr>
      <vt:lpstr>У окна. Портрет О. Ф. Трубниковой</vt:lpstr>
      <vt:lpstr>Петр I.</vt:lpstr>
      <vt:lpstr>Айвазовский иван константинович - Русский художник-маринист армянского происхождения, баталист, коллекционер, меценат. Живописец Главного Морского штаба, действительный тайный советни</vt:lpstr>
      <vt:lpstr>Волна</vt:lpstr>
      <vt:lpstr>Лунная дорожка </vt:lpstr>
      <vt:lpstr>Среди волн</vt:lpstr>
      <vt:lpstr>Верещагин Василий васильевич - Русский живописец и литератор, один из наиболее известных художников-баталистов.</vt:lpstr>
      <vt:lpstr>Снежные траншеи (Русские позиции на Шипкинском перевале)</vt:lpstr>
      <vt:lpstr>У крепостной стены. Пусть войдут</vt:lpstr>
      <vt:lpstr>После атаки. Перевязочный пункт под Плевной.</vt:lpstr>
      <vt:lpstr>Смертельно раненный.</vt:lpstr>
      <vt:lpstr>Конец Бородинского боя.</vt:lpstr>
      <vt:lpstr>Перед атакой. Под Плевной.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Товарищество передвижных художественных выставок</dc:title>
  <dc:creator>Вадим</dc:creator>
  <cp:lastModifiedBy>Вадим</cp:lastModifiedBy>
  <cp:revision>12</cp:revision>
  <dcterms:created xsi:type="dcterms:W3CDTF">2020-01-26T20:45:51Z</dcterms:created>
  <dcterms:modified xsi:type="dcterms:W3CDTF">2020-01-26T22:34:59Z</dcterms:modified>
</cp:coreProperties>
</file>