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78" r:id="rId6"/>
    <p:sldId id="259" r:id="rId7"/>
    <p:sldId id="264" r:id="rId8"/>
    <p:sldId id="275" r:id="rId9"/>
    <p:sldId id="260" r:id="rId10"/>
    <p:sldId id="262" r:id="rId11"/>
    <p:sldId id="263" r:id="rId12"/>
    <p:sldId id="274" r:id="rId13"/>
    <p:sldId id="276" r:id="rId14"/>
    <p:sldId id="279" r:id="rId15"/>
    <p:sldId id="265" r:id="rId16"/>
    <p:sldId id="280" r:id="rId17"/>
    <p:sldId id="266" r:id="rId18"/>
    <p:sldId id="267" r:id="rId19"/>
    <p:sldId id="277" r:id="rId20"/>
    <p:sldId id="268" r:id="rId21"/>
    <p:sldId id="272" r:id="rId22"/>
    <p:sldId id="270" r:id="rId23"/>
    <p:sldId id="273" r:id="rId24"/>
    <p:sldId id="271" r:id="rId25"/>
    <p:sldId id="26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063EE19-7D46-45B2-BA32-F286A7A85682}">
          <p14:sldIdLst>
            <p14:sldId id="256"/>
            <p14:sldId id="261"/>
            <p14:sldId id="257"/>
            <p14:sldId id="258"/>
            <p14:sldId id="278"/>
            <p14:sldId id="259"/>
            <p14:sldId id="264"/>
            <p14:sldId id="275"/>
            <p14:sldId id="260"/>
            <p14:sldId id="262"/>
            <p14:sldId id="263"/>
            <p14:sldId id="274"/>
            <p14:sldId id="276"/>
            <p14:sldId id="279"/>
            <p14:sldId id="265"/>
            <p14:sldId id="280"/>
            <p14:sldId id="266"/>
            <p14:sldId id="267"/>
            <p14:sldId id="277"/>
            <p14:sldId id="268"/>
            <p14:sldId id="272"/>
            <p14:sldId id="270"/>
            <p14:sldId id="273"/>
            <p14:sldId id="271"/>
            <p14:sldId id="269"/>
          </p14:sldIdLst>
        </p14:section>
        <p14:section name="Раздел без заголовка" id="{72CB7D52-F668-40AC-BA08-EB14584E75EE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E2C9-A6A6-464F-B7F8-57E4240F03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F6F3-55F2-4EB3-BB05-04409C683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91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E2C9-A6A6-464F-B7F8-57E4240F03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F6F3-55F2-4EB3-BB05-04409C683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834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E2C9-A6A6-464F-B7F8-57E4240F03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F6F3-55F2-4EB3-BB05-04409C683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259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E2C9-A6A6-464F-B7F8-57E4240F03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F6F3-55F2-4EB3-BB05-04409C683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626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E2C9-A6A6-464F-B7F8-57E4240F03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F6F3-55F2-4EB3-BB05-04409C683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629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E2C9-A6A6-464F-B7F8-57E4240F03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F6F3-55F2-4EB3-BB05-04409C683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780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E2C9-A6A6-464F-B7F8-57E4240F03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F6F3-55F2-4EB3-BB05-04409C683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15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E2C9-A6A6-464F-B7F8-57E4240F03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F6F3-55F2-4EB3-BB05-04409C683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E2C9-A6A6-464F-B7F8-57E4240F03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F6F3-55F2-4EB3-BB05-04409C683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425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E2C9-A6A6-464F-B7F8-57E4240F03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F6F3-55F2-4EB3-BB05-04409C683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657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E2C9-A6A6-464F-B7F8-57E4240F03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F6F3-55F2-4EB3-BB05-04409C683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441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2E2C9-A6A6-464F-B7F8-57E4240F03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4F6F3-55F2-4EB3-BB05-04409C683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138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2244" y="2475468"/>
            <a:ext cx="7259510" cy="21378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Развивающая </a:t>
            </a:r>
            <a:b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</a:b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предметно – пространственная</a:t>
            </a:r>
            <a:b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</a:b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среда </a:t>
            </a:r>
            <a:b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</a:b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 группы № 3 «Земляничка»</a:t>
            </a:r>
            <a:b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</a:br>
            <a:endParaRPr lang="ru-RU" sz="3200" b="1" i="1" dirty="0"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6CBED11-9DF0-4135-89CA-5D9930287193}"/>
              </a:ext>
            </a:extLst>
          </p:cNvPr>
          <p:cNvSpPr/>
          <p:nvPr/>
        </p:nvSpPr>
        <p:spPr>
          <a:xfrm>
            <a:off x="747989" y="240738"/>
            <a:ext cx="76480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бюджетное дошкольное образовательное учреждение «Детский сад № 15 «Ромашка» общеразвивающего вида с приоритетным осуществлением деятельности по физическому направлению развития детей</a:t>
            </a:r>
            <a:endParaRPr lang="ru-RU" sz="1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80846E-BBF0-465B-925A-1820A7164B77}"/>
              </a:ext>
            </a:extLst>
          </p:cNvPr>
          <p:cNvSpPr txBox="1"/>
          <p:nvPr/>
        </p:nvSpPr>
        <p:spPr>
          <a:xfrm>
            <a:off x="6149787" y="5647765"/>
            <a:ext cx="2545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Шарыпово 2021-2022г</a:t>
            </a:r>
          </a:p>
        </p:txBody>
      </p:sp>
    </p:spTree>
    <p:extLst>
      <p:ext uri="{BB962C8B-B14F-4D97-AF65-F5344CB8AC3E}">
        <p14:creationId xmlns:p14="http://schemas.microsoft.com/office/powerpoint/2010/main" val="2147538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FA13E1-B9BA-46CC-AD61-93D0171DF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0532" y="173801"/>
            <a:ext cx="3244103" cy="851514"/>
          </a:xfrm>
        </p:spPr>
        <p:txBody>
          <a:bodyPr/>
          <a:lstStyle/>
          <a:p>
            <a:r>
              <a:rPr lang="ru-RU" altLang="ru-RU" dirty="0"/>
              <a:t>Центр книги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D944EC-2313-41B3-9D4F-B0C2B8EEB1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7816" y="945775"/>
            <a:ext cx="3710391" cy="4135155"/>
          </a:xfrm>
        </p:spPr>
        <p:txBody>
          <a:bodyPr>
            <a:normAutofit fontScale="62500" lnSpcReduction="20000"/>
          </a:bodyPr>
          <a:lstStyle/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ОО программы: речевое развитие.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Интегрируемые ОО, реализуемые в различных видах деятельности в центре: социально – коммуникативное развитие, художественно – эстетическое развитие, познавательное развитие.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 содержание деятельности детей: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1.Игры – инсценировки по сюжетам знакомых произведений.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2.Рассматривание 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иллюстраций в книгах.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10FBE45-269F-4CF8-961E-BD20FA21F070}"/>
              </a:ext>
            </a:extLst>
          </p:cNvPr>
          <p:cNvSpPr/>
          <p:nvPr/>
        </p:nvSpPr>
        <p:spPr>
          <a:xfrm>
            <a:off x="2583829" y="5788683"/>
            <a:ext cx="37103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/>
              <a:t>Книги любим мы читать, слушать и рассматривать..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41946B-7F53-4996-88B6-27B033A34E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09"/>
          <a:stretch/>
        </p:blipFill>
        <p:spPr>
          <a:xfrm>
            <a:off x="6832102" y="1266533"/>
            <a:ext cx="2069850" cy="2961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0FDD199-CC1A-44D7-AEBB-22EF9A304B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4" t="13232" r="17940" b="19628"/>
          <a:stretch/>
        </p:blipFill>
        <p:spPr>
          <a:xfrm>
            <a:off x="242048" y="3954761"/>
            <a:ext cx="2016224" cy="2592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02900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4739EE-FB8A-4B06-B030-7A2D87697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3068" y="297393"/>
            <a:ext cx="5318062" cy="1127995"/>
          </a:xfrm>
        </p:spPr>
        <p:txBody>
          <a:bodyPr>
            <a:normAutofit/>
          </a:bodyPr>
          <a:lstStyle/>
          <a:p>
            <a:pPr algn="ctr"/>
            <a:r>
              <a:rPr lang="ru-RU" sz="3100" spc="-150" dirty="0"/>
              <a:t>Центр нравственно – патриотического воспитания</a:t>
            </a:r>
            <a:r>
              <a:rPr lang="ru-RU" spc="-150" dirty="0"/>
              <a:t>.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5D4DB7-4115-480C-AFFE-DE5198900E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9851" y="1547718"/>
            <a:ext cx="3757083" cy="4351338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ОО программы: социально – коммуникативное развитие. </a:t>
            </a:r>
          </a:p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ОО: художественно – эстетическое развитие, речевое развитие, познавательное развитие.</a:t>
            </a:r>
          </a:p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 содержание деятельности детей: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раскраски.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Альбомы «Наша Армия», «Правила ДД»,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др.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29" descr="IMG_20171031_155216.jpg">
            <a:extLst>
              <a:ext uri="{FF2B5EF4-FFF2-40B4-BE49-F238E27FC236}">
                <a16:creationId xmlns:a16="http://schemas.microsoft.com/office/drawing/2014/main" id="{094A9A4F-0275-481E-AF63-F545D9C3663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5452" r="22423" b="2316"/>
          <a:stretch>
            <a:fillRect/>
          </a:stretch>
        </p:blipFill>
        <p:spPr bwMode="auto">
          <a:xfrm>
            <a:off x="6902917" y="3209365"/>
            <a:ext cx="2099651" cy="31707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Содержимое 27" descr="IMG_20171031_155223.jpg">
            <a:extLst>
              <a:ext uri="{FF2B5EF4-FFF2-40B4-BE49-F238E27FC236}">
                <a16:creationId xmlns:a16="http://schemas.microsoft.com/office/drawing/2014/main" id="{C8E4754C-247C-4354-AC82-00345A3FEAC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9695" r="18179" b="2316"/>
          <a:stretch>
            <a:fillRect/>
          </a:stretch>
        </p:blipFill>
        <p:spPr bwMode="auto">
          <a:xfrm>
            <a:off x="177475" y="1967781"/>
            <a:ext cx="2099560" cy="35550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3">
            <a:extLst>
              <a:ext uri="{FF2B5EF4-FFF2-40B4-BE49-F238E27FC236}">
                <a16:creationId xmlns:a16="http://schemas.microsoft.com/office/drawing/2014/main" id="{86D93064-E3C0-4730-874B-0D527D7B0F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189788" y="456144"/>
            <a:ext cx="1747852" cy="2331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571801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8F708A-C72B-4BA9-9148-879836296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4014" y="463737"/>
            <a:ext cx="2617504" cy="10064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/>
              <a:t>Знакомимся с домом- «Семья»; домом «Город»; домом «Страна»</a:t>
            </a:r>
          </a:p>
        </p:txBody>
      </p:sp>
      <p:pic>
        <p:nvPicPr>
          <p:cNvPr id="4" name="Содержимое 7" descr="IMG_20180307_072011.jpg">
            <a:extLst>
              <a:ext uri="{FF2B5EF4-FFF2-40B4-BE49-F238E27FC236}">
                <a16:creationId xmlns:a16="http://schemas.microsoft.com/office/drawing/2014/main" id="{728966EA-E28D-4D95-8A77-18CDA55AB9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1212" r="16061" b="3636"/>
          <a:stretch>
            <a:fillRect/>
          </a:stretch>
        </p:blipFill>
        <p:spPr>
          <a:xfrm>
            <a:off x="288701" y="3112501"/>
            <a:ext cx="1979933" cy="3124086"/>
          </a:xfr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Содержимое 29" descr="IMG_20180307_081802.jpg">
            <a:extLst>
              <a:ext uri="{FF2B5EF4-FFF2-40B4-BE49-F238E27FC236}">
                <a16:creationId xmlns:a16="http://schemas.microsoft.com/office/drawing/2014/main" id="{AC5F6C2A-3D15-4A10-952D-008440E257A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5455" b="3636"/>
          <a:stretch>
            <a:fillRect/>
          </a:stretch>
        </p:blipFill>
        <p:spPr bwMode="auto">
          <a:xfrm>
            <a:off x="288701" y="320853"/>
            <a:ext cx="3276600" cy="22340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3" descr="IMG_20180307_071900.jpg">
            <a:extLst>
              <a:ext uri="{FF2B5EF4-FFF2-40B4-BE49-F238E27FC236}">
                <a16:creationId xmlns:a16="http://schemas.microsoft.com/office/drawing/2014/main" id="{399913E1-83BA-4E90-969B-5C6385FC65E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322682" y="4589963"/>
            <a:ext cx="2614080" cy="1960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Содержимое 19" descr="IMG_20180307_072457.jpg">
            <a:extLst>
              <a:ext uri="{FF2B5EF4-FFF2-40B4-BE49-F238E27FC236}">
                <a16:creationId xmlns:a16="http://schemas.microsoft.com/office/drawing/2014/main" id="{6281349D-FEAD-4982-A395-C80A73689EC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rcRect l="2273" t="3636" r="909" b="3636"/>
          <a:stretch>
            <a:fillRect/>
          </a:stretch>
        </p:blipFill>
        <p:spPr>
          <a:xfrm>
            <a:off x="2619258" y="3052423"/>
            <a:ext cx="3352800" cy="25178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654C6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693F6C2-B0A5-48CF-BAE6-F58884A2401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6" t="15144" r="9137" b="14184"/>
          <a:stretch/>
        </p:blipFill>
        <p:spPr>
          <a:xfrm>
            <a:off x="6300890" y="1688674"/>
            <a:ext cx="2592288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769897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012EAB-FFAF-4C10-BACC-1D0A0C62C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1351" y="1371298"/>
            <a:ext cx="2647949" cy="755462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«Профессии, наряды, узнать обо всем рады»</a:t>
            </a:r>
          </a:p>
        </p:txBody>
      </p:sp>
      <p:pic>
        <p:nvPicPr>
          <p:cNvPr id="4" name="Содержимое 21" descr="IMG_20180307_072608.jpg">
            <a:extLst>
              <a:ext uri="{FF2B5EF4-FFF2-40B4-BE49-F238E27FC236}">
                <a16:creationId xmlns:a16="http://schemas.microsoft.com/office/drawing/2014/main" id="{96F4731C-39D3-4332-A1B3-201778A861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2727" r="26458" b="3636"/>
          <a:stretch>
            <a:fillRect/>
          </a:stretch>
        </p:blipFill>
        <p:spPr bwMode="auto">
          <a:xfrm>
            <a:off x="325797" y="1456210"/>
            <a:ext cx="2592058" cy="25898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Содержимое 23" descr="IMG_20180307_072653.jpg">
            <a:extLst>
              <a:ext uri="{FF2B5EF4-FFF2-40B4-BE49-F238E27FC236}">
                <a16:creationId xmlns:a16="http://schemas.microsoft.com/office/drawing/2014/main" id="{5BD104C4-12F9-4CFF-827A-B57545E9950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1515" t="3636" r="3939" b="1818"/>
          <a:stretch>
            <a:fillRect/>
          </a:stretch>
        </p:blipFill>
        <p:spPr bwMode="auto">
          <a:xfrm>
            <a:off x="3314700" y="3162602"/>
            <a:ext cx="2514600" cy="3352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Содержимое 33" descr="IMG_20180307_081954.jpg">
            <a:extLst>
              <a:ext uri="{FF2B5EF4-FFF2-40B4-BE49-F238E27FC236}">
                <a16:creationId xmlns:a16="http://schemas.microsoft.com/office/drawing/2014/main" id="{1544D460-97CF-4395-832F-32463194B69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 l="17273" t="10909" r="7727" b="16363"/>
          <a:stretch>
            <a:fillRect/>
          </a:stretch>
        </p:blipFill>
        <p:spPr bwMode="auto">
          <a:xfrm>
            <a:off x="5580532" y="190198"/>
            <a:ext cx="3248025" cy="2362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Содержимое 15" descr="IMG_20180307_073447.jpg">
            <a:extLst>
              <a:ext uri="{FF2B5EF4-FFF2-40B4-BE49-F238E27FC236}">
                <a16:creationId xmlns:a16="http://schemas.microsoft.com/office/drawing/2014/main" id="{B021767A-3EBB-4CA7-9683-7180549E2AE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rcRect l="11818" r="5000"/>
          <a:stretch>
            <a:fillRect/>
          </a:stretch>
        </p:blipFill>
        <p:spPr bwMode="auto">
          <a:xfrm>
            <a:off x="6226145" y="3690177"/>
            <a:ext cx="2548303" cy="22976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654C6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057935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56F16E-677A-49F0-AB8B-9570605C0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6290" y="1846235"/>
            <a:ext cx="2715185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Учимся дружить и дружбой дорожить.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86ECB32-33DC-43E1-9864-C912CA77A3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227" t="21111" b="23333"/>
          <a:stretch/>
        </p:blipFill>
        <p:spPr>
          <a:xfrm>
            <a:off x="254817" y="896471"/>
            <a:ext cx="2820633" cy="30690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AD9577-6B8C-4095-8D84-C83CAA6456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297" t="23774" r="18889" b="6666"/>
          <a:stretch/>
        </p:blipFill>
        <p:spPr>
          <a:xfrm>
            <a:off x="6646148" y="655287"/>
            <a:ext cx="2243035" cy="3795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38A3C8B-10BA-4315-963D-4FDF3D213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6854" y="4481889"/>
            <a:ext cx="2718069" cy="2038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3526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9690B5-B818-4872-B82D-CF8F20E2F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7440" y="227927"/>
            <a:ext cx="3781985" cy="746496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/>
              <a:t>Центр безопасности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1556C8-0B94-4617-A7BD-EC63DD027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2667" y="1236342"/>
            <a:ext cx="3459256" cy="3311151"/>
          </a:xfrm>
        </p:spPr>
        <p:txBody>
          <a:bodyPr>
            <a:normAutofit fontScale="55000" lnSpcReduction="20000"/>
          </a:bodyPr>
          <a:lstStyle/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ОО программы: 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– коммуникативное развитие.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ОО: речевое развитие, художественно – эстетическое развитие, познавательное развитие.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 содержание деятельности детей: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Дорожные знаки;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Макет дороги;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по ОБЖ ПДД; 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настольно – печатные игры.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4">
            <a:extLst>
              <a:ext uri="{FF2B5EF4-FFF2-40B4-BE49-F238E27FC236}">
                <a16:creationId xmlns:a16="http://schemas.microsoft.com/office/drawing/2014/main" id="{D443E968-5470-49F7-AA11-C4C3AD1F5EC8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210533" y="3429000"/>
            <a:ext cx="3701691" cy="27762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DB685D4-EB71-4C93-A37F-BD961D754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9476" y="291938"/>
            <a:ext cx="2939073" cy="22058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B93A43B-215F-4F08-9BC5-20695754EF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888" t="4447" r="13520" b="11637"/>
          <a:stretch/>
        </p:blipFill>
        <p:spPr>
          <a:xfrm>
            <a:off x="116239" y="73867"/>
            <a:ext cx="1936377" cy="16338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0032A9B-63BC-47B6-88CD-6CF18EB6F1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 r="20392"/>
          <a:stretch>
            <a:fillRect/>
          </a:stretch>
        </p:blipFill>
        <p:spPr bwMode="auto">
          <a:xfrm>
            <a:off x="0" y="2924952"/>
            <a:ext cx="2184016" cy="15419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Объект 3">
            <a:extLst>
              <a:ext uri="{FF2B5EF4-FFF2-40B4-BE49-F238E27FC236}">
                <a16:creationId xmlns:a16="http://schemas.microsoft.com/office/drawing/2014/main" id="{95C3E5BB-7E35-4778-9C03-70C355817052}"/>
              </a:ext>
            </a:extLst>
          </p:cNvPr>
          <p:cNvPicPr>
            <a:picLocks/>
          </p:cNvPicPr>
          <p:nvPr/>
        </p:nvPicPr>
        <p:blipFill>
          <a:blip r:embed="rId6"/>
          <a:srcRect l="2756" t="9113" r="4204" b="3577"/>
          <a:stretch>
            <a:fillRect/>
          </a:stretch>
        </p:blipFill>
        <p:spPr bwMode="auto">
          <a:xfrm>
            <a:off x="1962866" y="4628131"/>
            <a:ext cx="2743200" cy="20186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53860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C737CD-E766-4033-87E0-D0D51F8C9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94575"/>
            <a:ext cx="3342715" cy="850267"/>
          </a:xfrm>
        </p:spPr>
        <p:txBody>
          <a:bodyPr>
            <a:normAutofit fontScale="90000"/>
          </a:bodyPr>
          <a:lstStyle/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по улицам гулять нужно правила нам знать. </a:t>
            </a:r>
            <a:b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Играя будем их 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изучать!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D9B868-AB47-4BA0-8C58-0FBEA00B1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36784" y="940632"/>
            <a:ext cx="1890713" cy="2520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9F501FA-26CF-46F1-914F-BD6FEED001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11248" t="-284" r="11961" b="1"/>
          <a:stretch/>
        </p:blipFill>
        <p:spPr bwMode="auto">
          <a:xfrm>
            <a:off x="6534149" y="4169847"/>
            <a:ext cx="2352982" cy="22103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C8F3C9D-13CC-4072-9117-8B5F0B3490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11731" t="12864" r="17030" b="842"/>
          <a:stretch/>
        </p:blipFill>
        <p:spPr bwMode="auto">
          <a:xfrm>
            <a:off x="6154328" y="1044842"/>
            <a:ext cx="2743200" cy="24939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6FFE7C9-CCB6-45C4-B660-07B97AECC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27273" y="4032249"/>
            <a:ext cx="3109734" cy="2333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5BA7724D-8FF3-4FA0-AA8B-7305F6B6E20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/>
          <a:srcRect l="18393" t="13625" r="18373" b="15387"/>
          <a:stretch/>
        </p:blipFill>
        <p:spPr bwMode="auto">
          <a:xfrm>
            <a:off x="359316" y="4169847"/>
            <a:ext cx="2510864" cy="21140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Объект 4">
            <a:extLst>
              <a:ext uri="{FF2B5EF4-FFF2-40B4-BE49-F238E27FC236}">
                <a16:creationId xmlns:a16="http://schemas.microsoft.com/office/drawing/2014/main" id="{F765AEC3-76BB-4F05-83C4-4FA80BEAD55C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1304" y="1359826"/>
            <a:ext cx="1766888" cy="2357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838865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AF5223-D49E-4F10-9FA4-60287BE3A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4416" y="88435"/>
            <a:ext cx="5270126" cy="1076978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/>
              <a:t>Центр конструирования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642935-9230-49F4-8F99-2E0725474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4415" y="1413997"/>
            <a:ext cx="4341907" cy="4430992"/>
          </a:xfrm>
        </p:spPr>
        <p:txBody>
          <a:bodyPr>
            <a:normAutofit fontScale="62500" lnSpcReduction="20000"/>
          </a:bodyPr>
          <a:lstStyle/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ОО программы: художественно – эстетическое развитие.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Интегрируемые ОО, реализуемые в различных видах деятельности в данном центре: познавательное развитие, социально – коммуникативное, речевое развитие.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 содержание деятельности детей: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1.Сооружение зданий, путей сообщения, транспортных  средств из различных видов конструктора.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2.Деятельность по ознакомлению с окружающим миром.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3.Совместная деятельность по объединению своих поделок.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BB2430-B69B-428D-8608-CC58F9D76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2496" y="2220602"/>
            <a:ext cx="2675008" cy="2006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71142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F2B383-D0E5-4949-800E-5FA088678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8395" y="155575"/>
            <a:ext cx="7027209" cy="764427"/>
          </a:xfrm>
        </p:spPr>
        <p:txBody>
          <a:bodyPr/>
          <a:lstStyle/>
          <a:p>
            <a:r>
              <a:rPr lang="ru-RU" altLang="ru-RU" dirty="0"/>
              <a:t>Центр физического развития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0BD68E-7A6A-472D-9206-816C47B8E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2818" y="2459692"/>
            <a:ext cx="3970368" cy="4242733"/>
          </a:xfrm>
        </p:spPr>
        <p:txBody>
          <a:bodyPr>
            <a:normAutofit fontScale="62500" lnSpcReduction="20000"/>
          </a:bodyPr>
          <a:lstStyle/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ОО программы: физическое развитие.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Интегрируемые ОО, реализуемые в различных видах деятельности в данном центре: социально – коммуникативное развитие.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 содержание деятельности детей: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1.Деятельность по развитию физических качеств, накоплению и обогащению двигательного опыта детей.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2.Подвижные игры, двигательные разминки, дыхательные упражнения.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3Закаливающие упражнения в режиме дня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9F1842-70DD-497D-AB82-2A049CD350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3235"/>
            <a:ext cx="3081866" cy="2311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46746A4-FE8A-461B-B25F-91472BD38B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186" y="1117725"/>
            <a:ext cx="2012950" cy="26839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325572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67BC20-FB05-45EF-B1C6-FC232EB22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6426" y="725509"/>
            <a:ext cx="3315821" cy="533618"/>
          </a:xfrm>
        </p:spPr>
        <p:txBody>
          <a:bodyPr>
            <a:noAutofit/>
          </a:bodyPr>
          <a:lstStyle/>
          <a:p>
            <a:r>
              <a:rPr lang="ru-RU" altLang="ru-RU" sz="2000" dirty="0"/>
              <a:t>Физкультура любит нас, </a:t>
            </a:r>
            <a:br>
              <a:rPr lang="ru-RU" altLang="ru-RU" sz="2000" dirty="0"/>
            </a:br>
            <a:r>
              <a:rPr lang="ru-RU" altLang="ru-RU" sz="2000" dirty="0"/>
              <a:t>мы ведь дети просто класс!</a:t>
            </a:r>
            <a:br>
              <a:rPr lang="ru-RU" altLang="ru-RU" sz="2000" dirty="0"/>
            </a:br>
            <a:endParaRPr lang="ru-RU" sz="2000" dirty="0"/>
          </a:p>
        </p:txBody>
      </p:sp>
      <p:pic>
        <p:nvPicPr>
          <p:cNvPr id="4" name="Содержимое 23" descr="IMG_20171006_105052.jpg">
            <a:extLst>
              <a:ext uri="{FF2B5EF4-FFF2-40B4-BE49-F238E27FC236}">
                <a16:creationId xmlns:a16="http://schemas.microsoft.com/office/drawing/2014/main" id="{BB27C4AF-E973-45A8-90C1-A168C58E1F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3620" t="17745" r="1515"/>
          <a:stretch>
            <a:fillRect/>
          </a:stretch>
        </p:blipFill>
        <p:spPr>
          <a:xfrm>
            <a:off x="380271" y="1598172"/>
            <a:ext cx="2881802" cy="19555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Содержимое 5" descr="IMG_20170316_110931.jpg">
            <a:extLst>
              <a:ext uri="{FF2B5EF4-FFF2-40B4-BE49-F238E27FC236}">
                <a16:creationId xmlns:a16="http://schemas.microsoft.com/office/drawing/2014/main" id="{CF38AA81-4018-4E60-B990-138CA44DC29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10224" t="16359" r="16160"/>
          <a:stretch>
            <a:fillRect/>
          </a:stretch>
        </p:blipFill>
        <p:spPr>
          <a:xfrm>
            <a:off x="3223180" y="4106366"/>
            <a:ext cx="2930301" cy="24970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Содержимое 3" descr="IMG_20170220_105822.jpg">
            <a:extLst>
              <a:ext uri="{FF2B5EF4-FFF2-40B4-BE49-F238E27FC236}">
                <a16:creationId xmlns:a16="http://schemas.microsoft.com/office/drawing/2014/main" id="{74862E0F-C165-4A11-94E0-910D2C9C99B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3723" y="3894829"/>
            <a:ext cx="2088232" cy="27843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Содержимое 11" descr="IMG_20171108_164330.jpg">
            <a:extLst>
              <a:ext uri="{FF2B5EF4-FFF2-40B4-BE49-F238E27FC236}">
                <a16:creationId xmlns:a16="http://schemas.microsoft.com/office/drawing/2014/main" id="{CAEED443-B0AA-41F9-B098-FF9527520A6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rcRect l="18750" t="2344"/>
          <a:stretch>
            <a:fillRect/>
          </a:stretch>
        </p:blipFill>
        <p:spPr bwMode="auto">
          <a:xfrm>
            <a:off x="6901348" y="3429000"/>
            <a:ext cx="1871663" cy="30003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E087D74-8537-4EDB-AFF1-1220D7C47F5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476" y="180727"/>
            <a:ext cx="2126167" cy="28348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BFB5FA6-FD64-415F-9AA3-3013524AB2E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114" y="1451376"/>
            <a:ext cx="3027321" cy="22704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22493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89F82C-3DAA-44F3-A59D-FDD7EC0AF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altLang="ru-RU" sz="2000" dirty="0"/>
              <a:t>Развивающая предметно-пространственная среда - часть образовательной среды, представленная организованным пространством, материалами, оборудованием и инвентарем, для развития детей дошкольного возраста в соответствии с особенностями каждого возрастного этапа, охраны и укрепления их здоровья.</a:t>
            </a:r>
            <a:endParaRPr lang="ru-RU" sz="2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769C81-4ED9-40CA-97F3-22C3089998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2391" y="2058707"/>
            <a:ext cx="6964456" cy="4434167"/>
          </a:xfrm>
        </p:spPr>
        <p:txBody>
          <a:bodyPr>
            <a:normAutofit fontScale="55000" lnSpcReduction="20000"/>
          </a:bodyPr>
          <a:lstStyle/>
          <a:p>
            <a:pPr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Содержательно-насыщенной, т. е. включать средства обучения, материалы, инвентарь, оборудование, которые позволяют обеспечить игровую, познавательную, исследовательскую, двигательную и творческую активность всех детей;</a:t>
            </a:r>
          </a:p>
          <a:p>
            <a:pPr>
              <a:buFontTx/>
              <a:buNone/>
            </a:pPr>
            <a:r>
              <a:rPr lang="ru-RU" alt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Полифункциональной, т. е. обеспечивать возможность разнообразного использования составляющих РППС (например, детской мебели, матов, мягких модулей, ширм, в том числе природных материалов) в разных видах детской активности;</a:t>
            </a:r>
          </a:p>
          <a:p>
            <a:pPr>
              <a:buFontTx/>
              <a:buNone/>
            </a:pPr>
            <a:r>
              <a:rPr lang="ru-RU" alt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Трансформируемой, т. е. обеспечивать возможность изменений РППС в зависимости от образовательной ситуации и меняющихся интересов и возможностей детей;</a:t>
            </a:r>
          </a:p>
          <a:p>
            <a:pPr>
              <a:buFontTx/>
              <a:buNone/>
            </a:pPr>
            <a:r>
              <a:rPr lang="ru-RU" alt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Вариативной, т. е. наличие различных пространств, периодическая сменяемость игрового материала, разнообразие материалов и игрушек для обеспечения свободного выбора детьми, появление новых предметов.</a:t>
            </a:r>
          </a:p>
          <a:p>
            <a:pPr>
              <a:buFontTx/>
              <a:buNone/>
            </a:pPr>
            <a:r>
              <a:rPr lang="ru-RU" alt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Доступной, т. е. обеспечивать свободный доступ воспитанников к играм, игрушкам, материалам, пособиям, обеспечивающим все основные виды детской активности;</a:t>
            </a:r>
          </a:p>
          <a:p>
            <a:pPr>
              <a:buFontTx/>
              <a:buNone/>
            </a:pPr>
            <a:r>
              <a:rPr lang="ru-RU" alt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Безопасной, т. е. все элементы РППС должны соответствовать требованиям по обеспечению </a:t>
            </a:r>
            <a:r>
              <a:rPr lang="ru-RU" alt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наджности</a:t>
            </a:r>
            <a:r>
              <a:rPr lang="ru-RU" alt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безопасность их использования, такими как санитарно-эпидемиологические правила и нормативы и правил пожарной безопасности.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28337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359E7D-6AA8-4DD3-A2E6-93F652E68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6438" y="203122"/>
            <a:ext cx="3405468" cy="1057274"/>
          </a:xfrm>
        </p:spPr>
        <p:txBody>
          <a:bodyPr/>
          <a:lstStyle/>
          <a:p>
            <a:r>
              <a:rPr lang="ru-RU" altLang="ru-RU" dirty="0"/>
              <a:t>Центр театра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30D8AF-22B2-4425-96E1-92792A42C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8298" y="1209674"/>
            <a:ext cx="4351867" cy="5164666"/>
          </a:xfrm>
        </p:spPr>
        <p:txBody>
          <a:bodyPr>
            <a:normAutofit fontScale="92500" lnSpcReduction="10000"/>
          </a:bodyPr>
          <a:lstStyle/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ОО программы: художественно – эстетическое развитие.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ОО: социально – коммуникативное развитие, речевое развитие, физическое развитие.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 содержание деятельности детей: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– импровизации, игры – </a:t>
            </a:r>
            <a:r>
              <a:rPr lang="ru-RU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драмматизации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инсценировки, игры – ситуации, мини – спектакли.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33E8571-EE3E-49EA-9C84-0D78BA0AED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847" b="13672"/>
          <a:stretch/>
        </p:blipFill>
        <p:spPr>
          <a:xfrm>
            <a:off x="6114936" y="230016"/>
            <a:ext cx="2686050" cy="31989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B70C310-29C6-4F4A-B140-C1F8FF68EE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1" t="19617" r="8544"/>
          <a:stretch/>
        </p:blipFill>
        <p:spPr>
          <a:xfrm>
            <a:off x="6036057" y="4437032"/>
            <a:ext cx="2843808" cy="20322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71290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832D42AF-0553-4D7D-9B02-B603C09A04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049" y="1179347"/>
            <a:ext cx="2846371" cy="2134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B8898CAB-E204-47CF-BD0E-DA6FECA61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7289" y="197848"/>
            <a:ext cx="544942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dirty="0"/>
              <a:t>Театр у нас не большой, </a:t>
            </a:r>
          </a:p>
          <a:p>
            <a:pPr algn="ctr"/>
            <a:r>
              <a:rPr lang="ru-RU" altLang="ru-RU" sz="3200" dirty="0"/>
              <a:t>но играем мы в него с душой!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F0B60D-5F83-4310-A700-AA69B7D967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6040" y="1176578"/>
            <a:ext cx="2923059" cy="2192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C28497-7E3E-4C47-A101-2B58EF8D73C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8814" y="2498369"/>
            <a:ext cx="2846370" cy="2134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86EE80E-9E28-40FC-B229-133E83552CA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82" b="17418"/>
          <a:stretch/>
        </p:blipFill>
        <p:spPr>
          <a:xfrm>
            <a:off x="5929560" y="4518817"/>
            <a:ext cx="2923058" cy="2130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Объект 2">
            <a:extLst>
              <a:ext uri="{FF2B5EF4-FFF2-40B4-BE49-F238E27FC236}">
                <a16:creationId xmlns:a16="http://schemas.microsoft.com/office/drawing/2014/main" id="{3249EA93-C71E-467A-A27A-6F851FE44172}"/>
              </a:ext>
            </a:extLst>
          </p:cNvPr>
          <p:cNvPicPr>
            <a:picLocks noGrp="1"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5757" y="4561130"/>
            <a:ext cx="2923058" cy="21922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504779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2A3D75-40F0-4250-878B-9944204F5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1239" y="212741"/>
            <a:ext cx="3486150" cy="916175"/>
          </a:xfrm>
        </p:spPr>
        <p:txBody>
          <a:bodyPr>
            <a:noAutofit/>
          </a:bodyPr>
          <a:lstStyle/>
          <a:p>
            <a:pPr algn="ctr"/>
            <a:r>
              <a:rPr lang="ru-RU" altLang="ru-RU" sz="3200" dirty="0"/>
              <a:t>Центры сюжетно – ролевых игр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F79EF9-030C-4BAE-8EFC-E6EED58DD7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1337" y="1847803"/>
            <a:ext cx="4172600" cy="4341906"/>
          </a:xfrm>
        </p:spPr>
        <p:txBody>
          <a:bodyPr>
            <a:normAutofit fontScale="70000" lnSpcReduction="20000"/>
          </a:bodyPr>
          <a:lstStyle/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ОО программы: социально – коммуникативное развитие.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Интеграция: художественно – эстетическое развитие, речевое развитие, познавательное развитие.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 содержание деятельности детей: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в семью.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в больницу.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в магазин.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в парикмахерскую.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с транспортом.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в мастерскую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15" descr="IMG_20171031_154816.jpg">
            <a:extLst>
              <a:ext uri="{FF2B5EF4-FFF2-40B4-BE49-F238E27FC236}">
                <a16:creationId xmlns:a16="http://schemas.microsoft.com/office/drawing/2014/main" id="{BB884951-6CC9-411F-AA5F-1800910C5DB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1794" y="481012"/>
            <a:ext cx="2592387" cy="19446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B8CB432-67DE-4F64-AEF9-226423B526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95" t="5372" b="5465"/>
          <a:stretch/>
        </p:blipFill>
        <p:spPr>
          <a:xfrm>
            <a:off x="259819" y="1752009"/>
            <a:ext cx="1481518" cy="20036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Объект 4">
            <a:extLst>
              <a:ext uri="{FF2B5EF4-FFF2-40B4-BE49-F238E27FC236}">
                <a16:creationId xmlns:a16="http://schemas.microsoft.com/office/drawing/2014/main" id="{AEE5150B-1EF2-4062-ACAE-64CD14B5DB59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4"/>
          <a:srcRect t="25602" r="14454"/>
          <a:stretch/>
        </p:blipFill>
        <p:spPr bwMode="auto">
          <a:xfrm>
            <a:off x="6291793" y="3134040"/>
            <a:ext cx="2665939" cy="3091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329684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5">
            <a:extLst>
              <a:ext uri="{FF2B5EF4-FFF2-40B4-BE49-F238E27FC236}">
                <a16:creationId xmlns:a16="http://schemas.microsoft.com/office/drawing/2014/main" id="{A70DC8D2-8DD1-4BBA-8E36-A18A9B146D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3452" t="11346" r="8604"/>
          <a:stretch/>
        </p:blipFill>
        <p:spPr>
          <a:xfrm>
            <a:off x="3525647" y="2632232"/>
            <a:ext cx="2556934" cy="3857627"/>
          </a:xfrm>
          <a:effectLst>
            <a:softEdge rad="112500"/>
          </a:effec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97F2B6C-D536-47F4-8D7B-85112D4F1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8815" y="683906"/>
            <a:ext cx="5365750" cy="8679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2800" dirty="0"/>
              <a:t>Профессий много на свете, </a:t>
            </a:r>
            <a:br>
              <a:rPr lang="ru-RU" altLang="ru-RU" sz="2800" dirty="0"/>
            </a:br>
            <a:r>
              <a:rPr lang="ru-RU" altLang="ru-RU" sz="2800" dirty="0"/>
              <a:t>любую хотят попробовать дети…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ACDF98C-7864-4196-B1E5-02488537DA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806"/>
          <a:stretch/>
        </p:blipFill>
        <p:spPr>
          <a:xfrm>
            <a:off x="309917" y="1551836"/>
            <a:ext cx="2582745" cy="27960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5" descr="IMG_20171012_112143.jpg">
            <a:extLst>
              <a:ext uri="{FF2B5EF4-FFF2-40B4-BE49-F238E27FC236}">
                <a16:creationId xmlns:a16="http://schemas.microsoft.com/office/drawing/2014/main" id="{3179BBEA-A3CE-46C4-8D1E-7963FF1DB10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51340" y="2047892"/>
            <a:ext cx="2730500" cy="20478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819794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AEF311-AD09-41BA-B1B0-B118ADEC4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8964" y="535457"/>
            <a:ext cx="5252197" cy="800286"/>
          </a:xfrm>
        </p:spPr>
        <p:txBody>
          <a:bodyPr/>
          <a:lstStyle/>
          <a:p>
            <a:r>
              <a:rPr lang="ru-RU" altLang="ru-RU" dirty="0"/>
              <a:t>Музыкальный центр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3BEFF6-B000-4DC2-9D88-C98BA9EED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7624" y="1728599"/>
            <a:ext cx="4061883" cy="4351338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ОО программы: художественно – эстетическое развитие.</a:t>
            </a:r>
          </a:p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ОО: социально – коммуникативное развитие, речевое развитие.</a:t>
            </a:r>
          </a:p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 содержание деятельности детей: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Танцевально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игровое и песенное творчество детей.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на детских музыкальных инструментах.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4">
            <a:extLst>
              <a:ext uri="{FF2B5EF4-FFF2-40B4-BE49-F238E27FC236}">
                <a16:creationId xmlns:a16="http://schemas.microsoft.com/office/drawing/2014/main" id="{0A0398B4-F7A1-48E7-AA5D-3D77161DA6F2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503918" y="2133599"/>
            <a:ext cx="3011432" cy="35413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778967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C4399A-AFA6-402B-B540-04BAEF410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378" y="366121"/>
            <a:ext cx="2383491" cy="737533"/>
          </a:xfrm>
        </p:spPr>
        <p:txBody>
          <a:bodyPr/>
          <a:lstStyle/>
          <a:p>
            <a:r>
              <a:rPr lang="ru-RU" dirty="0"/>
              <a:t>ВЫВОД: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628642-993C-4799-9020-DA29034EFD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0249" y="1388535"/>
            <a:ext cx="4861540" cy="4852332"/>
          </a:xfrm>
        </p:spPr>
        <p:txBody>
          <a:bodyPr>
            <a:normAutofit fontScale="77500" lnSpcReduction="20000"/>
          </a:bodyPr>
          <a:lstStyle/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Среда не может быть построена окончательно. При ее организации в ДОУ необходима многоплановая и высокотворческая деятельность всех участников образовательного процесса.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 и богатство сенсорных впечатлений, возможность свободного подхода к каждому центру в группе способствует эмоциональному и интеллектуальному развитию воспитанников.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 главное на данный момент - развить интерес  родителей к указанной проблеме и мотивирование стремления к взаимодействию.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IMG_20170331_094542.jpg">
            <a:extLst>
              <a:ext uri="{FF2B5EF4-FFF2-40B4-BE49-F238E27FC236}">
                <a16:creationId xmlns:a16="http://schemas.microsoft.com/office/drawing/2014/main" id="{0207A752-A56A-4594-8C9B-669D630EC06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3751" y="4150533"/>
            <a:ext cx="1857375" cy="2476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6">
            <a:extLst>
              <a:ext uri="{FF2B5EF4-FFF2-40B4-BE49-F238E27FC236}">
                <a16:creationId xmlns:a16="http://schemas.microsoft.com/office/drawing/2014/main" id="{67500C6D-3E6F-47D9-A311-58EE59401C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71" y="190250"/>
            <a:ext cx="2026023" cy="27006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75915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8940" y="1301688"/>
            <a:ext cx="7868895" cy="4883959"/>
          </a:xfrm>
        </p:spPr>
        <p:txBody>
          <a:bodyPr>
            <a:normAutofit/>
          </a:bodyPr>
          <a:lstStyle/>
          <a:p>
            <a:pPr algn="ctr"/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которых необходимо придерживаться при создании РППС: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дистанции позиции при взаимодействии;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активности самостоятельности, творчества;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стабильности- динамичности развивающей среды;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комплексирования и гибкого зонирования;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сочетания привычных и неординарных элементов в эстетической организации среды);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открытости и закрытости (природе, культуре, Я - образ);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гендерный принцип реализует возможность для девочек и мальчиков проявлять свои склонности в соответствии с общественными нормами;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</a:t>
            </a:r>
            <a:r>
              <a:rPr lang="ru-RU" alt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эмоциогенности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среды, индивидуальной комфортности и эмоционального благополучия каждого ребёнка и взрослого.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620012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1466" y="339164"/>
            <a:ext cx="6301068" cy="683745"/>
          </a:xfrm>
        </p:spPr>
        <p:txBody>
          <a:bodyPr>
            <a:normAutofit fontScale="90000"/>
          </a:bodyPr>
          <a:lstStyle/>
          <a:p>
            <a:r>
              <a:rPr lang="ru-RU" altLang="ru-RU" dirty="0"/>
              <a:t>Ценр сенсорного развития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1466" y="1405467"/>
            <a:ext cx="4401670" cy="4771496"/>
          </a:xfrm>
        </p:spPr>
        <p:txBody>
          <a:bodyPr>
            <a:normAutofit fontScale="55000" lnSpcReduction="20000"/>
          </a:bodyPr>
          <a:lstStyle/>
          <a:p>
            <a:r>
              <a:rPr lang="ru-RU" alt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ОО программы: </a:t>
            </a:r>
          </a:p>
          <a:p>
            <a:r>
              <a:rPr lang="ru-RU" alt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– коммуникативное развитие.</a:t>
            </a:r>
          </a:p>
          <a:p>
            <a:r>
              <a:rPr lang="ru-RU" alt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Интеграция: художественно – эстетическое развитие, речевое развитие, познавательное развитие.</a:t>
            </a:r>
          </a:p>
          <a:p>
            <a:r>
              <a:rPr lang="ru-RU" alt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 содержание деятельности детей:</a:t>
            </a:r>
          </a:p>
          <a:p>
            <a:r>
              <a:rPr lang="ru-RU" alt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1.Деятельность по формированию представлений о ярко отличительных признаках и свойствах различных веществ и материалов.</a:t>
            </a:r>
          </a:p>
          <a:p>
            <a:r>
              <a:rPr lang="ru-RU" alt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2.Деятельность по расширению представлений об окружающем мире.</a:t>
            </a:r>
          </a:p>
          <a:p>
            <a:r>
              <a:rPr lang="ru-RU" alt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3.Логико – математические, речевые, развивающие, интеллектуальные игры.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8C67CF8-D16E-47F1-9DE5-DF362BC1B3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08" t="18773" r="8243"/>
          <a:stretch/>
        </p:blipFill>
        <p:spPr>
          <a:xfrm>
            <a:off x="5949786" y="1120962"/>
            <a:ext cx="2191225" cy="26702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34FD0A2-6626-45BF-A815-0EB233C66E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4632" y="4392707"/>
            <a:ext cx="2698624" cy="2023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47597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01D2B34E-0237-4DBE-B04B-023EE483BE2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77" y="1969808"/>
            <a:ext cx="3472040" cy="260403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>
            <a:solidFill>
              <a:schemeClr val="accent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9A0F2F-0329-4FAD-BFC1-DB6A884CF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1883" y="4267295"/>
            <a:ext cx="3472040" cy="22255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803E340-368B-4D5F-8364-FA770B8C921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357" t="4394" r="12610"/>
          <a:stretch/>
        </p:blipFill>
        <p:spPr>
          <a:xfrm>
            <a:off x="4356847" y="365126"/>
            <a:ext cx="3582112" cy="32093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57275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057B77-86C7-4867-B822-DF2592B1F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8956" y="237916"/>
            <a:ext cx="5548032" cy="1325563"/>
          </a:xfrm>
        </p:spPr>
        <p:txBody>
          <a:bodyPr/>
          <a:lstStyle/>
          <a:p>
            <a:pPr algn="ctr"/>
            <a:r>
              <a:rPr lang="ru-RU" altLang="ru-RU" dirty="0"/>
              <a:t>Центр изодеятельности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6C77DB-EFA4-42FA-842E-415AED1A7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3427" y="1727012"/>
            <a:ext cx="5044017" cy="4667249"/>
          </a:xfrm>
        </p:spPr>
        <p:txBody>
          <a:bodyPr>
            <a:normAutofit fontScale="77500" lnSpcReduction="20000"/>
          </a:bodyPr>
          <a:lstStyle/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ОО программы: художественно – эстетическое развитие.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ОО: речевое развитие, социально – коммуникативное развитие, познавательное развитие.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 содержание деятельности детей: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1.Продуктивная деятельность (рисование, лепка, аппликация, художественный труд).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2.Рассматривание и обследование предметов декоративно – прикладного искусства.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3.Рассматривание тематических альбомов.</a:t>
            </a:r>
          </a:p>
          <a:p>
            <a:endParaRPr lang="ru-RU" dirty="0"/>
          </a:p>
        </p:txBody>
      </p:sp>
      <p:pic>
        <p:nvPicPr>
          <p:cNvPr id="4" name="Рисунок 9">
            <a:extLst>
              <a:ext uri="{FF2B5EF4-FFF2-40B4-BE49-F238E27FC236}">
                <a16:creationId xmlns:a16="http://schemas.microsoft.com/office/drawing/2014/main" id="{72CDB437-63CA-423E-924D-8D1A4C38E3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2" t="9786" r="15466"/>
          <a:stretch/>
        </p:blipFill>
        <p:spPr bwMode="auto">
          <a:xfrm>
            <a:off x="6689039" y="3584566"/>
            <a:ext cx="2184028" cy="3006198"/>
          </a:xfrm>
          <a:prstGeom prst="rect">
            <a:avLst/>
          </a:prstGeom>
          <a:solidFill>
            <a:srgbClr val="FFFFFF">
              <a:shade val="85000"/>
            </a:srgbClr>
          </a:solidFill>
          <a:ln w="76200">
            <a:solidFill>
              <a:schemeClr val="accent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03D75C-7936-4D21-A026-9810659AB7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540"/>
          <a:stretch/>
        </p:blipFill>
        <p:spPr>
          <a:xfrm>
            <a:off x="6371914" y="267236"/>
            <a:ext cx="2501153" cy="3116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87120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61F213-2210-4415-9ABD-D1DE23591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4823" y="249884"/>
            <a:ext cx="4266080" cy="945912"/>
          </a:xfrm>
        </p:spPr>
        <p:txBody>
          <a:bodyPr/>
          <a:lstStyle/>
          <a:p>
            <a:r>
              <a:rPr lang="ru-RU" altLang="ru-RU" dirty="0"/>
              <a:t>ЦЕНТР ПРИРОДЫ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2032B6-241A-4E1C-9941-4DA6C6A113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9518" y="1201708"/>
            <a:ext cx="4893734" cy="5053540"/>
          </a:xfrm>
        </p:spPr>
        <p:txBody>
          <a:bodyPr>
            <a:normAutofit fontScale="70000" lnSpcReduction="20000"/>
          </a:bodyPr>
          <a:lstStyle/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ОО программы: познавательное  развитие.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Интегрируемые области, реализуемые в разных видах деятельности в данном центре: социально – коммуникативное развитие, художественно – эстетическое развитие, речевое развитие.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 содержание деятельности детей: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1.Деятельность по уходу за растениями.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2.Работа с календарем природы.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3.Деятельность по исследованию коллекций(камней, ракушек, семян).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4.Игры на установление физических закономерностей, овладение представлений об объеме, форме, изменениях веществ и познаний свойств и возможностей материалов.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5.Деятельность по овладению способами обследования предметов.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IMG_20171110_154735.jpg">
            <a:extLst>
              <a:ext uri="{FF2B5EF4-FFF2-40B4-BE49-F238E27FC236}">
                <a16:creationId xmlns:a16="http://schemas.microsoft.com/office/drawing/2014/main" id="{6EA5084E-2416-4F0E-9EAF-79A4F8D5701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75455" y="249884"/>
            <a:ext cx="2797570" cy="20981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4A6B7CE-2E6D-48C7-9D0E-A5389EEF58D4}"/>
              </a:ext>
            </a:extLst>
          </p:cNvPr>
          <p:cNvSpPr/>
          <p:nvPr/>
        </p:nvSpPr>
        <p:spPr>
          <a:xfrm>
            <a:off x="5975455" y="2805148"/>
            <a:ext cx="30674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растениями следим мы,</a:t>
            </a:r>
          </a:p>
          <a:p>
            <a:pPr algn="ctr"/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как растет узнать хотим. </a:t>
            </a:r>
          </a:p>
          <a:p>
            <a:pPr algn="ctr"/>
            <a:endParaRPr lang="ru-RU" dirty="0"/>
          </a:p>
        </p:txBody>
      </p:sp>
      <p:pic>
        <p:nvPicPr>
          <p:cNvPr id="6" name="Содержимое 5" descr="IMG_20180307_071915.jpg">
            <a:extLst>
              <a:ext uri="{FF2B5EF4-FFF2-40B4-BE49-F238E27FC236}">
                <a16:creationId xmlns:a16="http://schemas.microsoft.com/office/drawing/2014/main" id="{D0E4D9E2-B1CA-4171-B705-524DFDAF76E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6364" t="7273" r="2273" b="3636"/>
          <a:stretch>
            <a:fillRect/>
          </a:stretch>
        </p:blipFill>
        <p:spPr>
          <a:xfrm>
            <a:off x="6008361" y="4052852"/>
            <a:ext cx="2813905" cy="20579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08569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13" descr="IMG_20170328_102608.jpg">
            <a:extLst>
              <a:ext uri="{FF2B5EF4-FFF2-40B4-BE49-F238E27FC236}">
                <a16:creationId xmlns:a16="http://schemas.microsoft.com/office/drawing/2014/main" id="{4F7D6A56-F6D7-457C-ABCD-1C236C3B93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26243" y="627529"/>
            <a:ext cx="2946862" cy="22111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Содержимое 3" descr="P9170304.JPG">
            <a:extLst>
              <a:ext uri="{FF2B5EF4-FFF2-40B4-BE49-F238E27FC236}">
                <a16:creationId xmlns:a16="http://schemas.microsoft.com/office/drawing/2014/main" id="{2059ECEB-57D6-4F79-BC0D-508F7577470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27199" y="4199964"/>
            <a:ext cx="2796988" cy="20977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35B19D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24975E-4555-49D9-B73C-485F0FB8E0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491"/>
          <a:stretch/>
        </p:blipFill>
        <p:spPr>
          <a:xfrm>
            <a:off x="1496643" y="347264"/>
            <a:ext cx="2336799" cy="29446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BDE4EE7-84B0-425A-AA33-3E35F39EAEE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505" b="6959"/>
          <a:stretch/>
        </p:blipFill>
        <p:spPr>
          <a:xfrm>
            <a:off x="5550942" y="3839134"/>
            <a:ext cx="2170658" cy="21425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41605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6F45B1-E6E1-4598-B065-DF1EC3365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7889" y="147637"/>
            <a:ext cx="4230221" cy="1325563"/>
          </a:xfrm>
        </p:spPr>
        <p:txBody>
          <a:bodyPr/>
          <a:lstStyle/>
          <a:p>
            <a:pPr algn="ctr"/>
            <a:r>
              <a:rPr lang="ru-RU" altLang="ru-RU" dirty="0"/>
              <a:t>Центр уединения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B9F408-9083-4043-B673-5A3F46E1DE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9798" y="1951183"/>
            <a:ext cx="4301006" cy="4099994"/>
          </a:xfrm>
        </p:spPr>
        <p:txBody>
          <a:bodyPr>
            <a:normAutofit/>
          </a:bodyPr>
          <a:lstStyle/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ОО программы: социально – коммуникативное развитие.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ОО: речевое развитие, физическое , художественно – эстетическое.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 содержание деятельности детей: спокойная деятельность  на выбор ребенка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31EFA1-ABAF-4AFC-B59F-F377C300D3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8162" r="29862" b="26611"/>
          <a:stretch/>
        </p:blipFill>
        <p:spPr>
          <a:xfrm>
            <a:off x="6570134" y="3827572"/>
            <a:ext cx="1727200" cy="2802626"/>
          </a:xfrm>
          <a:prstGeom prst="rect">
            <a:avLst/>
          </a:prstGeom>
          <a:ln w="57150">
            <a:solidFill>
              <a:srgbClr val="92D050"/>
            </a:solidFill>
          </a:ln>
        </p:spPr>
      </p:pic>
      <p:pic>
        <p:nvPicPr>
          <p:cNvPr id="6" name="Содержимое 13" descr="IMG_20171031_155151.jpg">
            <a:extLst>
              <a:ext uri="{FF2B5EF4-FFF2-40B4-BE49-F238E27FC236}">
                <a16:creationId xmlns:a16="http://schemas.microsoft.com/office/drawing/2014/main" id="{4F057E1D-6C5E-4C96-B3D3-BBDBEF3772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64922" y="339076"/>
            <a:ext cx="2416175" cy="3224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747345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</TotalTime>
  <Words>1194</Words>
  <Application>Microsoft Office PowerPoint</Application>
  <PresentationFormat>Экран (4:3)</PresentationFormat>
  <Paragraphs>119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Monotype Corsiva</vt:lpstr>
      <vt:lpstr>Times New Roman</vt:lpstr>
      <vt:lpstr>Тема Office</vt:lpstr>
      <vt:lpstr>Развивающая  предметно – пространственная среда   группы № 3 «Земляничка» </vt:lpstr>
      <vt:lpstr>Развивающая предметно-пространственная среда - часть образовательной среды, представленная организованным пространством, материалами, оборудованием и инвентарем, для развития детей дошкольного возраста в соответствии с особенностями каждого возрастного этапа, охраны и укрепления их здоровья.</vt:lpstr>
      <vt:lpstr>Презентация PowerPoint</vt:lpstr>
      <vt:lpstr>Ценр сенсорного развития</vt:lpstr>
      <vt:lpstr>Презентация PowerPoint</vt:lpstr>
      <vt:lpstr>Центр изодеятельности</vt:lpstr>
      <vt:lpstr>ЦЕНТР ПРИРОДЫ</vt:lpstr>
      <vt:lpstr>Презентация PowerPoint</vt:lpstr>
      <vt:lpstr>Центр уединения</vt:lpstr>
      <vt:lpstr>Центр книги</vt:lpstr>
      <vt:lpstr>Центр нравственно – патриотического воспитания. </vt:lpstr>
      <vt:lpstr>Знакомимся с домом- «Семья»; домом «Город»; домом «Страна»</vt:lpstr>
      <vt:lpstr>«Профессии, наряды, узнать обо всем рады»</vt:lpstr>
      <vt:lpstr>Учимся дружить и дружбой дорожить.</vt:lpstr>
      <vt:lpstr>Центр безопасности</vt:lpstr>
      <vt:lpstr>Чтоб по улицам гулять нужно правила нам знать.  Играя будем их изучать!</vt:lpstr>
      <vt:lpstr>Центр конструирования</vt:lpstr>
      <vt:lpstr>Центр физического развития</vt:lpstr>
      <vt:lpstr>Физкультура любит нас,  мы ведь дети просто класс! </vt:lpstr>
      <vt:lpstr>Центр театра</vt:lpstr>
      <vt:lpstr>Театр у нас не большой,  но играем мы в него с душой!</vt:lpstr>
      <vt:lpstr>Центры сюжетно – ролевых игр</vt:lpstr>
      <vt:lpstr>Профессий много на свете,  любую хотят попробовать дети…</vt:lpstr>
      <vt:lpstr>Музыкальный центр</vt:lpstr>
      <vt:lpstr>ВЫВОД: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User</cp:lastModifiedBy>
  <cp:revision>14</cp:revision>
  <dcterms:created xsi:type="dcterms:W3CDTF">2014-08-28T10:13:11Z</dcterms:created>
  <dcterms:modified xsi:type="dcterms:W3CDTF">2022-09-26T15:38:30Z</dcterms:modified>
</cp:coreProperties>
</file>