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4" r:id="rId2"/>
    <p:sldId id="317" r:id="rId3"/>
    <p:sldId id="318" r:id="rId4"/>
    <p:sldId id="315" r:id="rId5"/>
    <p:sldId id="320" r:id="rId6"/>
    <p:sldId id="319" r:id="rId7"/>
    <p:sldId id="27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8F6218-C0C1-4995-88CF-E7497BE1AEC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490E44-A1EA-4F97-9AE6-E08E55E74B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8F6218-C0C1-4995-88CF-E7497BE1AEC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490E44-A1EA-4F97-9AE6-E08E55E74B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8F6218-C0C1-4995-88CF-E7497BE1AEC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490E44-A1EA-4F97-9AE6-E08E55E74B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8F6218-C0C1-4995-88CF-E7497BE1AEC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490E44-A1EA-4F97-9AE6-E08E55E74B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8F6218-C0C1-4995-88CF-E7497BE1AEC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490E44-A1EA-4F97-9AE6-E08E55E74B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8F6218-C0C1-4995-88CF-E7497BE1AEC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490E44-A1EA-4F97-9AE6-E08E55E74B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8F6218-C0C1-4995-88CF-E7497BE1AEC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490E44-A1EA-4F97-9AE6-E08E55E74B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8F6218-C0C1-4995-88CF-E7497BE1AEC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490E44-A1EA-4F97-9AE6-E08E55E74B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8F6218-C0C1-4995-88CF-E7497BE1AEC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490E44-A1EA-4F97-9AE6-E08E55E74B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8F6218-C0C1-4995-88CF-E7497BE1AEC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490E44-A1EA-4F97-9AE6-E08E55E74B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8F6218-C0C1-4995-88CF-E7497BE1AEC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490E44-A1EA-4F97-9AE6-E08E55E74B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B8F6218-C0C1-4995-88CF-E7497BE1AEC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8490E44-A1EA-4F97-9AE6-E08E55E74B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71604" y="500042"/>
            <a:ext cx="6715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/>
              <a:t>Today is the </a:t>
            </a:r>
            <a:r>
              <a:rPr lang="ru-RU" sz="3200" dirty="0" smtClean="0"/>
              <a:t>19</a:t>
            </a:r>
            <a:r>
              <a:rPr lang="en-US" sz="3200" baseline="30000" dirty="0" err="1" smtClean="0"/>
              <a:t>th</a:t>
            </a:r>
            <a:r>
              <a:rPr lang="en-US" sz="3200" dirty="0" smtClean="0"/>
              <a:t> of September</a:t>
            </a:r>
            <a:endParaRPr lang="ru-RU" sz="32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3124208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do you wear to school?</a:t>
            </a:r>
          </a:p>
          <a:p>
            <a:endParaRPr lang="en-US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do we need </a:t>
            </a:r>
            <a:r>
              <a:rPr lang="en-US" u="sng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uniform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endParaRPr lang="en-US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 you in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favour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this school rule? </a:t>
            </a:r>
            <a:endParaRPr lang="ru-RU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328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643042" y="285728"/>
            <a:ext cx="6900882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>
                <a:solidFill>
                  <a:srgbClr val="0070C0"/>
                </a:solidFill>
              </a:rPr>
              <a:t>Clothes at  school</a:t>
            </a:r>
            <a:r>
              <a:rPr lang="en-US" dirty="0" smtClean="0">
                <a:solidFill>
                  <a:srgbClr val="0070C0"/>
                </a:solidFill>
              </a:rPr>
              <a:t/>
            </a:r>
            <a:br>
              <a:rPr lang="en-US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" name="Содержимое 9" descr="2508.60b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76272" y="1309662"/>
            <a:ext cx="1833586" cy="1833586"/>
          </a:xfrm>
        </p:spPr>
      </p:pic>
      <p:pic>
        <p:nvPicPr>
          <p:cNvPr id="11" name="Содержимое 10" descr="406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098145" y="1545302"/>
            <a:ext cx="1188631" cy="1485789"/>
          </a:xfrm>
        </p:spPr>
      </p:pic>
      <p:pic>
        <p:nvPicPr>
          <p:cNvPr id="12" name="Рисунок 11" descr="19457282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3372" y="1428736"/>
            <a:ext cx="1156862" cy="1568413"/>
          </a:xfrm>
          <a:prstGeom prst="rect">
            <a:avLst/>
          </a:prstGeom>
        </p:spPr>
      </p:pic>
      <p:pic>
        <p:nvPicPr>
          <p:cNvPr id="13" name="Рисунок 12" descr="4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3372" y="3786190"/>
            <a:ext cx="1628778" cy="1830088"/>
          </a:xfrm>
          <a:prstGeom prst="rect">
            <a:avLst/>
          </a:prstGeom>
        </p:spPr>
      </p:pic>
      <p:pic>
        <p:nvPicPr>
          <p:cNvPr id="14" name="Рисунок 13" descr="391679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73155" y="3643314"/>
            <a:ext cx="1161644" cy="2428892"/>
          </a:xfrm>
          <a:prstGeom prst="rect">
            <a:avLst/>
          </a:prstGeom>
        </p:spPr>
      </p:pic>
      <p:pic>
        <p:nvPicPr>
          <p:cNvPr id="15" name="Рисунок 14" descr="mans-cotton-sateen-pants-jn05mp003f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720" y="3682984"/>
            <a:ext cx="2286016" cy="228601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00034" y="3143248"/>
            <a:ext cx="828680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     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a shirt                      a jacket               a tie                                            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4250" y="6143644"/>
            <a:ext cx="892975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t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rousers                        a sweater                  a suit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 animBg="1"/>
      <p:bldP spid="18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143240" y="3286124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                                    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 l="24696" t="51969" r="51400" b="7389"/>
          <a:stretch>
            <a:fillRect/>
          </a:stretch>
        </p:blipFill>
        <p:spPr bwMode="auto">
          <a:xfrm>
            <a:off x="357158" y="1714488"/>
            <a:ext cx="2000264" cy="1714512"/>
          </a:xfrm>
          <a:prstGeom prst="rect">
            <a:avLst/>
          </a:prstGeom>
          <a:ln w="38100" cap="sq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500034" y="3571876"/>
            <a:ext cx="185738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 Black" pitchFamily="34" charset="0"/>
              </a:rPr>
              <a:t>a skirt</a:t>
            </a:r>
            <a:endParaRPr lang="ru-RU" sz="28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29698" name="Picture 2" descr="http://www.otlichnica.com/_pu/45/07709384.jpg"/>
          <p:cNvPicPr>
            <a:picLocks noChangeAspect="1" noChangeArrowheads="1"/>
          </p:cNvPicPr>
          <p:nvPr/>
        </p:nvPicPr>
        <p:blipFill>
          <a:blip r:embed="rId3"/>
          <a:srcRect l="11062" t="29688" r="9292" b="15624"/>
          <a:stretch>
            <a:fillRect/>
          </a:stretch>
        </p:blipFill>
        <p:spPr bwMode="auto">
          <a:xfrm>
            <a:off x="5572132" y="1714488"/>
            <a:ext cx="2000264" cy="157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5786446" y="3429000"/>
            <a:ext cx="185738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 Black" pitchFamily="34" charset="0"/>
              </a:rPr>
              <a:t>a blouse</a:t>
            </a:r>
            <a:endParaRPr lang="ru-RU" sz="28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143240" y="4429132"/>
            <a:ext cx="186557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  <a:latin typeface="Arial Black" pitchFamily="34" charset="0"/>
              </a:rPr>
              <a:t>a  dress 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29700" name="Picture 4" descr="http://www.msuzie-shop.ru/upload/915.jpg"/>
          <p:cNvPicPr>
            <a:picLocks noChangeAspect="1" noChangeArrowheads="1"/>
          </p:cNvPicPr>
          <p:nvPr/>
        </p:nvPicPr>
        <p:blipFill>
          <a:blip r:embed="rId4"/>
          <a:srcRect l="19912" t="27778" r="18141" b="6944"/>
          <a:stretch>
            <a:fillRect/>
          </a:stretch>
        </p:blipFill>
        <p:spPr bwMode="auto">
          <a:xfrm>
            <a:off x="3357554" y="1643050"/>
            <a:ext cx="1714512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4286256"/>
            <a:ext cx="1571636" cy="1714512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428596" y="6000768"/>
            <a:ext cx="185738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Arial Black" pitchFamily="34" charset="0"/>
              </a:rPr>
              <a:t>jeans</a:t>
            </a:r>
            <a:endParaRPr lang="ru-RU" sz="28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6386" name="AutoShape 2" descr="data:image/jpeg;base64,/9j/4AAQSkZJRgABAQAAAQABAAD/2wCEAAkGBwgHBgkIBwgKCgkLDRYPDQwMDRsUFRAWIB0iIiAdHx8kKDQsJCYxJx8fLT0tMTU3Ojo6Iys/RD84QzQ5OjcBCgoKDQwNGg8PGjclHyU3Nzc3Nzc3Nzc3Nzc3Nzc3Nzc3Nzc3Nzc3Nzc3Nzc3Nzc3Nzc3Nzc3Nzc3Nzc3Nzc3N//AABEIAIUAZAMBIgACEQEDEQH/xAAcAAAABwEBAAAAAAAAAAAAAAAAAQIDBAYHBQj/xAA+EAABAwIDBQUGAwQLAAAAAAABAAIDBBEFITEGEhNBUQdhgZGhFCIyUnGxI0LBJHKy8BUWM0NigpLC0eHx/8QAGAEAAwEBAAAAAAAAAAAAAAAAAAECAwT/xAAeEQEBAQEBAAMAAwAAAAAAAAAAAQIRMQMhQRITMv/aAAwDAQACEQMRAD8A7RagGJ8tRbqxbhE1So2poOZE3ele1g6uNlV8e7QsOwmpkpaemmq6iPJ1vcYD9TmfAI6OVdWgAXNgBqSVX8Wxd0tosLka5pF3TtII/wAp08VleP7Z4zjjHwzziCldrBAN1pHRx1PnbuVs2dbJimy1KIKqSnla3hue1gcQW5c+6xUfJNWfTTEzL3R2qqauJ8ckdXUCQX9/iH+SrXs7ibsQp3R1FhUx6kZb462+/h1VOkwnaKODgsxSjnjacnTUwa5viBc+K6NLBW0ULZ3yRRztBu+nJIGWtnD0zWExv4732Ndaxuc/V33ULKm7K9oFBiQZS4rIykrNBI7KOXvB/Ke4+Cu4AIuOa6nLZxGe1MvbkpjmppzEkoJYgnyzNBIC3Vyamue57uHII4mGwcMy4jLv5rubqIADQWRqWz6aZsjiUrqOR+8+pY1x1c5pLj5iw9VkG1Tmu2kxMsdvt9peGuPMA2C9AtY11t5rXfUXXnnaB4kx/Eni1jVy2t03yj488XNdc/krv2ZVg49Vh7z8Y40Y7xk79PJUoBdDAa7+jMYpKw/AyQcT9w5O9CtL4dnY2pobw3Wva4VZ27rfYcBlDDaSoPBb1sfi9AfNWlgaYgR7zSctbehWW9omJtrcZFJFbhUYLcic3mxdqeWQ8Cs896zme1UjpmrLsltVjOFVlLSUlVxKZ8rWezzjfYASBlzb4EKtkLrbIRcXanCGBjX/ALXGd12hs69j5LS+NLO+t9pa2Crb+Gd1wy3Ha/8Aace1cqswucv34KXh55tEgI8Oi6NDx3U1qlrhIw7p3hqOq58613lRvMk7CS3NEni3PRGtGRuwSbZpyyIapqKL2wxPld8MbS4/QZrzW+R00j5X/E9xcfqc1vu2lWKLZHFZi7dJp3Rg97/cH8SwECwVRp8YxohZHyQTatLwTaaOLYg1Ert6porw7p/O78nmLZ9xWbSPfK90kji57yXOceZOpRAu3S253Sb2vlf+SfNApScKZ59krt7DuDNscGJ51kY8zb9VxF0NnpRBtBhcxyEdZC8+DwUxY9KuGSYcLqU8aphwUuVHcM0EsjNBSDBGSQNUtZhtH2kVMXtNDh1EaapY90TppXBxYQbEgaX+qa5OpPa9jcbaanwSCQGRzxNUhp+ED4QfqTfwHVZhzRPkfNK+SV7nve4uc9xJLj1JOqWBndW2xOQdskkJXJEhoMAk2Aug4FriDqDYpUbnsdeNzmm1rg2ySSgcJOqLMfCSHciOqM6ouaCen8NrWYlhlLXREFlTCyUW/wAQBS3LJ+y7bSLDmDA8WlDKZzyaaZ2QjcTctd3Em4PIk9ctZf3KXLrPKaIzRJR1RJJRuSw7tKpBSbX1ZaLNnayYeIsfVpW5HRZL2wmA4xQBg/HFOS/93e93/cqnq8+qAwZp4JoDNOgd6boyB0RAJRGWqIdyF2HqOVtPO2V7C8NvkCBy7wR6JpSaH2Pfea4zBobdgjaDvOuMjmMiL5g5d+ii/VB/gjqisjRIQBC1PshxzEaqWfCqmQzUsEPEic/N0fvAboPTPTkssK0jsUt7fivXgx/cpVO+fxrVjqggdUSlzI5WK9qkzZtrHMYbmKnjY7PQ5n7OC2YuABLjYDUnkvO2NVjsQxitq3Ovxp3vBvfK+XpZVPV49RG36J1pHNIaQnW6JujIzoktSjokA2QqnQy8b3k2a3Lx5f8Aqbv0QtcE5XHLmUSAIokdwiv0CEgVo/YoWe34qDff4Mdult43/RZxn0V+7GpQ3H65hHvOpLg36PH/ACio3/lrxOaCQTmgoc6r7a1TqbZmtMbt18rRC09N8gE+RKwrnlpyWz7eSMFHhzKkfsr61vHccmtZuu1PIXsqhW7JYRUsMuE4nEzo3iiRv3v6qvF5qlNTjV067Z+qomuc6oontHMVLW/xWXLZcOsQRlfNPrfNKOiQllNnVC6VewsiJQRFCegEq6QlCyY6BIVz7JHsbtW8OdZzqR4aPmzaf0VMKsHZ9P7Pthhz/wArnOjOXzNIHrZKo343QuzRJsuzKCjjmR95QqrDMOrDeqoKSY9ZIGuPqE+XIbyajNFg+FUrw+mwyiif80dOxp8wEMf2bw3aKFra6MiZgtHURmz2ePMdxUqMqVG5Musjx3s7xjDg6WitiFOM/wAIWkA72c/An6KmPaWvLSCCDYgixBXpZhVR282SpMXoaitpacNxONhe10eRmt+Vw5m2h1Q1z8v5WLpLl1cL2dxjFiPYMPmew/3jm7jB4nJaDs72Z0tPuz45N7VLygjJEY+p1d6BPq9bkZVFHJM5zYY3yEC5DGl1h4KVR4ZX1se/R0c8zPmjYSF6HpaWno4hDSQRQxAWDI2BoHgFDr8Awiuk4tVh1O+W39oG7r/9QsUdZf2MQj2ZxuQ2GGzDrv2b9yurg+AYhhNfDiFU6mjbC7e3eJck8vXvWku2SwK/vUbnjo+eRw9XJP8AVTZ6M3bg9GSPmZvfdIXdrrtla9oe3RwBH0KCaFmgNaAABYAckEmZm+SIFBBMzsRzUlhQQSCRGUp5yQQTIi5sgCgggFA5oPOSCCAjvdmmJCUEEA1coIIJ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8" name="Picture 4" descr="http://upload.wikimedia.org/wikipedia/commons/9/92/Waistcoa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4000504"/>
            <a:ext cx="1714512" cy="192882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6500826" y="5857892"/>
            <a:ext cx="248439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 Black" pitchFamily="34" charset="0"/>
              </a:rPr>
              <a:t>a waistcoat</a:t>
            </a:r>
            <a:endParaRPr lang="ru-RU" sz="28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7" name="Заголовок 6"/>
          <p:cNvSpPr txBox="1">
            <a:spLocks/>
          </p:cNvSpPr>
          <p:nvPr/>
        </p:nvSpPr>
        <p:spPr>
          <a:xfrm>
            <a:off x="1785918" y="357166"/>
            <a:ext cx="6900882" cy="1143000"/>
          </a:xfrm>
          <a:prstGeom prst="rect">
            <a:avLst/>
          </a:prstGeom>
        </p:spPr>
        <p:txBody>
          <a:bodyPr anchor="ctr">
            <a:normAutofit fontScale="6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5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Clothes at  school</a:t>
            </a:r>
            <a:r>
              <a:rPr kumimoji="0" lang="en-US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 animBg="1"/>
      <p:bldP spid="18" grpId="0" build="p" animBg="1"/>
      <p:bldP spid="19" grpId="0" build="allAtOnce" animBg="1"/>
      <p:bldP spid="21" grpId="0" build="p" animBg="1"/>
      <p:bldP spid="14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81439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Is school uniform compulsory?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Textbook</a:t>
            </a:r>
            <a:r>
              <a:rPr lang="ru-RU" dirty="0" smtClean="0"/>
              <a:t> </a:t>
            </a:r>
            <a:r>
              <a:rPr lang="en-US" dirty="0" smtClean="0"/>
              <a:t> p.1</a:t>
            </a:r>
            <a:r>
              <a:rPr lang="ru-RU" dirty="0" smtClean="0"/>
              <a:t>8</a:t>
            </a:r>
            <a:r>
              <a:rPr lang="en-US" dirty="0" smtClean="0"/>
              <a:t> ex. 36 – read the task! Answer the questions</a:t>
            </a:r>
          </a:p>
          <a:p>
            <a:pPr>
              <a:buNone/>
            </a:pPr>
            <a:endParaRPr lang="ru-RU" dirty="0" smtClean="0"/>
          </a:p>
          <a:p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</a:rPr>
              <a:t>I think,…</a:t>
            </a:r>
          </a:p>
          <a:p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</a:rPr>
              <a:t>In my opinion,…</a:t>
            </a:r>
          </a:p>
          <a:p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</a:rPr>
              <a:t>To my mind,…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Ex. 37 Listen and check. Were you right?</a:t>
            </a:r>
          </a:p>
        </p:txBody>
      </p:sp>
      <p:pic>
        <p:nvPicPr>
          <p:cNvPr id="4" name="Picture 2" descr="C:\Users\учитель\Desktop\6-768x57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2000240"/>
            <a:ext cx="2586764" cy="36268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9494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Ex 40 </a:t>
            </a:r>
            <a:r>
              <a:rPr lang="en-US" dirty="0" smtClean="0"/>
              <a:t>Read and complete the </a:t>
            </a:r>
            <a:r>
              <a:rPr lang="en-US" dirty="0" smtClean="0"/>
              <a:t>table in the copybook</a:t>
            </a:r>
            <a:endParaRPr lang="ru-RU" dirty="0"/>
          </a:p>
        </p:txBody>
      </p:sp>
      <p:pic>
        <p:nvPicPr>
          <p:cNvPr id="1026" name="Picture 2" descr="https://omut.ndv.ru/file/24FCCEAB-9904-443E-AFF1-A222457B3B18/wkol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095772"/>
            <a:ext cx="4143340" cy="2762228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***What </a:t>
            </a:r>
            <a:r>
              <a:rPr lang="en-US" dirty="0" smtClean="0"/>
              <a:t>is the choice of the students?</a:t>
            </a:r>
            <a:endParaRPr lang="ru-RU" dirty="0" smtClean="0"/>
          </a:p>
          <a:p>
            <a:r>
              <a:rPr lang="en-US" dirty="0" smtClean="0"/>
              <a:t>Uniform</a:t>
            </a:r>
          </a:p>
          <a:p>
            <a:r>
              <a:rPr lang="en-US" dirty="0" smtClean="0"/>
              <a:t>Dress code</a:t>
            </a:r>
          </a:p>
          <a:p>
            <a:r>
              <a:rPr lang="en-US" dirty="0" smtClean="0"/>
              <a:t>Casual clothes</a:t>
            </a:r>
            <a:endParaRPr lang="ru-RU" dirty="0"/>
          </a:p>
        </p:txBody>
      </p:sp>
      <p:pic>
        <p:nvPicPr>
          <p:cNvPr id="1028" name="Picture 4" descr="https://ratatum.com/wp-content/uploads/2018/08/DSC_00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2643190"/>
            <a:ext cx="3500430" cy="3500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4786322"/>
            <a:ext cx="8215338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Should they ban casual clothes at school?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http://www.charter97.org/photos/20080417-4_forma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643050"/>
            <a:ext cx="4127488" cy="2857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000100" y="427038"/>
            <a:ext cx="8296300" cy="2287582"/>
          </a:xfrm>
          <a:prstGeom prst="rect">
            <a:avLst/>
          </a:prstGeom>
        </p:spPr>
        <p:txBody>
          <a:bodyPr anchor="ctr">
            <a:normAutofit fontScale="6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Are you in </a:t>
            </a:r>
            <a:r>
              <a:rPr lang="en-US" sz="58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favour</a:t>
            </a:r>
            <a:r>
              <a:rPr lang="en-US" sz="5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of school uniform?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Why?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3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3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***Use </a:t>
            </a:r>
            <a:r>
              <a:rPr kumimoji="0" lang="en-US" sz="43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ideas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300" dirty="0" smtClean="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from the </a:t>
            </a:r>
            <a:r>
              <a:rPr lang="en-US" sz="4300" dirty="0" smtClean="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text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300" dirty="0" smtClean="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a</a:t>
            </a:r>
            <a:r>
              <a:rPr kumimoji="0" lang="en-US" sz="4300" b="0" i="0" u="none" strike="noStrike" kern="1200" cap="none" spc="0" normalizeH="0" baseline="0" noProof="0" dirty="0" err="1" smtClean="0">
                <a:ln>
                  <a:noFill/>
                </a:ln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nd</a:t>
            </a:r>
            <a:r>
              <a:rPr kumimoji="0" lang="en-US" sz="43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your ideas.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476672"/>
            <a:ext cx="7498080" cy="5976664"/>
          </a:xfrm>
        </p:spPr>
        <p:txBody>
          <a:bodyPr>
            <a:normAutofit fontScale="92500"/>
          </a:bodyPr>
          <a:lstStyle/>
          <a:p>
            <a:pPr>
              <a:buFontTx/>
              <a:buChar char="-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3891A7"/>
              </a:buClr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many new words have you remembered today at the lesson? </a:t>
            </a:r>
          </a:p>
          <a:p>
            <a:pPr marL="82296" indent="0">
              <a:buClr>
                <a:srgbClr val="3891A7"/>
              </a:buClr>
              <a:buNone/>
            </a:pPr>
            <a:endParaRPr lang="en-US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Clr>
                <a:srgbClr val="3891A7"/>
              </a:buClr>
              <a:buNone/>
            </a:pPr>
            <a:endParaRPr lang="en-US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Clr>
                <a:srgbClr val="3891A7"/>
              </a:buClr>
              <a:buNone/>
            </a:pPr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Hometask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Clr>
                <a:srgbClr val="3891A7"/>
              </a:buClr>
              <a:buNone/>
            </a:pPr>
            <a:r>
              <a:rPr lang="en-US" sz="40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8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beginners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p.19 </a:t>
            </a:r>
            <a:r>
              <a:rPr lang="en-US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ex.</a:t>
            </a:r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 learn the words, make your own  sentences (5)</a:t>
            </a:r>
          </a:p>
          <a:p>
            <a:pPr marL="82296" indent="0">
              <a:buClr>
                <a:srgbClr val="3891A7"/>
              </a:buClr>
              <a:buNone/>
            </a:pPr>
            <a:endParaRPr lang="en-US" sz="4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Clr>
                <a:srgbClr val="3891A7"/>
              </a:buClr>
              <a:buNone/>
            </a:pP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***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p. 20 ex </a:t>
            </a:r>
            <a:r>
              <a:rPr lang="en-US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 write your opinion with arguments</a:t>
            </a:r>
          </a:p>
          <a:p>
            <a:pPr marL="82296" indent="0">
              <a:buClr>
                <a:srgbClr val="3891A7"/>
              </a:buClr>
              <a:buNone/>
            </a:pP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89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1127</TotalTime>
  <Words>187</Words>
  <Application>Microsoft Office PowerPoint</Application>
  <PresentationFormat>Экран (4:3)</PresentationFormat>
  <Paragraphs>45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Слайд 1</vt:lpstr>
      <vt:lpstr> Clothes at  school </vt:lpstr>
      <vt:lpstr>Слайд 3</vt:lpstr>
      <vt:lpstr>Is school uniform compulsory?</vt:lpstr>
      <vt:lpstr>Ex 40 Read and complete the table in the copybook</vt:lpstr>
      <vt:lpstr>Should they ban casual clothes at school?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Первый урок в 9 классе по английскому языку УМК Биболетова "_________" (тема, кратко)</dc:title>
  <dc:creator>Сергей</dc:creator>
  <cp:lastModifiedBy>учитель-8</cp:lastModifiedBy>
  <cp:revision>97</cp:revision>
  <dcterms:created xsi:type="dcterms:W3CDTF">2015-08-15T06:47:15Z</dcterms:created>
  <dcterms:modified xsi:type="dcterms:W3CDTF">2022-09-26T11:59:30Z</dcterms:modified>
</cp:coreProperties>
</file>