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2"/>
  </p:notesMasterIdLst>
  <p:sldIdLst>
    <p:sldId id="256" r:id="rId2"/>
    <p:sldId id="267" r:id="rId3"/>
    <p:sldId id="268" r:id="rId4"/>
    <p:sldId id="269" r:id="rId5"/>
    <p:sldId id="278" r:id="rId6"/>
    <p:sldId id="279" r:id="rId7"/>
    <p:sldId id="270" r:id="rId8"/>
    <p:sldId id="276" r:id="rId9"/>
    <p:sldId id="277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урик и К" initials="ШиК" lastIdx="1" clrIdx="0">
    <p:extLst>
      <p:ext uri="{19B8F6BF-5375-455C-9EA6-DF929625EA0E}">
        <p15:presenceInfo xmlns:p15="http://schemas.microsoft.com/office/powerpoint/2012/main" userId="Шурик и 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BC9"/>
    <a:srgbClr val="9D25AD"/>
    <a:srgbClr val="CDDCE7"/>
    <a:srgbClr val="FD6C39"/>
    <a:srgbClr val="F25944"/>
    <a:srgbClr val="FF00FF"/>
    <a:srgbClr val="DE89FD"/>
    <a:srgbClr val="CC3300"/>
    <a:srgbClr val="CF9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82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3DC4A-FCEA-4F04-AD01-AE3042D1A250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036ED-48FD-4006-935E-91758899F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6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036ED-48FD-4006-935E-91758899FC1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86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88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7521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18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0534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903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841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711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42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8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55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05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81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2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841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402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2FAA0-942D-42A1-91A8-0EAEAD3C0CF8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rhlib.ru/2018/03/knizhkinyi-imeninyi-v-biblioteke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ru/%D1%80%D0%B0%D1%81%D1%82%D0%B5%D0%BD%D0%B8%D1%8F/%D1%86%D0%B2%D0%B5%D1%82%D1%8B/%D0%BA%D1%83%D0%B2%D1%88%D0%B8%D0%BD%D0%BA%D0%B0-%D0%BB%D0%BE%D1%82%D0%BE%D1%81/%D0%BB%D0%B8%D1%81%D1%82%D1%8C%D1%8F-%D1%86%D0%B2%D0%B5%D1%82%D0%BE%D0%BA-%D0%B2%D0%BE%D0%B4%D0%BD%D1%8B%D0%B5-%D0%BB%D0%BE%D1%82%D0%BE%D1%81-%D0%BA%D1%83%D0%B2%D1%88%D0%B8%D0%BD%D0%BA%D0%B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467276" y="147512"/>
            <a:ext cx="6006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16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5806744" y="4641050"/>
            <a:ext cx="554613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Елена Владимировна,</a:t>
            </a:r>
          </a:p>
          <a:p>
            <a:pPr algn="ctr"/>
            <a:r>
              <a:rPr lang="ru-RU" sz="32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3200" b="1" i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4E8BED-5EF4-4BC9-B81C-C3250FCE40F2}"/>
              </a:ext>
            </a:extLst>
          </p:cNvPr>
          <p:cNvSpPr/>
          <p:nvPr/>
        </p:nvSpPr>
        <p:spPr>
          <a:xfrm>
            <a:off x="4129340" y="6150114"/>
            <a:ext cx="34665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Королёв, 2020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2EB7FE-7447-44C3-8A72-728C701D00DD}"/>
              </a:ext>
            </a:extLst>
          </p:cNvPr>
          <p:cNvSpPr/>
          <p:nvPr/>
        </p:nvSpPr>
        <p:spPr>
          <a:xfrm>
            <a:off x="467276" y="1224730"/>
            <a:ext cx="627101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gradFill>
                  <a:gsLst>
                    <a:gs pos="100000">
                      <a:srgbClr val="9D25AD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</a:gsLst>
                  <a:lin ang="5400000" scaled="1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«Современный урок математики</a:t>
            </a:r>
          </a:p>
          <a:p>
            <a:pPr algn="ctr"/>
            <a:r>
              <a:rPr lang="ru-RU" sz="5400" b="1" dirty="0">
                <a:ln/>
                <a:gradFill>
                  <a:gsLst>
                    <a:gs pos="100000">
                      <a:srgbClr val="9D25AD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школе».</a:t>
            </a:r>
            <a:endParaRPr lang="ru-RU" sz="5400" b="1" cap="none" spc="0" dirty="0">
              <a:ln/>
              <a:gradFill>
                <a:gsLst>
                  <a:gs pos="100000">
                    <a:srgbClr val="9D25AD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3E5AF9B-6861-4D37-938E-3BCC3FCE9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68810" y="465853"/>
            <a:ext cx="4762500" cy="328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19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1610209" y="89017"/>
            <a:ext cx="8760215" cy="1015663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5294D8-359A-43B5-93E0-4B6C68B01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03527" y="1371910"/>
            <a:ext cx="7373577" cy="513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75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38099" y="66675"/>
            <a:ext cx="12001501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40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сценарий современного урока математики</a:t>
            </a:r>
            <a:r>
              <a:rPr lang="ru-RU" sz="4000" b="1" i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2EB7FE-7447-44C3-8A72-728C701D00DD}"/>
              </a:ext>
            </a:extLst>
          </p:cNvPr>
          <p:cNvSpPr/>
          <p:nvPr/>
        </p:nvSpPr>
        <p:spPr>
          <a:xfrm>
            <a:off x="538161" y="1401411"/>
            <a:ext cx="11653839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практический, деятельностный подход;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личностно-ориентированные и индивидуальные формы работы; творческий подход;</a:t>
            </a: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ИКТ, проблемно-диалогической и игровой деятельности; </a:t>
            </a:r>
            <a:r>
              <a:rPr lang="ru-RU" sz="2800" b="1" dirty="0" err="1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кругозор обучающихся.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76200" y="4863346"/>
            <a:ext cx="1203960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ребёнка,</a:t>
            </a:r>
          </a:p>
          <a:p>
            <a:pPr algn="ctr"/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интеллектуальной, эмоциональной и культурологической составляющих в процессе обучения и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61854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0" y="38100"/>
            <a:ext cx="12192000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фрагмента урока на тему: </a:t>
            </a:r>
          </a:p>
          <a:p>
            <a:pPr algn="ctr"/>
            <a:r>
              <a:rPr lang="ru-RU" sz="40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«Одинаковые и разные по форме»</a:t>
            </a: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1-А</a:t>
            </a: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России</a:t>
            </a:r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Учебник: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М.И.</a:t>
            </a:r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Моро, С.И. Волкова «Математика», часть 1, 1 класс.</a:t>
            </a: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урока: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открытия нового знания.</a:t>
            </a: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создать условия для развития умений определять форму предмета и противопоставлять их предметам другой формы, отличать предметы по форме, цвету, анализировать и выделять существенные признаки; развивать пространственное мышление.</a:t>
            </a:r>
            <a:endParaRPr lang="ru-RU" sz="2800" b="1" i="1" dirty="0">
              <a:ln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обучить умению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сравнивать предметы по форме; находить одинаковые и разные по форме объекты; называть числа в порядке их следования при счете; отсчитывает из множества предметов заданное количество (8-10 отдельных предметов).</a:t>
            </a:r>
            <a:endParaRPr lang="ru-RU" sz="40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677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4090"/>
              </p:ext>
            </p:extLst>
          </p:nvPr>
        </p:nvGraphicFramePr>
        <p:xfrm>
          <a:off x="36835" y="71532"/>
          <a:ext cx="12118330" cy="6714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910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2528492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320787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3976141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040587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2478336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Мотивация (самоопределение)</a:t>
                      </a:r>
                      <a:endPara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Фронтальная работа; предположение; организационный момент.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Приветствие. Эмоциональный настрой. Нас ждут новые открытия, потребуется умение слышать, видеть, думать, взаимодействовать. Проверка готовности рабочего места уч-ся.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Вводная беседа по картинкам на доске.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Устный счёт</a:t>
                      </a:r>
                      <a:r>
                        <a:rPr lang="ru-RU" sz="1400" b="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Вопросы по картинкам на доске (Чем похоже предметы? Чем  отличаются?)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Игра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«Спаси зайчат»</a:t>
                      </a:r>
                      <a:endParaRPr lang="ru-RU" sz="14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Приветствуют учителя, проверяют индивидуальную готовность к уроку. Рассматривают иллюстрации на доске и отвечают на вопросы учителя.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Участвуют в диалоге на основе жизненных ситуаций. Выполняют универсальные логические действия: анализ, синтез; выбирают основания для сравнения, классификации объектов; устанавливают причинно-следственные связи; выстраивают </a:t>
                      </a:r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логическую цепочку рассуждений; умеют относить объекты к известным понятиям.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Р: самоорганизация рабочего места и оформление работы в тетради.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Л: выполнение значимых действий для лучшего усвоения материала и работы мозга (развитие зрительного, моторного, вербального компонентов).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П: обращение к предметным знаниям, включение имеющихся знаний в процесс осмысления деятельности (поиск информации в голове); строят предположение;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К: коллективное обсуждение, построение высказываний, проговаривание.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4320"/>
                  </a:ext>
                </a:extLst>
              </a:tr>
              <a:tr h="2187864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Актуализация: пробное действие, фиксация затруднения.</a:t>
                      </a:r>
                    </a:p>
                    <a:p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Эвристическая беседа.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Рассмотрите рисунки на доске( флажки разной формы, но одного цвета)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-Как называются данные предметы?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-Чем похожи флажки?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-Чем они отличаются?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-Сегодня на уроке будем сравнивать предметы по форме.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Осуществляют предварительный отбор источников информации: ориентируются в учебнике; Самостоятельно предполагают, какая информация нужна для решения предметной учебной задачи, состоящей из 1-2 шагов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Р: планирование действий, действие по алгоритму, самоконтроль, взаимоконтроль;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П: анализ и классификация информации, сравнение предметов; формулировка выводов.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К: взаимодействие с учебником, учениками, коллективное обсуждение.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Л: культура общения, межпредметные связи с </a:t>
                      </a:r>
                      <a:r>
                        <a:rPr lang="ru-RU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окр.миром</a:t>
                      </a: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оценивание жизненных ситуаций.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508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78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663057"/>
              </p:ext>
            </p:extLst>
          </p:nvPr>
        </p:nvGraphicFramePr>
        <p:xfrm>
          <a:off x="33224" y="44326"/>
          <a:ext cx="12125551" cy="6813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4275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5412060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2129155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2290061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180438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63323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нового.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 места и причины затруднения (осознание, определение цели).</a:t>
                      </a:r>
                    </a:p>
                    <a:p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Проблемный диалог;</a:t>
                      </a:r>
                    </a:p>
                    <a:p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фронтальная работа, активизация речи.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Организует работу по учебнику. Задание № 1.</a:t>
                      </a:r>
                    </a:p>
                    <a:p>
                      <a:pPr marL="3600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Рассмотрите верхние цветные рисунки. Назовите, какие предметы здесь изображены.</a:t>
                      </a:r>
                    </a:p>
                    <a:p>
                      <a:pPr marL="3600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Сравните форму данных предметов.</a:t>
                      </a:r>
                    </a:p>
                    <a:p>
                      <a:pPr marL="3600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Назовите предметы, которые имеют прямоугольную форму (или их части имеют прямоугольную форму). (Это картина, обложка книги, страницы в книге, платок, поверхность кирпича, поверхность доски).</a:t>
                      </a:r>
                    </a:p>
                    <a:p>
                      <a:pPr marL="3600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Назовите части предметов, которые имеют прямоугольную форму. (Узор на платке)</a:t>
                      </a:r>
                    </a:p>
                    <a:p>
                      <a:pPr marL="3600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Какие предметы (или их части) имеют форму круга? (Циферблат часов, ободок тарелки, полоса на мячике).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Обращает внимание на то, что резиновый мяч имеет форму шара.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Обведите предметы круглой формы красным цветом, а прямоугольной формы – синим.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№ 2.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Рассмотрите рисунки. Найдите предметы или части предметов треугольной формы (Вымпел, стороны палатки).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Обращает внимание учащихся на то, что «пирамидка»(хотя на рисунке и напоминает по форме треугольник) на самом деле такой формы не имеет. Без развитого пространственного воображения установить это непросто. В связи с этим демонстрирует учащимся детскую пирамидку и модель из картона.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 № 3.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 называются предметы, изображенные внизу?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 ли среди ваз, нарисованных слева и справа, одинаковые по форме?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Примечание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В задание №3 имеются две вазы, которые одинаковы не только по форме, но и по размеру. Эту пару ваз отыскать совсем нетрудно. Но есть и еще одна ваза, которая имеет ту же форму, но другие размеры. Эту вазу ни в коем случае нельзя забыть.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этого целесообразно задать вопрос: « 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Есть ли еще ваза, которая очень похожа на эти две, но только меньше их по размеру?»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Осознанно и произвольно строят речевые высказывания в устной форме.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Используют рисунки в учебнике для решения учебной задачи.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Выполняют анализ объектов с целью выделения признаков; осуществляют синтез – составляют целое из частей; выбор оснований и критериев для сравнения, классификации объектов; подводят анализируемые объекты под понятие, выводят следствия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Л: осмысление и осознание</a:t>
                      </a:r>
                    </a:p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К: коллективное обсуждение и проговаривание выводов, построение высказываний; взаимодействие с учебником как с источником информации.</a:t>
                      </a:r>
                    </a:p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П.: приобретают умения сравнивать объекты, делать выводы, анализировать информацию зрительного и слухового характера.</a:t>
                      </a:r>
                    </a:p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Р.: самоорганизация своей деятельности в процессе фронтальной работы и диалога.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29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823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503773"/>
              </p:ext>
            </p:extLst>
          </p:nvPr>
        </p:nvGraphicFramePr>
        <p:xfrm>
          <a:off x="2" y="8667"/>
          <a:ext cx="12191998" cy="684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847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786592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372599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2725960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567993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3625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Первичное закрепление нового знания с проговариванием во внешней речи.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Фронтальная работа, активизация мышления и речи – проблемно-диалоговая речь.</a:t>
                      </a:r>
                    </a:p>
                    <a:p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Организует работу по учебнику.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Задание № 4.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данном задании все отличия искать необязательно. Учитель может устроить соревнование «Кто найдет больше отличий?» (Всего 7 отличий).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Задание № 5.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Почему говорят, что бревно круглое, а доска плоская? (Бревно в месте распила имеет форму круга.  Доска ровная, не изогнутая, по ней легко ходить, из досок можно сделать ровный пол в доме)</a:t>
                      </a:r>
                    </a:p>
                    <a:p>
                      <a:r>
                        <a:rPr lang="ru-RU" sz="1200" b="1" i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Физминутка</a:t>
                      </a:r>
                      <a:endParaRPr lang="ru-RU" sz="1200" b="1" i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Самостоятельная работа в печатной тетради № 1 (с.3)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Задание № 6.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Найдите рисунок с плоской крышей. Положите на него фишку. Плоскую поверхность можно моделировать с помощью гладкой поверхности воды на озере.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Рассматривают рисунки и отвечают на вопросы учителя. 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Характеризуют отличительные особенности бревна и доски. 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Находят рисунок с плоской крышей.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Выполняют анализ объектов с целью выделения признаков; осуществляют синтез – составляют целое из частей; выбор оснований и критериев для сравнения, классификации объектов; подводят под понятие, выводят следствия.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К: коллективное обсуждение и хоровое проговаривание во внешней речи нового понятия;</a:t>
                      </a:r>
                    </a:p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Л: осознание и оценивание  деятельности учителя и учеников в классе;</a:t>
                      </a:r>
                    </a:p>
                    <a:p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П: работа с информацией, расширение предметных знаний и умений.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14757"/>
                  </a:ext>
                </a:extLst>
              </a:tr>
              <a:tr h="16553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 урока.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Обобщающая беседа.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Самооценка.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Обращается к личному опыту детей, осмыслению ими полученной информации:</a:t>
                      </a:r>
                    </a:p>
                    <a:p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Чему учились на уроке?</a:t>
                      </a:r>
                    </a:p>
                    <a:p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Какие открытия сделали?</a:t>
                      </a:r>
                    </a:p>
                    <a:p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Где можно применять новое знание?</a:t>
                      </a:r>
                    </a:p>
                    <a:p>
                      <a:r>
                        <a:rPr lang="ru-RU" sz="14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Какова ваша роль на уроке?</a:t>
                      </a:r>
                      <a:endParaRPr lang="ru-RU" sz="14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Проводят самооценку своей работы на уроке, пониманию темы, осознанию ее значения в изучении математики и не только. Используют сигнальные карточки или картинки.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Л: осмысление и самоопределения себя в теме урока.</a:t>
                      </a:r>
                    </a:p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Р: умение работать с сигнальными карточками.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140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649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22029" y="0"/>
            <a:ext cx="12147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E92B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подход</a:t>
            </a:r>
            <a:r>
              <a:rPr lang="ru-RU" sz="5400" b="1" dirty="0">
                <a:ln/>
                <a:solidFill>
                  <a:srgbClr val="E92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формы работы:</a:t>
            </a:r>
            <a:endParaRPr lang="ru-RU" sz="5400" b="1" cap="none" spc="0" dirty="0">
              <a:ln/>
              <a:solidFill>
                <a:srgbClr val="E92BC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E27378-9C6C-4001-9B36-160BEFE1D8A3}"/>
              </a:ext>
            </a:extLst>
          </p:cNvPr>
          <p:cNvSpPr txBox="1"/>
          <p:nvPr/>
        </p:nvSpPr>
        <p:spPr>
          <a:xfrm>
            <a:off x="11013" y="1450067"/>
            <a:ext cx="1216997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 (в том числе мобильных парах);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 (статическая или подвижная);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задание;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цепочке;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сигнальных карточек различного вида (цветовые, картинные, схематические);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с элементами соревнования;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Творческая, проектная деятельность;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деятельность;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88720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484865" y="0"/>
            <a:ext cx="110762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>
                <a:ln/>
                <a:solidFill>
                  <a:srgbClr val="E92B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подход: приёмы работы: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91007" y="1059055"/>
            <a:ext cx="12143409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проблемного диалога;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поисково-исследовательская деятельность;</a:t>
            </a:r>
            <a:endParaRPr lang="ru-RU" sz="28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творческого характера (схема, таблица и т.п.);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и составление задач;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обратных задач;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сравнение, обобщение и классификация; анализ;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 и взаимопроверка (най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 ошибку сам);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 помощью органов чувств (эмоциональное стимулирование): удивление, поощрение, порицание, занимательность;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учеников на уроке (всё время в деятельности).</a:t>
            </a:r>
            <a:endParaRPr lang="ru-RU" sz="28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058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0" y="-96350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/>
                <a:solidFill>
                  <a:srgbClr val="E92B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подход: оригинальность и </a:t>
            </a:r>
          </a:p>
          <a:p>
            <a:pPr algn="ctr"/>
            <a:r>
              <a:rPr lang="ru-RU" sz="4400" b="1" cap="none" spc="0" dirty="0">
                <a:ln/>
                <a:solidFill>
                  <a:srgbClr val="E92B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значение: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0" y="1350200"/>
            <a:ext cx="12120563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ребёнка в процесс самостоятельного построения им нового знания;</a:t>
            </a:r>
            <a:endParaRPr lang="ru-RU" sz="2800" b="1" dirty="0">
              <a:ln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решению учебно-познавательных и учебно-пр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актических задач;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критическому мышлению;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принятию решения и действию в нестандартной ситуации;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интеллектуального и творческого потенциала</a:t>
            </a: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социум;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культурно-нравственное и этическое развитие личности;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позитивного мышления и эмоциональной сферы.</a:t>
            </a:r>
            <a:endParaRPr lang="ru-RU" sz="28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57300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934</TotalTime>
  <Words>1560</Words>
  <Application>Microsoft Office PowerPoint</Application>
  <PresentationFormat>Широкоэкранный</PresentationFormat>
  <Paragraphs>148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Шурик и К</dc:creator>
  <cp:lastModifiedBy>Шурик и К</cp:lastModifiedBy>
  <cp:revision>286</cp:revision>
  <dcterms:created xsi:type="dcterms:W3CDTF">2020-10-30T17:06:22Z</dcterms:created>
  <dcterms:modified xsi:type="dcterms:W3CDTF">2020-12-17T15:29:22Z</dcterms:modified>
</cp:coreProperties>
</file>