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notesMasterIdLst>
    <p:notesMasterId r:id="rId14"/>
  </p:notesMasterIdLst>
  <p:sldIdLst>
    <p:sldId id="256" r:id="rId2"/>
    <p:sldId id="267" r:id="rId3"/>
    <p:sldId id="279" r:id="rId4"/>
    <p:sldId id="268" r:id="rId5"/>
    <p:sldId id="269" r:id="rId6"/>
    <p:sldId id="280" r:id="rId7"/>
    <p:sldId id="278" r:id="rId8"/>
    <p:sldId id="281" r:id="rId9"/>
    <p:sldId id="275" r:id="rId10"/>
    <p:sldId id="282" r:id="rId11"/>
    <p:sldId id="270" r:id="rId12"/>
    <p:sldId id="27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Шурик и К" initials="ШиК" lastIdx="1" clrIdx="0">
    <p:extLst>
      <p:ext uri="{19B8F6BF-5375-455C-9EA6-DF929625EA0E}">
        <p15:presenceInfo xmlns:p15="http://schemas.microsoft.com/office/powerpoint/2012/main" userId="Шурик и К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2BC9"/>
    <a:srgbClr val="9D25AD"/>
    <a:srgbClr val="CDDCE7"/>
    <a:srgbClr val="FD6C39"/>
    <a:srgbClr val="F25944"/>
    <a:srgbClr val="FF00FF"/>
    <a:srgbClr val="DE89FD"/>
    <a:srgbClr val="CC3300"/>
    <a:srgbClr val="CF9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94" autoAdjust="0"/>
  </p:normalViewPr>
  <p:slideViewPr>
    <p:cSldViewPr snapToGrid="0">
      <p:cViewPr varScale="1">
        <p:scale>
          <a:sx n="62" d="100"/>
          <a:sy n="62" d="100"/>
        </p:scale>
        <p:origin x="54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3DC4A-FCEA-4F04-AD01-AE3042D1A250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A036ED-48FD-4006-935E-91758899FC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68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A036ED-48FD-4006-935E-91758899FC1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8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A036ED-48FD-4006-935E-91758899FC1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709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33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95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1452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180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6949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35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101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89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442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26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850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985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99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863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396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835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2FAA0-942D-42A1-91A8-0EAEAD3C0CF8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EF3396D-B8FF-4A67-A9D8-0F749A61EC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933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knigdom.blogspot.com/2011/02/blog-post_15.html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vodneva.blogspot.com/2016/02/blog-post_18.html?spref=pi" TargetMode="Externa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orum.stitch.su/topic/1333/?page=30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2187340" y="83"/>
            <a:ext cx="6006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16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7813DE-E40B-407C-9B80-2DE464638B0C}"/>
              </a:ext>
            </a:extLst>
          </p:cNvPr>
          <p:cNvSpPr/>
          <p:nvPr/>
        </p:nvSpPr>
        <p:spPr>
          <a:xfrm>
            <a:off x="3745138" y="3868606"/>
            <a:ext cx="554613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Попова Елена </a:t>
            </a:r>
            <a:r>
              <a:rPr lang="ru-RU" sz="32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Владимировна,</a:t>
            </a:r>
          </a:p>
          <a:p>
            <a:pPr algn="ctr"/>
            <a:r>
              <a:rPr lang="ru-RU" sz="32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3200" b="1" cap="none" spc="0" dirty="0">
              <a:ln/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34E8BED-5EF4-4BC9-B81C-C3250FCE40F2}"/>
              </a:ext>
            </a:extLst>
          </p:cNvPr>
          <p:cNvSpPr/>
          <p:nvPr/>
        </p:nvSpPr>
        <p:spPr>
          <a:xfrm>
            <a:off x="4129340" y="6150114"/>
            <a:ext cx="34665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 Королёв, 2020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62EB7FE-7447-44C3-8A72-728C701D00DD}"/>
              </a:ext>
            </a:extLst>
          </p:cNvPr>
          <p:cNvSpPr/>
          <p:nvPr/>
        </p:nvSpPr>
        <p:spPr>
          <a:xfrm>
            <a:off x="1556647" y="909840"/>
            <a:ext cx="726783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gradFill>
                  <a:gsLst>
                    <a:gs pos="100000">
                      <a:srgbClr val="9D25AD"/>
                    </a:gs>
                    <a:gs pos="100000">
                      <a:schemeClr val="accent1">
                        <a:lumMod val="45000"/>
                        <a:lumOff val="55000"/>
                      </a:schemeClr>
                    </a:gs>
                  </a:gsLst>
                  <a:lin ang="5400000" scaled="1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«Современный урок литературного чтения </a:t>
            </a:r>
          </a:p>
          <a:p>
            <a:pPr algn="ctr"/>
            <a:r>
              <a:rPr lang="ru-RU" sz="5400" b="1" dirty="0">
                <a:ln/>
                <a:gradFill>
                  <a:gsLst>
                    <a:gs pos="100000">
                      <a:srgbClr val="9D25AD"/>
                    </a:gs>
                    <a:gs pos="100000">
                      <a:schemeClr val="accent1">
                        <a:lumMod val="45000"/>
                        <a:lumOff val="55000"/>
                      </a:scheme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начальной школе».</a:t>
            </a:r>
            <a:endParaRPr lang="ru-RU" sz="5400" b="1" cap="none" spc="0" dirty="0">
              <a:ln/>
              <a:gradFill>
                <a:gsLst>
                  <a:gs pos="100000">
                    <a:srgbClr val="9D25AD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872AED-2D14-40B2-B57B-090BD6410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82402" y="3735870"/>
            <a:ext cx="2809875" cy="25717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E1CB95-0CE8-402B-B7A5-E8185B3D78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112994" y="300967"/>
            <a:ext cx="3044717" cy="428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619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ED71EFEC-EDD1-4B4D-8984-200E5AF1A1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73848"/>
              </p:ext>
            </p:extLst>
          </p:nvPr>
        </p:nvGraphicFramePr>
        <p:xfrm>
          <a:off x="0" y="36818"/>
          <a:ext cx="12191998" cy="6901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2503">
                  <a:extLst>
                    <a:ext uri="{9D8B030D-6E8A-4147-A177-3AD203B41FA5}">
                      <a16:colId xmlns:a16="http://schemas.microsoft.com/office/drawing/2014/main" val="3382193731"/>
                    </a:ext>
                  </a:extLst>
                </a:gridCol>
                <a:gridCol w="3711193">
                  <a:extLst>
                    <a:ext uri="{9D8B030D-6E8A-4147-A177-3AD203B41FA5}">
                      <a16:colId xmlns:a16="http://schemas.microsoft.com/office/drawing/2014/main" val="349215"/>
                    </a:ext>
                  </a:extLst>
                </a:gridCol>
                <a:gridCol w="3086580">
                  <a:extLst>
                    <a:ext uri="{9D8B030D-6E8A-4147-A177-3AD203B41FA5}">
                      <a16:colId xmlns:a16="http://schemas.microsoft.com/office/drawing/2014/main" val="107240347"/>
                    </a:ext>
                  </a:extLst>
                </a:gridCol>
                <a:gridCol w="3091722">
                  <a:extLst>
                    <a:ext uri="{9D8B030D-6E8A-4147-A177-3AD203B41FA5}">
                      <a16:colId xmlns:a16="http://schemas.microsoft.com/office/drawing/2014/main" val="1859514457"/>
                    </a:ext>
                  </a:extLst>
                </a:gridCol>
              </a:tblGrid>
              <a:tr h="1494982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урока, цель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обучающихся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УУД: познавательные (П), коммуникативные (К),  регулятивные (Р), личностные (Л)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654414"/>
                  </a:ext>
                </a:extLst>
              </a:tr>
              <a:tr h="3039826"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 Самостоятельная работа с взаимопроверкой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05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Тест. Из какого произведения эти строки? Соедини линией.</a:t>
                      </a:r>
                      <a:endParaRPr lang="ru-RU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/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 устала, не могу.                                                                                   </a:t>
                      </a:r>
                      <a:b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 вам завтра помогу!                     «Игра в слова»</a:t>
                      </a:r>
                    </a:p>
                    <a:p>
                      <a:pPr lvl="0"/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Весь до ниточки промок...	</a:t>
                      </a:r>
                    </a:p>
                    <a:p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«Я выросла»</a:t>
                      </a:r>
                    </a:p>
                    <a:p>
                      <a:pPr lvl="0"/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Скажи потише:</a:t>
                      </a:r>
                    </a:p>
                    <a:p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 Шесть мышат...»	</a:t>
                      </a:r>
                    </a:p>
                    <a:p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«Зайка»</a:t>
                      </a:r>
                    </a:p>
                    <a:p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4)Куклу жалко отдавать...	«Помощница»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Ребята работают с тестами самостоятельно, после выполнения меняются работа и выполняют взаимопроверку работ.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Коммуникативные: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умение работать с тестами, в паре, распределять роли.</a:t>
                      </a:r>
                    </a:p>
                    <a:p>
                      <a:r>
                        <a:rPr lang="ru-RU" sz="10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Познавательные: 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самостоятельное создание способов решения проблем творческого и поискового характера.</a:t>
                      </a:r>
                    </a:p>
                    <a:p>
                      <a:r>
                        <a:rPr lang="ru-RU" sz="10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Личностные: 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ориентация в социальных ролях и межличностных отношениях;</a:t>
                      </a: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готовность к сотрудничеству и дружбе;</a:t>
                      </a:r>
                    </a:p>
                    <a:p>
                      <a:r>
                        <a:rPr lang="ru-RU" sz="10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Регулятивные: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умение взаимодействовать со сверстниками в учебной деятельности, формирование установки на поиск способов разрешения трудностей.</a:t>
                      </a:r>
                      <a:endParaRPr lang="ru-RU" sz="1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099486"/>
                  </a:ext>
                </a:extLst>
              </a:tr>
              <a:tr h="2367055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 Итоговая рефлексия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(Самоанализ и самооценка: личностные приращения.)</a:t>
                      </a:r>
                    </a:p>
                    <a:p>
                      <a:pPr algn="l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1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Что нового вы сегодня узнали?</a:t>
                      </a:r>
                    </a:p>
                    <a:p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 каким автором познакомились?</a:t>
                      </a:r>
                    </a:p>
                    <a:p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-Какие стихотворения читали?</a:t>
                      </a:r>
                    </a:p>
                    <a:p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Что больше всего вам понравилось на уроке?</a:t>
                      </a:r>
                    </a:p>
                    <a:p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Что нового и интересного вы сегодня узнали?</a:t>
                      </a:r>
                    </a:p>
                    <a:p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Я довольна вашей работой на уроке. Но мне хотелось бы знать с каким настроением вы уходите с урока. У вас на столах лежат солнышки и тучки, если у вас хорошее настроение, отсутствие усталости поднимите, а если вы устали и вы считаете, что сегодня на уроке зря потратили время и вы, сердитые и грустные как тучки, поднимите рисунки с тучками.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Проговаривают по плану новые знания, высказывают свои впечатления от урока, делают предположения.</a:t>
                      </a:r>
                      <a:b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Ощущают и учатся передавать в устной речи позитивный настрой от урока.</a:t>
                      </a:r>
                      <a:endParaRPr lang="ru-RU" sz="1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Регулятивные: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оценка – осознание качества и уровня освоения и владения теми или иными учебными действиями;</a:t>
                      </a: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осуществлять итоговый контроль</a:t>
                      </a:r>
                    </a:p>
                    <a:p>
                      <a:r>
                        <a:rPr lang="ru-RU" sz="10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Личностные: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оценивать собственную учебную деятельность: свои достижения, степень самостоятельности, инициативности, причины неудач. </a:t>
                      </a:r>
                    </a:p>
                    <a:p>
                      <a:r>
                        <a:rPr lang="ru-RU" sz="10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Коммуникативные: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умение строить продуктивное взаимодействие в сотрудничестве со сверстниками и взрослыми.</a:t>
                      </a:r>
                    </a:p>
                    <a:p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проявлять активность в деятельности.</a:t>
                      </a:r>
                      <a:endParaRPr lang="ru-RU" sz="1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267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2485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429487" y="0"/>
            <a:ext cx="1133303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/>
                <a:solidFill>
                  <a:srgbClr val="E92BC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обучающихся на уроке</a:t>
            </a:r>
            <a:r>
              <a:rPr lang="ru-RU" sz="4400" b="1" dirty="0">
                <a:ln/>
                <a:solidFill>
                  <a:srgbClr val="E92B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400" b="1" cap="none" spc="0" dirty="0">
              <a:ln/>
              <a:solidFill>
                <a:srgbClr val="E92BC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E27378-9C6C-4001-9B36-160BEFE1D8A3}"/>
              </a:ext>
            </a:extLst>
          </p:cNvPr>
          <p:cNvSpPr txBox="1"/>
          <p:nvPr/>
        </p:nvSpPr>
        <p:spPr>
          <a:xfrm>
            <a:off x="175758" y="733246"/>
            <a:ext cx="11761987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Аудирование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про себя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вслух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хором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Выборочное чтение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Разносторонний анализ текстов стихотворений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наизусть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Говорение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и игровая деятельность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88720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1610209" y="89017"/>
            <a:ext cx="8760215" cy="1015663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0448AAD-C8A8-475E-8E2F-640E98B554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247794" y="1185936"/>
            <a:ext cx="7239156" cy="5429367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2643275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38099" y="66675"/>
            <a:ext cx="12001501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40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сценарий современного урока литературного чтения</a:t>
            </a:r>
            <a:r>
              <a:rPr lang="ru-RU" sz="4000" b="1" i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62EB7FE-7447-44C3-8A72-728C701D00DD}"/>
              </a:ext>
            </a:extLst>
          </p:cNvPr>
          <p:cNvSpPr/>
          <p:nvPr/>
        </p:nvSpPr>
        <p:spPr>
          <a:xfrm>
            <a:off x="334961" y="1661761"/>
            <a:ext cx="11653839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54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навыка осознанного и выразительного чтения;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читательских умений по работе с текстом – умения думать над произведением до чтения, в процессе и после завершения чтения;</a:t>
            </a: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литературоведческой пропедевтики;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речи и формирование читательской самостоятельности;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нравственного и эстетического воспитания детей;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позитивного эмоционально-ценностного отношения к творчеству.</a:t>
            </a:r>
            <a:endParaRPr lang="ru-RU" sz="2800" b="1" cap="none" spc="0" dirty="0">
              <a:ln/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54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7813DE-E40B-407C-9B80-2DE464638B0C}"/>
              </a:ext>
            </a:extLst>
          </p:cNvPr>
          <p:cNvSpPr/>
          <p:nvPr/>
        </p:nvSpPr>
        <p:spPr>
          <a:xfrm>
            <a:off x="215900" y="157996"/>
            <a:ext cx="120396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</a:p>
          <a:p>
            <a:pPr algn="ctr"/>
            <a:r>
              <a:rPr lang="ru-RU" sz="36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вдумчивого читателя, способного провести самостоятельную работу над произведением: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выбрать, предположить структуру и содержание произведения;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прочитать, осознать и проанализировать прочитанное с опорой на личный опыт читателя;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выразить свое мнение о прочитанном;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полученные знания в практической ситуации.</a:t>
            </a:r>
          </a:p>
        </p:txBody>
      </p:sp>
    </p:spTree>
    <p:extLst>
      <p:ext uri="{BB962C8B-B14F-4D97-AF65-F5344CB8AC3E}">
        <p14:creationId xmlns:p14="http://schemas.microsoft.com/office/powerpoint/2010/main" val="451765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63226E-870E-44C7-9638-DEECF6D6DFD4}"/>
              </a:ext>
            </a:extLst>
          </p:cNvPr>
          <p:cNvSpPr/>
          <p:nvPr/>
        </p:nvSpPr>
        <p:spPr>
          <a:xfrm>
            <a:off x="0" y="38100"/>
            <a:ext cx="12192000" cy="75405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урока на тему: </a:t>
            </a:r>
          </a:p>
          <a:p>
            <a:pPr algn="ctr"/>
            <a:r>
              <a:rPr lang="ru-RU" sz="40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«Агния Барто. Стихи детям»</a:t>
            </a:r>
          </a:p>
          <a:p>
            <a:r>
              <a:rPr lang="ru-RU" sz="2800" b="1" i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1-А</a:t>
            </a:r>
          </a:p>
          <a:p>
            <a:r>
              <a:rPr lang="ru-RU" sz="2800" b="1" i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УМК </a:t>
            </a: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России</a:t>
            </a:r>
            <a:r>
              <a:rPr lang="ru-RU" sz="2800" b="1" i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800" b="1" i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Учебник: </a:t>
            </a: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В.Г. Горецкий «Азбука», часть 1, 1 класс.</a:t>
            </a:r>
          </a:p>
          <a:p>
            <a:r>
              <a:rPr lang="ru-RU" sz="2800" b="1" i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урока: </a:t>
            </a: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открытия нового знания.</a:t>
            </a:r>
          </a:p>
          <a:p>
            <a:r>
              <a:rPr lang="ru-RU" sz="2800" b="1" i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условий для ознакомления с жизнью и творчеством А.Л. Барто, её произведениями.</a:t>
            </a:r>
          </a:p>
          <a:p>
            <a:r>
              <a:rPr lang="ru-RU" sz="2800" b="1" i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навыка выразительного чтения;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творчеством поэтессы;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внимания, памяти, воображения;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бережного отношения к игрушкам, чувства заботы о младших;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личного опыта через любовь к родному языку.</a:t>
            </a:r>
          </a:p>
          <a:p>
            <a:pPr algn="ctr"/>
            <a:endParaRPr lang="ru-RU" sz="4000" b="1" cap="none" spc="0" dirty="0">
              <a:ln/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677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60724F48-5C79-414C-9D14-26593E560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199454"/>
              </p:ext>
            </p:extLst>
          </p:nvPr>
        </p:nvGraphicFramePr>
        <p:xfrm>
          <a:off x="94770" y="69156"/>
          <a:ext cx="12002459" cy="6715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872">
                  <a:extLst>
                    <a:ext uri="{9D8B030D-6E8A-4147-A177-3AD203B41FA5}">
                      <a16:colId xmlns:a16="http://schemas.microsoft.com/office/drawing/2014/main" val="3382193731"/>
                    </a:ext>
                  </a:extLst>
                </a:gridCol>
                <a:gridCol w="3053118">
                  <a:extLst>
                    <a:ext uri="{9D8B030D-6E8A-4147-A177-3AD203B41FA5}">
                      <a16:colId xmlns:a16="http://schemas.microsoft.com/office/drawing/2014/main" val="349215"/>
                    </a:ext>
                  </a:extLst>
                </a:gridCol>
                <a:gridCol w="3599522">
                  <a:extLst>
                    <a:ext uri="{9D8B030D-6E8A-4147-A177-3AD203B41FA5}">
                      <a16:colId xmlns:a16="http://schemas.microsoft.com/office/drawing/2014/main" val="107240347"/>
                    </a:ext>
                  </a:extLst>
                </a:gridCol>
                <a:gridCol w="3742947">
                  <a:extLst>
                    <a:ext uri="{9D8B030D-6E8A-4147-A177-3AD203B41FA5}">
                      <a16:colId xmlns:a16="http://schemas.microsoft.com/office/drawing/2014/main" val="1859514457"/>
                    </a:ext>
                  </a:extLst>
                </a:gridCol>
              </a:tblGrid>
              <a:tr h="148042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урока, цель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обучающихся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УУД: познавательные (П), коммуникативные (К),  регулятивные (Р), личностные (Л)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654414"/>
                  </a:ext>
                </a:extLst>
              </a:tr>
              <a:tr h="5235426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Мотивация (само-определение)</a:t>
                      </a:r>
                      <a:endParaRPr 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Фронтальная работа; предположение, создание ситуации успеха, интеллектуальная разминка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Здравствуйте, ребята! Сейчас у нас будет необычный  урок литературного чтения, у нас сегодня  присутствуют гости, я надеюсь, что вы себя проявите, только с хорошей стороны. Посмотрите на свои парты всё ли у вас готово  к уроку. 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А сейчас  повернитесь друг другу и улыбнитесь, передайте теплоту своего сердца. Мысленно пожелайте себе и всем, кто рядом, любви, радости и удачи. А сейчас посмотрите на меня,  подарите и мне свои улыбки. Спасибо, а сейчас тихонечко сели. Я желаю вам успешной работы на уроке литературного чтения.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 над мимикой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Мы с вами на уроках лит. чтения научились читать, а сейчас мы будим учиться читать выразительно. Человек, который хочет научиться выразительно читать, должен  уметь управлять мимикой, передавать настроение героя. Предлагаю вам потренироваться. Покажите мне такое настроение: 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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А теперь, вот такое: 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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А сейчас, вот такое: 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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12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Приветствуют учителя,  проверяют свою готовность к  уроку</a:t>
                      </a:r>
                      <a:b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 над мимикой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(Дети несколько раз      тренируются)</a:t>
                      </a:r>
                      <a:endParaRPr lang="ru-RU" sz="12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Регулятивные:</a:t>
                      </a:r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-нацеливание на успешную деятельность.</a:t>
                      </a:r>
                    </a:p>
                    <a:p>
                      <a:r>
                        <a:rPr lang="ru-RU" sz="12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Личностные:</a:t>
                      </a:r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выражать положительное отношение к процессу познания, проявлять желание проявлять новое.</a:t>
                      </a:r>
                    </a:p>
                    <a:p>
                      <a:r>
                        <a:rPr lang="ru-RU" sz="12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Коммуникативные:</a:t>
                      </a:r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формирование  умения слушать и слышать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44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78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60724F48-5C79-414C-9D14-26593E560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93718"/>
              </p:ext>
            </p:extLst>
          </p:nvPr>
        </p:nvGraphicFramePr>
        <p:xfrm>
          <a:off x="23052" y="-2"/>
          <a:ext cx="12128501" cy="6858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9210">
                  <a:extLst>
                    <a:ext uri="{9D8B030D-6E8A-4147-A177-3AD203B41FA5}">
                      <a16:colId xmlns:a16="http://schemas.microsoft.com/office/drawing/2014/main" val="3382193731"/>
                    </a:ext>
                  </a:extLst>
                </a:gridCol>
                <a:gridCol w="3958447">
                  <a:extLst>
                    <a:ext uri="{9D8B030D-6E8A-4147-A177-3AD203B41FA5}">
                      <a16:colId xmlns:a16="http://schemas.microsoft.com/office/drawing/2014/main" val="349215"/>
                    </a:ext>
                  </a:extLst>
                </a:gridCol>
                <a:gridCol w="2889197">
                  <a:extLst>
                    <a:ext uri="{9D8B030D-6E8A-4147-A177-3AD203B41FA5}">
                      <a16:colId xmlns:a16="http://schemas.microsoft.com/office/drawing/2014/main" val="107240347"/>
                    </a:ext>
                  </a:extLst>
                </a:gridCol>
                <a:gridCol w="3491647">
                  <a:extLst>
                    <a:ext uri="{9D8B030D-6E8A-4147-A177-3AD203B41FA5}">
                      <a16:colId xmlns:a16="http://schemas.microsoft.com/office/drawing/2014/main" val="1859514457"/>
                    </a:ext>
                  </a:extLst>
                </a:gridCol>
              </a:tblGrid>
              <a:tr h="1483298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урока, цель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обучающихся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УУД: познавательные (П), коммуникативные (К),  регулятивные (Р), личностные (Л)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654414"/>
                  </a:ext>
                </a:extLst>
              </a:tr>
              <a:tr h="5374704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Актуализация: пробное действие, фиксация затруднения.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Постановка учебной задачи,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проектирование вариантов работы над выявленными и возможными затруднениями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Ребята давайте с вами совершим небольшую прогулку по страницам книги. </a:t>
                      </a:r>
                      <a:r>
                        <a:rPr lang="ru-RU" sz="8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(Открывает первую страницу- фрагмент интерьера детской комнаты).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-Дети, кто живет на этой странице? Давайте посмотрим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-Кто это?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Дети: Мишка!</a:t>
                      </a:r>
                    </a:p>
                    <a:p>
                      <a:pPr algn="just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-Почему он грустный?</a:t>
                      </a:r>
                    </a:p>
                    <a:p>
                      <a:pPr algn="just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Давайте вместе вспомним это стихотворение</a:t>
                      </a:r>
                    </a:p>
                    <a:p>
                      <a:pPr marL="381000" algn="just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«Уронили Мишку на пол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Оторвали Мишке лапу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 равно его не брошу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Потому что он хороший»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Ребята как нам помочь Мишке? (побуждает детей к высказываниям, в случае затруднения прикрепить лапу с помощью шнурка).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Дети: Пришить лапку.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-Правильно! Какой Мишка был?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Давайте откроем вторую страницу. (Сюжет: девочка плачет у водоема).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-А кто вспомнит это стихотворение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«Наша Таня громко плачет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Уронила в речку мячик.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Тише, Танечка, не плачь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утонет в речке мяч».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Как же нам помочь Тане? (подводит детей к тому, что мяч достать разными предметами: палкой, ложкой, дуршлагом и т. д.).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Давайте найдем предметы, которые помогут нам достать мяч. ( Дети отбирают).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Молодцы! Мячик мы достали из речки! А какой он?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 (Открывают следующую страницу, на которой изображен бычок, идущий по наклонной доске)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Ребята, а кто на этой странице?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Дети: Бычок!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Давайте вместе прочитаем стихотворение про бычка.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«Идет бычок качается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Вздыхает на ходу: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-Ой, доска кончается,</a:t>
                      </a:r>
                    </a:p>
                    <a:p>
                      <a:pPr marL="381000"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Сейчас я упаду».</a:t>
                      </a:r>
                    </a:p>
                    <a:p>
                      <a:pPr algn="l"/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-Ребята, наш бычок может упасть и удариться. Давайте ему поможем. (Дети подставляют к краю скамейки призму и проводят бычка).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9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Дети  отвечают на вопросы, вспоминают стихотворения.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Помогают персонажам преодолеть трудности.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ru-RU" sz="14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Регулятивные: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предвосхищение результата и уровня усвоения знаний, его временных характеристик;</a:t>
                      </a:r>
                    </a:p>
                    <a:p>
                      <a:r>
                        <a:rPr lang="ru-RU" sz="14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Познавательные: 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выбор наиболее эффективных способов решения задач в зависимости от конкретных условий;</a:t>
                      </a:r>
                    </a:p>
                    <a:p>
                      <a:r>
                        <a:rPr lang="ru-RU" sz="14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Личностные: 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выражать положительное отношение к процессу познания; проявлять внимание, желание узнать больше. </a:t>
                      </a:r>
                    </a:p>
                    <a:p>
                      <a:r>
                        <a:rPr lang="ru-RU" sz="14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Коммуникативные: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умение с достаточной полнотой и точностью выражать свои мысли в соответствии с задачами и условиями коммуникации.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7508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7755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60724F48-5C79-414C-9D14-26593E560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536854"/>
              </p:ext>
            </p:extLst>
          </p:nvPr>
        </p:nvGraphicFramePr>
        <p:xfrm>
          <a:off x="0" y="2"/>
          <a:ext cx="12191998" cy="74679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6847">
                  <a:extLst>
                    <a:ext uri="{9D8B030D-6E8A-4147-A177-3AD203B41FA5}">
                      <a16:colId xmlns:a16="http://schemas.microsoft.com/office/drawing/2014/main" val="3382193731"/>
                    </a:ext>
                  </a:extLst>
                </a:gridCol>
                <a:gridCol w="3640595">
                  <a:extLst>
                    <a:ext uri="{9D8B030D-6E8A-4147-A177-3AD203B41FA5}">
                      <a16:colId xmlns:a16="http://schemas.microsoft.com/office/drawing/2014/main" val="349215"/>
                    </a:ext>
                  </a:extLst>
                </a:gridCol>
                <a:gridCol w="3518596">
                  <a:extLst>
                    <a:ext uri="{9D8B030D-6E8A-4147-A177-3AD203B41FA5}">
                      <a16:colId xmlns:a16="http://schemas.microsoft.com/office/drawing/2014/main" val="107240347"/>
                    </a:ext>
                  </a:extLst>
                </a:gridCol>
                <a:gridCol w="2725960">
                  <a:extLst>
                    <a:ext uri="{9D8B030D-6E8A-4147-A177-3AD203B41FA5}">
                      <a16:colId xmlns:a16="http://schemas.microsoft.com/office/drawing/2014/main" val="1859514457"/>
                    </a:ext>
                  </a:extLst>
                </a:gridCol>
              </a:tblGrid>
              <a:tr h="1646261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урока, цель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обучающихся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УУД: познавательные (П), коммуникативные (К),  регулятивные (Р), личностные (Л)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654414"/>
                  </a:ext>
                </a:extLst>
              </a:tr>
              <a:tr h="5144565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  <a:p>
                      <a:pPr algn="l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Открытие нового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(знания, способа действия)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Привлечение уже изученного материала,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практическая работа,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обсуждение (в парах, группах),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формулирование вариантов выводов.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Обобщение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ru-RU" sz="1400" b="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Постановка проблемы.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400" b="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Открытие нового: чему учат стихи? 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400" b="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и ведение проблемного диалога с учащимися.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Кто знает автора этих знакомых вам с раннего детства стихов?</a:t>
                      </a:r>
                      <a:b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Ребята, а кто-то ещё знает стихи </a:t>
                      </a:r>
                      <a:r>
                        <a:rPr lang="ru-RU" sz="14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А.Л.Барто</a:t>
                      </a: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наизусть.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Объявление темы, целей урока. Сегодня мы познакомимся с биографией </a:t>
                      </a:r>
                      <a:r>
                        <a:rPr lang="ru-RU" sz="14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А.Л.Барто</a:t>
                      </a: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будем учиться выразительно читать стихи А. Барто, будем учиться определять главную мысль произведений. Работать с учебником.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400" b="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Рассказывает биография поэтессы.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400" b="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Знакомство с произведениями (книжная выставка).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400" b="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Чтение учителем стихотворения в учебнике: «Помощница».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400" b="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Организация чтения детьми: про себя, вслух, хором.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400" b="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Обсуждение прочитанного, анализ содержания и иллюстрации.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Формулируют тему и задачу урока.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Знакомятся с биографией и творчеством А.Л. Барто.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 со стихотворением «Помощница»: читают про себя, вслух и хором; отрабатывают выразительное чтение стихотворения.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Словарная работа: столярный клей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Регулятивные: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постановка учебной задачи на основе соотнесения того, что уже известно и усвоено учащимися и того, что еще не известно;</a:t>
                      </a:r>
                    </a:p>
                    <a:p>
                      <a:r>
                        <a:rPr lang="ru-RU" sz="18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Познавательные: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постановка и решение проблемы;</a:t>
                      </a:r>
                    </a:p>
                    <a:p>
                      <a:r>
                        <a:rPr lang="ru-RU" sz="18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Личностные: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развитие познавательных интересов учебных мотивов;</a:t>
                      </a:r>
                    </a:p>
                    <a:p>
                      <a:r>
                        <a:rPr lang="ru-RU" sz="18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Коммуникативные: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умение ясно и четко излагать свое мнение, выстраивать речевые конструкции.</a:t>
                      </a:r>
                    </a:p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29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3823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60724F48-5C79-414C-9D14-26593E560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690154"/>
              </p:ext>
            </p:extLst>
          </p:nvPr>
        </p:nvGraphicFramePr>
        <p:xfrm>
          <a:off x="1" y="1"/>
          <a:ext cx="12191999" cy="6809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6847">
                  <a:extLst>
                    <a:ext uri="{9D8B030D-6E8A-4147-A177-3AD203B41FA5}">
                      <a16:colId xmlns:a16="http://schemas.microsoft.com/office/drawing/2014/main" val="3382193731"/>
                    </a:ext>
                  </a:extLst>
                </a:gridCol>
                <a:gridCol w="3540703">
                  <a:extLst>
                    <a:ext uri="{9D8B030D-6E8A-4147-A177-3AD203B41FA5}">
                      <a16:colId xmlns:a16="http://schemas.microsoft.com/office/drawing/2014/main" val="349215"/>
                    </a:ext>
                  </a:extLst>
                </a:gridCol>
                <a:gridCol w="3618488">
                  <a:extLst>
                    <a:ext uri="{9D8B030D-6E8A-4147-A177-3AD203B41FA5}">
                      <a16:colId xmlns:a16="http://schemas.microsoft.com/office/drawing/2014/main" val="107240347"/>
                    </a:ext>
                  </a:extLst>
                </a:gridCol>
                <a:gridCol w="2725961">
                  <a:extLst>
                    <a:ext uri="{9D8B030D-6E8A-4147-A177-3AD203B41FA5}">
                      <a16:colId xmlns:a16="http://schemas.microsoft.com/office/drawing/2014/main" val="1859514457"/>
                    </a:ext>
                  </a:extLst>
                </a:gridCol>
              </a:tblGrid>
              <a:tr h="146133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урока, цель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обучающихся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УУД: познавательные (П), коммуникативные (К),  регулятивные (Р), личностные (Л)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654414"/>
                  </a:ext>
                </a:extLst>
              </a:tr>
              <a:tr h="5346724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4. </a:t>
                      </a:r>
                    </a:p>
                    <a:p>
                      <a:pPr algn="l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Включение нового в активное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в сочетании с ранее изученным.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Самостоятельная работа (в парах, группах).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Дифференцированные задания.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Творческие задания.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Диагностические задания на осознание и понимание нового, включение будущего нового материала.)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400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Игра “Репортаж с места события”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Кто ведёт репортаж? 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(Корреспондент.)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 Кто ещё участвует? 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(Свидетели, очевидцы события.)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Что они должны делать? 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(Корреспондент задаёт вопросы свидетелю события, а он отвечает.)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Что можно использовать для ответов?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 Можно  показать своё возмущение, восхищение, сожаление мимикой, голосом, жестами.)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Корреспондент: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Что вы увидели на месте события?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Какие дела успела Таня выполнить за день?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Как вы думаете, почему стих назван именно так "Помощница"?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Правда ли, что Таня "Помощница"?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Ребята отвечают на вопросы и высказывают своё мнение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Регулятивные: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- умение действовать по плану и планировать свою деятельность;</a:t>
                      </a:r>
                    </a:p>
                    <a:p>
                      <a:pPr algn="l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умение контролировать процесс и результаты своей деятельности, </a:t>
                      </a:r>
                      <a:r>
                        <a:rPr lang="ru-RU" sz="1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Познавательные: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поиск и выделение необходимой информации, </a:t>
                      </a:r>
                      <a:r>
                        <a:rPr lang="ru-RU" sz="1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Личностные: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готовность к сотрудничеству, оказанию помощи, распределение ролей;</a:t>
                      </a:r>
                    </a:p>
                    <a:p>
                      <a:pPr algn="l"/>
                      <a:r>
                        <a:rPr lang="ru-RU" sz="1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Коммуникативные: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планирование учебного сотрудничества с учителем и сверстниками;</a:t>
                      </a:r>
                    </a:p>
                    <a:p>
                      <a:pPr algn="l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умение с достаточной полнотой и точностью выражать свои мысли в соответствии с задачами и условиями коммуникации.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6929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6976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ED71EFEC-EDD1-4B4D-8984-200E5AF1A1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129432"/>
              </p:ext>
            </p:extLst>
          </p:nvPr>
        </p:nvGraphicFramePr>
        <p:xfrm>
          <a:off x="51215" y="36818"/>
          <a:ext cx="12140784" cy="6821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831">
                  <a:extLst>
                    <a:ext uri="{9D8B030D-6E8A-4147-A177-3AD203B41FA5}">
                      <a16:colId xmlns:a16="http://schemas.microsoft.com/office/drawing/2014/main" val="3382193731"/>
                    </a:ext>
                  </a:extLst>
                </a:gridCol>
                <a:gridCol w="3695604">
                  <a:extLst>
                    <a:ext uri="{9D8B030D-6E8A-4147-A177-3AD203B41FA5}">
                      <a16:colId xmlns:a16="http://schemas.microsoft.com/office/drawing/2014/main" val="349215"/>
                    </a:ext>
                  </a:extLst>
                </a:gridCol>
                <a:gridCol w="3073614">
                  <a:extLst>
                    <a:ext uri="{9D8B030D-6E8A-4147-A177-3AD203B41FA5}">
                      <a16:colId xmlns:a16="http://schemas.microsoft.com/office/drawing/2014/main" val="107240347"/>
                    </a:ext>
                  </a:extLst>
                </a:gridCol>
                <a:gridCol w="3078735">
                  <a:extLst>
                    <a:ext uri="{9D8B030D-6E8A-4147-A177-3AD203B41FA5}">
                      <a16:colId xmlns:a16="http://schemas.microsoft.com/office/drawing/2014/main" val="1859514457"/>
                    </a:ext>
                  </a:extLst>
                </a:gridCol>
              </a:tblGrid>
              <a:tr h="1559127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урока, цель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обучающихся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УУД: познавательные (П), коммуникативные (К),  регулятивные (Р), личностные (Л)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654414"/>
                  </a:ext>
                </a:extLst>
              </a:tr>
              <a:tr h="5262055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Повторение: включение нового знания в систему.</a:t>
                      </a:r>
                    </a:p>
                    <a:p>
                      <a:r>
                        <a:rPr lang="ru-RU" sz="1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нового знания.</a:t>
                      </a:r>
                    </a:p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lvl="0" indent="0" algn="l"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Проводит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физминутку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  <a:p>
                      <a:pPr marL="0" lvl="0" indent="0" algn="l"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Беседа по вопросам: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 вас есть любимые игрушки? Какие?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-Как вы с этими игрушками обращаетесь? 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-Мы сейчас прочитаем стихотворение, в котором девочка по-другому относится к своей игрушке. (Читаем)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-С каким чувством вы слушали это стихотворение? Почему? (чтение стихотворения 3-4 р).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-Как вы понимаете выражение "до ниточки промок"?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-Почему зайка остался на скамейке?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-Как относится девочка к своей игрушке?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-Можно ли её назвать хозяйкой?</a:t>
                      </a:r>
                    </a:p>
                    <a:p>
                      <a:pPr marL="457200" algn="l"/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marL="457200" algn="l"/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«Игра в слова»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457200" algn="l"/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Ребята, а сейчас я вам предлагаю поиграть в игру, которая называется «Игра в слова» (слайд)</a:t>
                      </a:r>
                    </a:p>
                    <a:p>
                      <a:pPr marL="457200" algn="l"/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А.Л.Барто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есть стих, которое называется «Игра в слова»</a:t>
                      </a:r>
                    </a:p>
                    <a:p>
                      <a:pPr algn="l"/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3) Чтение учителем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-От чего зависит звучание слова? (от звуков, из которых оно состоит)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-А какие звуки вы знаете? (гласные, согласные, звонкие и глухие, твёрдые и мягкие и т.д.)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-Какие звуки в этом стихотворении передают раскаты грома? В каких словах встречаются?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-Как мы должны прочитать это стихотворение? Везде по-разному используя мимику, интонацию</a:t>
                      </a:r>
                    </a:p>
                    <a:p>
                      <a:pPr marL="342900" lvl="0" indent="-342900" algn="l"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Дети читают.</a:t>
                      </a:r>
                    </a:p>
                    <a:p>
                      <a:pPr algn="l"/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-Что такое родник и с каким ключом его можно спутать?</a:t>
                      </a: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Ребята отвечают на вопросы, читают стихи, высказывают своё мнение.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Играют в игру «Игра в слова»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Регулятивные: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формируем умение высказывать своё предположение на основе работы с материалом текста;</a:t>
                      </a:r>
                    </a:p>
                    <a:p>
                      <a:pPr algn="l"/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формируем умение оценивать учебные действия в соответствии с поставленной задачей;</a:t>
                      </a:r>
                    </a:p>
                    <a:p>
                      <a:pPr algn="l"/>
                      <a:r>
                        <a:rPr lang="ru-RU" sz="12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Познавательные 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формируем умение извлекать информацию из  текста, иллюстраций,  изученного ранее материала;</a:t>
                      </a:r>
                    </a:p>
                    <a:p>
                      <a:pPr algn="l"/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формируем умение выявлять сущность;</a:t>
                      </a:r>
                    </a:p>
                    <a:p>
                      <a:pPr algn="l"/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формируем умение на основе анализа объектов делать выводы;</a:t>
                      </a:r>
                    </a:p>
                    <a:p>
                      <a:pPr algn="l"/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формируем умение обобщать и классифицировать по признакам;</a:t>
                      </a:r>
                    </a:p>
                    <a:p>
                      <a:pPr algn="l"/>
                      <a:r>
                        <a:rPr lang="ru-RU" sz="12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Личностные 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-формируем умение выказывать своё отношение к героям, выражать свои эмоции;</a:t>
                      </a:r>
                    </a:p>
                    <a:p>
                      <a:pPr algn="l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-формируем мотивации к обучению и целенаправленной познавательной деятельности;</a:t>
                      </a:r>
                      <a:r>
                        <a:rPr lang="ru-RU" sz="12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Коммуникативные: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формируем умение слушать и понимать других;</a:t>
                      </a:r>
                    </a:p>
                    <a:p>
                      <a:pPr algn="l"/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формируем умение оформлять свои мысли в устной форме;</a:t>
                      </a:r>
                    </a:p>
                    <a:p>
                      <a:pPr algn="l"/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6929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635138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1280</TotalTime>
  <Words>2299</Words>
  <Application>Microsoft Office PowerPoint</Application>
  <PresentationFormat>Широкоэкранный</PresentationFormat>
  <Paragraphs>281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Trebuchet MS</vt:lpstr>
      <vt:lpstr>Wingdings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Шурик и К</dc:creator>
  <cp:lastModifiedBy>Шурик и К</cp:lastModifiedBy>
  <cp:revision>397</cp:revision>
  <dcterms:created xsi:type="dcterms:W3CDTF">2020-10-30T17:06:22Z</dcterms:created>
  <dcterms:modified xsi:type="dcterms:W3CDTF">2020-12-12T17:33:54Z</dcterms:modified>
</cp:coreProperties>
</file>