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73" r:id="rId2"/>
  </p:sldMasterIdLst>
  <p:notesMasterIdLst>
    <p:notesMasterId r:id="rId31"/>
  </p:notesMasterIdLst>
  <p:sldIdLst>
    <p:sldId id="495" r:id="rId3"/>
    <p:sldId id="263" r:id="rId4"/>
    <p:sldId id="264" r:id="rId5"/>
    <p:sldId id="454" r:id="rId6"/>
    <p:sldId id="455" r:id="rId7"/>
    <p:sldId id="456" r:id="rId8"/>
    <p:sldId id="457" r:id="rId9"/>
    <p:sldId id="459" r:id="rId10"/>
    <p:sldId id="482" r:id="rId11"/>
    <p:sldId id="460" r:id="rId12"/>
    <p:sldId id="462" r:id="rId13"/>
    <p:sldId id="461" r:id="rId14"/>
    <p:sldId id="489" r:id="rId15"/>
    <p:sldId id="490" r:id="rId16"/>
    <p:sldId id="464" r:id="rId17"/>
    <p:sldId id="465" r:id="rId18"/>
    <p:sldId id="466" r:id="rId19"/>
    <p:sldId id="467" r:id="rId20"/>
    <p:sldId id="468" r:id="rId21"/>
    <p:sldId id="469" r:id="rId22"/>
    <p:sldId id="470" r:id="rId23"/>
    <p:sldId id="471" r:id="rId24"/>
    <p:sldId id="472" r:id="rId25"/>
    <p:sldId id="477" r:id="rId26"/>
    <p:sldId id="478" r:id="rId27"/>
    <p:sldId id="491" r:id="rId28"/>
    <p:sldId id="492" r:id="rId29"/>
    <p:sldId id="493" r:id="rId30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572" y="-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2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2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2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C811C6-BB49-41D9-BF23-2E2E17C395DE}" type="datetimeFigureOut">
              <a:rPr lang="ru-RU" smtClean="0"/>
              <a:pPr/>
              <a:t>10.09.2018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313D6D-F078-48A1-A9BF-A953B8D4E4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25279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43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8035F66B-E424-4310-95A7-E43E2E3A2F7A}" type="slidenum">
              <a:rPr lang="ru-RU" altLang="ru-RU" smtClean="0">
                <a:solidFill>
                  <a:srgbClr val="000000"/>
                </a:solidFill>
                <a:latin typeface="Calibri" panose="020F0502020204030204" pitchFamily="34" charset="0"/>
              </a:rPr>
              <a:pPr/>
              <a:t>2</a:t>
            </a:fld>
            <a:endParaRPr lang="ru-RU" altLang="ru-RU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22073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5607986-8397-47DB-BCC8-7C1E045D82E8}" type="slidenum">
              <a:rPr lang="ru-RU" altLang="ru-RU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11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94147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5607986-8397-47DB-BCC8-7C1E045D82E8}" type="slidenum">
              <a:rPr lang="ru-RU" altLang="ru-RU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12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6857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5607986-8397-47DB-BCC8-7C1E045D82E8}" type="slidenum">
              <a:rPr lang="ru-RU" altLang="ru-RU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13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5287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5607986-8397-47DB-BCC8-7C1E045D82E8}" type="slidenum">
              <a:rPr lang="ru-RU" altLang="ru-RU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14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76988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5607986-8397-47DB-BCC8-7C1E045D82E8}" type="slidenum">
              <a:rPr lang="ru-RU" altLang="ru-RU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15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50131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5607986-8397-47DB-BCC8-7C1E045D82E8}" type="slidenum">
              <a:rPr lang="ru-RU" altLang="ru-RU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16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488697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5607986-8397-47DB-BCC8-7C1E045D82E8}" type="slidenum">
              <a:rPr lang="ru-RU" altLang="ru-RU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17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26915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5607986-8397-47DB-BCC8-7C1E045D82E8}" type="slidenum">
              <a:rPr lang="ru-RU" altLang="ru-RU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18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55846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5607986-8397-47DB-BCC8-7C1E045D82E8}" type="slidenum">
              <a:rPr lang="ru-RU" altLang="ru-RU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19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2094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5607986-8397-47DB-BCC8-7C1E045D82E8}" type="slidenum">
              <a:rPr lang="ru-RU" altLang="ru-RU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20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39496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5607986-8397-47DB-BCC8-7C1E045D82E8}" type="slidenum">
              <a:rPr lang="ru-RU" altLang="ru-RU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3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93512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5607986-8397-47DB-BCC8-7C1E045D82E8}" type="slidenum">
              <a:rPr lang="ru-RU" altLang="ru-RU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21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71388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5607986-8397-47DB-BCC8-7C1E045D82E8}" type="slidenum">
              <a:rPr lang="ru-RU" altLang="ru-RU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22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734109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5607986-8397-47DB-BCC8-7C1E045D82E8}" type="slidenum">
              <a:rPr lang="ru-RU" altLang="ru-RU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23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6171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5607986-8397-47DB-BCC8-7C1E045D82E8}" type="slidenum">
              <a:rPr lang="ru-RU" altLang="ru-RU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24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929620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5607986-8397-47DB-BCC8-7C1E045D82E8}" type="slidenum">
              <a:rPr lang="ru-RU" altLang="ru-RU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25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03056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5607986-8397-47DB-BCC8-7C1E045D82E8}" type="slidenum">
              <a:rPr lang="ru-RU" altLang="ru-RU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26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908944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5607986-8397-47DB-BCC8-7C1E045D82E8}" type="slidenum">
              <a:rPr lang="ru-RU" altLang="ru-RU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27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998593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5607986-8397-47DB-BCC8-7C1E045D82E8}" type="slidenum">
              <a:rPr lang="ru-RU" altLang="ru-RU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28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2393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5607986-8397-47DB-BCC8-7C1E045D82E8}" type="slidenum">
              <a:rPr lang="ru-RU" altLang="ru-RU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4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92177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5607986-8397-47DB-BCC8-7C1E045D82E8}" type="slidenum">
              <a:rPr lang="ru-RU" altLang="ru-RU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5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90846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5607986-8397-47DB-BCC8-7C1E045D82E8}" type="slidenum">
              <a:rPr lang="ru-RU" altLang="ru-RU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6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0004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5607986-8397-47DB-BCC8-7C1E045D82E8}" type="slidenum">
              <a:rPr lang="ru-RU" altLang="ru-RU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7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91068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5607986-8397-47DB-BCC8-7C1E045D82E8}" type="slidenum">
              <a:rPr lang="ru-RU" altLang="ru-RU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8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6966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5607986-8397-47DB-BCC8-7C1E045D82E8}" type="slidenum">
              <a:rPr lang="ru-RU" altLang="ru-RU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9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23069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5607986-8397-47DB-BCC8-7C1E045D82E8}" type="slidenum">
              <a:rPr lang="ru-RU" altLang="ru-RU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10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39113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9/10/2018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0869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9/10/2018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374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9/10/2018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8572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AB9423-471A-4E36-8B26-E7E2F68029E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10.09.2018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809C6D-B064-48ED-92FE-3FA01C8CB2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166248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FBB5F8-5E46-4360-8172-88FB8EA5147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10.09.2018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CB8A1F-F083-48B8-ACE6-B594E43E964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99464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CCF1DA-4ED3-4FE6-8493-97A1BB24CA8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10.09.2018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28B770-317C-4654-A930-485E9379E3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319052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BD4DFA-F6B5-4CFF-B99F-267F433F9E8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10.09.2018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AAE7B-D553-42F3-B81C-117EC56E66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591569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09EF3E-D179-4B25-A629-D20837C9454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10.09.2018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96841C-75EA-4B22-9795-2F2B00CE73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548804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697A7F-CFCC-4D01-9A2D-32D56E3BFDE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10.09.2018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C823D-86A3-427C-9FC2-4C88FA78DA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117702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88EBB0-5512-45CD-9A6E-697C3E461ED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10.09.2018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C7F6FA-8315-4C7A-9B42-C5774C0E909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957243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B2EC-39CE-432B-9F31-20E0CE79EF2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10.09.2018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3DEEE9-DF05-43F9-9DB9-4BBCD69FA7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701488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9/10/2018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2866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D0B87F-2465-45BA-BCF4-89DBC785202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10.09.2018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29035C-87BF-411F-BB3C-437EAD4793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812170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1C6157-E187-4CCB-81E7-4DF97E2BA0B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10.09.2018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AD5399-A5BF-4D19-A928-42F6397E1B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140806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DBBAE6-7E04-40CB-87C8-9B67B8A29C6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10.09.2018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F1AF27-337D-47A8-B47B-F76EBAFC41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25880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9/10/2018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933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9/10/2018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790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9/10/2018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8114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9/10/2018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119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9/10/2018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91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9/10/2018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884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9/10/2018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0350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DCCD61-643D-44A5-A450-3A42A50CBC1E}" type="datetimeFigureOut">
              <a:rPr lang="en-US" smtClean="0"/>
              <a:pPr/>
              <a:t>9/10/2018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35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latinLnBrk="0">
              <a:defRPr/>
            </a:pPr>
            <a:fld id="{9F2429D2-9A51-45FF-8574-09A909B9926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 latinLnBrk="0">
                <a:defRPr/>
              </a:pPr>
              <a:t>10.09.2018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latinLnBrk="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  <a:defRPr/>
            </a:pPr>
            <a:fld id="{510DAE6A-9445-4B85-BA27-B6B08C33B468}" type="slidenum">
              <a:rPr lang="ru-RU" altLang="ru-RU">
                <a:cs typeface="Arial" panose="020B0604020202020204" pitchFamily="34" charset="0"/>
              </a:rPr>
              <a:pPr fontAlgn="base" latinLnBrk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9596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4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3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5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7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6.wmf"/><Relationship Id="rId4" Type="http://schemas.openxmlformats.org/officeDocument/2006/relationships/oleObject" Target="../embeddings/oleObject4.bin"/><Relationship Id="rId9" Type="http://schemas.openxmlformats.org/officeDocument/2006/relationships/image" Target="../media/image8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11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10.wmf"/><Relationship Id="rId4" Type="http://schemas.openxmlformats.org/officeDocument/2006/relationships/oleObject" Target="../embeddings/oleObject7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13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12.wmf"/><Relationship Id="rId4" Type="http://schemas.openxmlformats.org/officeDocument/2006/relationships/oleObject" Target="../embeddings/oleObject9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14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12.wmf"/><Relationship Id="rId4" Type="http://schemas.openxmlformats.org/officeDocument/2006/relationships/oleObject" Target="../embeddings/oleObject11.bin"/><Relationship Id="rId9" Type="http://schemas.openxmlformats.org/officeDocument/2006/relationships/image" Target="../media/image15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14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5.bin"/><Relationship Id="rId5" Type="http://schemas.openxmlformats.org/officeDocument/2006/relationships/image" Target="../media/image12.wmf"/><Relationship Id="rId4" Type="http://schemas.openxmlformats.org/officeDocument/2006/relationships/oleObject" Target="../embeddings/oleObject14.bin"/><Relationship Id="rId9" Type="http://schemas.openxmlformats.org/officeDocument/2006/relationships/image" Target="../media/image15.w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14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8.bin"/><Relationship Id="rId5" Type="http://schemas.openxmlformats.org/officeDocument/2006/relationships/image" Target="../media/image12.wmf"/><Relationship Id="rId4" Type="http://schemas.openxmlformats.org/officeDocument/2006/relationships/oleObject" Target="../embeddings/oleObject17.bin"/><Relationship Id="rId9" Type="http://schemas.openxmlformats.org/officeDocument/2006/relationships/image" Target="../media/image15.w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14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1.bin"/><Relationship Id="rId5" Type="http://schemas.openxmlformats.org/officeDocument/2006/relationships/image" Target="../media/image12.wmf"/><Relationship Id="rId4" Type="http://schemas.openxmlformats.org/officeDocument/2006/relationships/oleObject" Target="../embeddings/oleObject20.bin"/><Relationship Id="rId9" Type="http://schemas.openxmlformats.org/officeDocument/2006/relationships/image" Target="../media/image15.w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526" y="2866887"/>
            <a:ext cx="9135363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Понятие делимости.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Делимость суммы </a:t>
            </a:r>
            <a: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и произведения</a:t>
            </a:r>
            <a:r>
              <a:rPr lang="ru-RU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95232" y="548040"/>
            <a:ext cx="1923026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Урок </a:t>
            </a:r>
            <a:r>
              <a:rPr lang="ru-RU" sz="4400" b="1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7.</a:t>
            </a:r>
            <a:endParaRPr lang="ru-RU" sz="4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6476" y="29840"/>
            <a:ext cx="2752677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C87216D3-D41D-413E-91B1-ADDD0E526269}" type="datetime1">
              <a:rPr lang="ru-RU" sz="4000" b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10.09.2018</a:t>
            </a:fld>
            <a:endParaRPr lang="ru-RU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987824" y="29840"/>
            <a:ext cx="5910592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Классная </a:t>
            </a:r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работа.</a:t>
            </a:r>
            <a:endParaRPr lang="ru-RU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6035" y="5085184"/>
            <a:ext cx="9031854" cy="132343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Задание на </a:t>
            </a:r>
            <a:r>
              <a:rPr lang="ru-RU" sz="3600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СП:</a:t>
            </a:r>
            <a:r>
              <a:rPr lang="ru-RU" sz="4000" b="1" dirty="0" smtClean="0"/>
              <a:t> </a:t>
            </a:r>
            <a:endParaRPr lang="ru-RU" sz="4000" b="1" dirty="0" smtClean="0"/>
          </a:p>
          <a:p>
            <a:r>
              <a:rPr lang="ru-RU" sz="4000" dirty="0" smtClean="0"/>
              <a:t>№ </a:t>
            </a:r>
            <a:r>
              <a:rPr lang="ru-RU" sz="4000" dirty="0"/>
              <a:t>236, 242(2), № 440, 448, 454, 119, 59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730914" y="4313437"/>
            <a:ext cx="18020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fontAlgn="base" latinLnBrk="0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800" i="1" u="sng" dirty="0">
                <a:latin typeface="Bookman Old Style" panose="02050604050505020204" pitchFamily="18" charset="0"/>
                <a:cs typeface="Arial" panose="020B0604020202020204" pitchFamily="34" charset="0"/>
              </a:rPr>
              <a:t>(</a:t>
            </a:r>
            <a:r>
              <a:rPr lang="ru-RU" altLang="ru-RU" b="1" i="1" u="sng" dirty="0">
                <a:latin typeface="Bookman Old Style" panose="02050604050505020204" pitchFamily="18" charset="0"/>
                <a:cs typeface="Arial" panose="020B0604020202020204" pitchFamily="34" charset="0"/>
              </a:rPr>
              <a:t>Глава 2, §1</a:t>
            </a:r>
            <a:r>
              <a:rPr lang="ru-RU" altLang="ru-RU" sz="2400" i="1" u="sng" dirty="0">
                <a:latin typeface="Bookman Old Style" panose="02050604050505020204" pitchFamily="18" charset="0"/>
                <a:cs typeface="Arial" panose="020B0604020202020204" pitchFamily="34" charset="0"/>
              </a:rPr>
              <a:t>)</a:t>
            </a:r>
            <a:endParaRPr lang="ru-RU" altLang="ru-RU" i="1" u="sng" dirty="0"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pic>
        <p:nvPicPr>
          <p:cNvPr id="1249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9711" y="1484784"/>
            <a:ext cx="1606818" cy="1203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4455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691680" y="908720"/>
            <a:ext cx="1728192" cy="531024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5496" y="193249"/>
            <a:ext cx="9108504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spcAft>
                <a:spcPct val="0"/>
              </a:spcAft>
              <a:buNone/>
            </a:pPr>
            <a:r>
              <a:rPr lang="ru-RU" altLang="ru-RU" sz="2800" b="1" i="1" u="sng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1</a:t>
            </a: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. 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Если</a:t>
            </a: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44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</a:t>
            </a:r>
            <a:r>
              <a:rPr lang="ru-RU" altLang="ru-RU" sz="44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=</a:t>
            </a:r>
            <a:r>
              <a:rPr lang="ru-RU" altLang="ru-RU" sz="4000" b="1" i="1" dirty="0" err="1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</a:t>
            </a:r>
            <a:r>
              <a:rPr lang="ru-RU" altLang="ru-RU" sz="4000" b="1" i="1" dirty="0" err="1" smtClean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</a:t>
            </a:r>
            <a:r>
              <a:rPr lang="ru-RU" altLang="ru-RU" sz="4000" b="1" i="1" dirty="0" smtClean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, </a:t>
            </a:r>
          </a:p>
          <a:p>
            <a:pPr fontAlgn="base" latinLnBrk="0">
              <a:spcAft>
                <a:spcPct val="0"/>
              </a:spcAft>
              <a:buNone/>
            </a:pP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            где </a:t>
            </a:r>
            <a:r>
              <a:rPr lang="ru-RU" altLang="ru-RU" sz="36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 </a:t>
            </a:r>
            <a:r>
              <a:rPr lang="ru-RU" altLang="ru-RU" sz="28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– целое, </a:t>
            </a:r>
            <a:r>
              <a:rPr lang="ru-RU" altLang="ru-RU" sz="28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 </a:t>
            </a:r>
            <a:r>
              <a:rPr lang="ru-RU" altLang="ru-RU" sz="28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–</a:t>
            </a:r>
            <a:r>
              <a:rPr lang="ru-RU" altLang="ru-RU" sz="2800" b="1" i="1" dirty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натуральное, 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то</a:t>
            </a:r>
          </a:p>
          <a:p>
            <a:pPr fontAlgn="base" latinLnBrk="0">
              <a:spcAft>
                <a:spcPct val="0"/>
              </a:spcAft>
              <a:buNone/>
            </a:pPr>
            <a:r>
              <a:rPr lang="ru-RU" altLang="ru-RU" sz="28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 </a:t>
            </a:r>
            <a:r>
              <a:rPr lang="ru-RU" altLang="ru-RU" sz="32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 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– </a:t>
            </a:r>
            <a:r>
              <a:rPr lang="ru-RU" altLang="ru-RU" sz="32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делитель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числа </a:t>
            </a:r>
            <a:r>
              <a:rPr lang="ru-RU" altLang="ru-RU" sz="36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</a:t>
            </a:r>
            <a:r>
              <a:rPr lang="ru-RU" altLang="ru-RU" sz="32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,</a:t>
            </a:r>
            <a:endParaRPr lang="ru-RU" altLang="ru-RU" sz="2800" b="1" i="1" dirty="0" smtClean="0">
              <a:solidFill>
                <a:srgbClr val="FF000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fontAlgn="base" latinLnBrk="0">
              <a:spcAft>
                <a:spcPct val="0"/>
              </a:spcAft>
              <a:buNone/>
            </a:pPr>
            <a:r>
              <a:rPr lang="ru-RU" altLang="ru-RU" sz="28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 </a:t>
            </a:r>
            <a:r>
              <a:rPr lang="ru-RU" altLang="ru-RU" sz="3600" b="1" i="1" dirty="0" smtClean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– </a:t>
            </a:r>
            <a:r>
              <a:rPr lang="ru-RU" altLang="ru-RU" sz="3200" b="1" i="1" dirty="0" smtClean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частное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от деления  </a:t>
            </a:r>
            <a:r>
              <a:rPr lang="ru-RU" altLang="ru-RU" sz="40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на </a:t>
            </a:r>
            <a:r>
              <a:rPr lang="ru-RU" altLang="ru-RU" sz="3600" b="1" i="1" dirty="0" smtClean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т.</a:t>
            </a:r>
            <a:r>
              <a:rPr lang="ru-RU" altLang="ru-RU" sz="36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 </a:t>
            </a:r>
            <a:endParaRPr lang="ru-RU" altLang="ru-RU" sz="4000" b="1" i="1" dirty="0">
              <a:solidFill>
                <a:srgbClr val="FF000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496" y="2879488"/>
            <a:ext cx="91085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spcAft>
                <a:spcPct val="0"/>
              </a:spcAft>
              <a:buNone/>
            </a:pPr>
            <a:r>
              <a:rPr lang="ru-RU" altLang="ru-RU" sz="3200" b="1" i="1" u="sng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2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. Числа </a:t>
            </a:r>
            <a:r>
              <a:rPr lang="ru-RU" altLang="ru-RU" sz="40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и </a:t>
            </a:r>
            <a:r>
              <a:rPr lang="en-US" altLang="ru-RU" sz="36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b</a:t>
            </a:r>
            <a:r>
              <a:rPr lang="en-US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– </a:t>
            </a:r>
            <a:r>
              <a:rPr lang="ru-RU" altLang="ru-RU" sz="3200" b="1" i="1" u="sng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взаимно просты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, тогда и только тогда, когда</a:t>
            </a:r>
          </a:p>
          <a:p>
            <a:pPr fontAlgn="base" latinLnBrk="0">
              <a:spcAft>
                <a:spcPct val="0"/>
              </a:spcAft>
              <a:buNone/>
            </a:pPr>
            <a:r>
              <a:rPr lang="ru-RU" altLang="ru-RU" sz="32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           </a:t>
            </a:r>
            <a:r>
              <a:rPr lang="ru-RU" altLang="ru-RU" sz="32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НОД 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(а ;</a:t>
            </a:r>
            <a:r>
              <a:rPr lang="en-US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b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)=</a:t>
            </a:r>
            <a:r>
              <a:rPr lang="ru-RU" altLang="ru-RU" sz="36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1.</a:t>
            </a: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endParaRPr lang="ru-RU" altLang="ru-RU" sz="2400" b="1" i="1" dirty="0"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7272808" y="0"/>
            <a:ext cx="1619672" cy="608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 latinLnBrk="0">
              <a:spcAft>
                <a:spcPct val="0"/>
              </a:spcAft>
              <a:buFontTx/>
              <a:buNone/>
            </a:pPr>
            <a:r>
              <a:rPr lang="ru-RU" altLang="ru-RU" sz="18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Записать в тетрадь. </a:t>
            </a:r>
          </a:p>
        </p:txBody>
      </p:sp>
    </p:spTree>
    <p:extLst>
      <p:ext uri="{BB962C8B-B14F-4D97-AF65-F5344CB8AC3E}">
        <p14:creationId xmlns:p14="http://schemas.microsoft.com/office/powerpoint/2010/main" val="414442661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691680" y="908720"/>
            <a:ext cx="1728192" cy="531024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5496" y="193249"/>
            <a:ext cx="9108504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spcAft>
                <a:spcPct val="0"/>
              </a:spcAft>
              <a:buNone/>
            </a:pPr>
            <a:r>
              <a:rPr lang="ru-RU" altLang="ru-RU" sz="2800" b="1" i="1" u="sng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1</a:t>
            </a: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. 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Если</a:t>
            </a: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44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</a:t>
            </a:r>
            <a:r>
              <a:rPr lang="ru-RU" altLang="ru-RU" sz="44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=</a:t>
            </a:r>
            <a:r>
              <a:rPr lang="ru-RU" altLang="ru-RU" sz="4000" b="1" i="1" dirty="0" err="1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</a:t>
            </a:r>
            <a:r>
              <a:rPr lang="ru-RU" altLang="ru-RU" sz="4000" b="1" i="1" dirty="0" err="1" smtClean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</a:t>
            </a:r>
            <a:r>
              <a:rPr lang="ru-RU" altLang="ru-RU" sz="4000" b="1" i="1" dirty="0" smtClean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, </a:t>
            </a:r>
          </a:p>
          <a:p>
            <a:pPr fontAlgn="base" latinLnBrk="0">
              <a:spcAft>
                <a:spcPct val="0"/>
              </a:spcAft>
              <a:buNone/>
            </a:pP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            где </a:t>
            </a:r>
            <a:r>
              <a:rPr lang="ru-RU" altLang="ru-RU" sz="36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 </a:t>
            </a:r>
            <a:r>
              <a:rPr lang="ru-RU" altLang="ru-RU" sz="28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– целое, </a:t>
            </a:r>
            <a:r>
              <a:rPr lang="ru-RU" altLang="ru-RU" sz="28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 </a:t>
            </a:r>
            <a:r>
              <a:rPr lang="ru-RU" altLang="ru-RU" sz="28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–</a:t>
            </a:r>
            <a:r>
              <a:rPr lang="ru-RU" altLang="ru-RU" sz="2800" b="1" i="1" dirty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натуральное, 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то</a:t>
            </a:r>
          </a:p>
          <a:p>
            <a:pPr fontAlgn="base" latinLnBrk="0">
              <a:spcAft>
                <a:spcPct val="0"/>
              </a:spcAft>
              <a:buNone/>
            </a:pPr>
            <a:r>
              <a:rPr lang="ru-RU" altLang="ru-RU" sz="28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 </a:t>
            </a:r>
            <a:r>
              <a:rPr lang="ru-RU" altLang="ru-RU" sz="32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 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– </a:t>
            </a:r>
            <a:r>
              <a:rPr lang="ru-RU" altLang="ru-RU" sz="32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делитель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числа </a:t>
            </a:r>
            <a:r>
              <a:rPr lang="ru-RU" altLang="ru-RU" sz="36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</a:t>
            </a:r>
            <a:r>
              <a:rPr lang="ru-RU" altLang="ru-RU" sz="32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,</a:t>
            </a:r>
            <a:endParaRPr lang="ru-RU" altLang="ru-RU" sz="2800" b="1" i="1" dirty="0" smtClean="0">
              <a:solidFill>
                <a:srgbClr val="FF000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fontAlgn="base" latinLnBrk="0">
              <a:spcAft>
                <a:spcPct val="0"/>
              </a:spcAft>
              <a:buNone/>
            </a:pPr>
            <a:r>
              <a:rPr lang="ru-RU" altLang="ru-RU" sz="28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 </a:t>
            </a:r>
            <a:r>
              <a:rPr lang="ru-RU" altLang="ru-RU" sz="3600" b="1" i="1" dirty="0" smtClean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– </a:t>
            </a:r>
            <a:r>
              <a:rPr lang="ru-RU" altLang="ru-RU" sz="3200" b="1" i="1" dirty="0" smtClean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частное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от деления  </a:t>
            </a:r>
            <a:r>
              <a:rPr lang="ru-RU" altLang="ru-RU" sz="40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на </a:t>
            </a:r>
            <a:r>
              <a:rPr lang="ru-RU" altLang="ru-RU" sz="3600" b="1" i="1" dirty="0" smtClean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т.</a:t>
            </a:r>
            <a:r>
              <a:rPr lang="ru-RU" altLang="ru-RU" sz="36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 </a:t>
            </a:r>
            <a:endParaRPr lang="ru-RU" altLang="ru-RU" sz="4000" b="1" i="1" dirty="0">
              <a:solidFill>
                <a:srgbClr val="FF000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496" y="2879488"/>
            <a:ext cx="91085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spcAft>
                <a:spcPct val="0"/>
              </a:spcAft>
              <a:buNone/>
            </a:pPr>
            <a:r>
              <a:rPr lang="ru-RU" altLang="ru-RU" sz="3200" b="1" i="1" u="sng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2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. Числа </a:t>
            </a:r>
            <a:r>
              <a:rPr lang="ru-RU" altLang="ru-RU" sz="40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и </a:t>
            </a:r>
            <a:r>
              <a:rPr lang="en-US" altLang="ru-RU" sz="36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b</a:t>
            </a:r>
            <a:r>
              <a:rPr lang="en-US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– </a:t>
            </a:r>
            <a:r>
              <a:rPr lang="ru-RU" altLang="ru-RU" sz="3200" b="1" i="1" u="sng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взаимно просты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, тогда и только тогда, когда</a:t>
            </a:r>
          </a:p>
          <a:p>
            <a:pPr fontAlgn="base" latinLnBrk="0">
              <a:spcAft>
                <a:spcPct val="0"/>
              </a:spcAft>
              <a:buNone/>
            </a:pPr>
            <a:r>
              <a:rPr lang="ru-RU" altLang="ru-RU" sz="32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           </a:t>
            </a:r>
            <a:r>
              <a:rPr lang="ru-RU" altLang="ru-RU" sz="32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НОД 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(а ;</a:t>
            </a:r>
            <a:r>
              <a:rPr lang="en-US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b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)=</a:t>
            </a:r>
            <a:r>
              <a:rPr lang="ru-RU" altLang="ru-RU" sz="36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1.</a:t>
            </a: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endParaRPr lang="ru-RU" altLang="ru-RU" sz="2400" b="1" i="1" dirty="0"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7504" y="4725144"/>
            <a:ext cx="8784976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spcAft>
                <a:spcPct val="0"/>
              </a:spcAft>
              <a:buNone/>
            </a:pPr>
            <a:r>
              <a:rPr lang="ru-RU" altLang="ru-RU" sz="3200" b="1" i="1" u="sng" dirty="0">
                <a:latin typeface="Bookman Old Style" panose="02050604050505020204" pitchFamily="18" charset="0"/>
                <a:cs typeface="Arial" panose="020B0604020202020204" pitchFamily="34" charset="0"/>
              </a:rPr>
              <a:t>3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. Если </a:t>
            </a:r>
            <a:r>
              <a:rPr lang="ru-RU" altLang="ru-RU" sz="40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en-US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– 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чётное, то </a:t>
            </a:r>
            <a:r>
              <a:rPr lang="ru-RU" altLang="ru-RU" sz="40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=… ( стр. 77)</a:t>
            </a:r>
          </a:p>
          <a:p>
            <a:pPr fontAlgn="base" latinLnBrk="0">
              <a:spcAft>
                <a:spcPct val="0"/>
              </a:spcAft>
            </a:pPr>
            <a:r>
              <a:rPr lang="ru-RU" altLang="ru-RU" sz="32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  если </a:t>
            </a:r>
            <a:r>
              <a:rPr lang="ru-RU" altLang="ru-RU" sz="40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– нечётное, то </a:t>
            </a:r>
            <a:r>
              <a:rPr lang="ru-RU" altLang="ru-RU" sz="40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</a:t>
            </a:r>
            <a:r>
              <a:rPr lang="ru-RU" altLang="ru-RU" sz="32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=…</a:t>
            </a:r>
          </a:p>
          <a:p>
            <a:pPr fontAlgn="base" latinLnBrk="0">
              <a:spcAft>
                <a:spcPct val="0"/>
              </a:spcAft>
              <a:buNone/>
            </a:pPr>
            <a:endParaRPr lang="ru-RU" altLang="ru-RU" sz="2400" b="1" i="1" dirty="0"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7272808" y="0"/>
            <a:ext cx="1619672" cy="608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 latinLnBrk="0">
              <a:spcAft>
                <a:spcPct val="0"/>
              </a:spcAft>
              <a:buFontTx/>
              <a:buNone/>
            </a:pPr>
            <a:r>
              <a:rPr lang="ru-RU" altLang="ru-RU" sz="1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Запись в тетрадь. </a:t>
            </a:r>
          </a:p>
        </p:txBody>
      </p:sp>
    </p:spTree>
    <p:extLst>
      <p:ext uri="{BB962C8B-B14F-4D97-AF65-F5344CB8AC3E}">
        <p14:creationId xmlns:p14="http://schemas.microsoft.com/office/powerpoint/2010/main" val="198035896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691680" y="908720"/>
            <a:ext cx="1728192" cy="531024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5496" y="107209"/>
            <a:ext cx="910850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spcAft>
                <a:spcPct val="0"/>
              </a:spcAft>
              <a:buNone/>
            </a:pPr>
            <a:r>
              <a:rPr lang="ru-RU" altLang="ru-RU" sz="2800" b="1" i="1" u="sng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1</a:t>
            </a: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. Если</a:t>
            </a:r>
            <a:r>
              <a:rPr lang="ru-RU" altLang="ru-RU" sz="24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40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</a:t>
            </a:r>
            <a:r>
              <a:rPr lang="ru-RU" altLang="ru-RU" sz="40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=</a:t>
            </a:r>
            <a:r>
              <a:rPr lang="ru-RU" altLang="ru-RU" sz="3600" b="1" i="1" dirty="0" err="1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</a:t>
            </a:r>
            <a:r>
              <a:rPr lang="ru-RU" altLang="ru-RU" sz="3600" b="1" i="1" dirty="0" err="1" smtClean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</a:t>
            </a:r>
            <a:r>
              <a:rPr lang="ru-RU" altLang="ru-RU" sz="3600" b="1" i="1" dirty="0" smtClean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24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, </a:t>
            </a:r>
          </a:p>
          <a:p>
            <a:pPr fontAlgn="base" latinLnBrk="0">
              <a:spcAft>
                <a:spcPct val="0"/>
              </a:spcAft>
              <a:buNone/>
            </a:pPr>
            <a:r>
              <a:rPr lang="ru-RU" altLang="ru-RU" sz="24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            где </a:t>
            </a:r>
            <a:r>
              <a:rPr lang="ru-RU" altLang="ru-RU" sz="32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 </a:t>
            </a:r>
            <a:r>
              <a:rPr lang="ru-RU" altLang="ru-RU" sz="24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– целое, </a:t>
            </a:r>
            <a:r>
              <a:rPr lang="ru-RU" altLang="ru-RU" sz="24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 </a:t>
            </a:r>
            <a:r>
              <a:rPr lang="ru-RU" altLang="ru-RU" sz="24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–</a:t>
            </a:r>
            <a:r>
              <a:rPr lang="ru-RU" altLang="ru-RU" sz="2400" b="1" i="1" dirty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24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натуральное, </a:t>
            </a: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то</a:t>
            </a:r>
          </a:p>
          <a:p>
            <a:pPr fontAlgn="base" latinLnBrk="0">
              <a:spcAft>
                <a:spcPct val="0"/>
              </a:spcAft>
              <a:buNone/>
            </a:pPr>
            <a:r>
              <a:rPr lang="ru-RU" altLang="ru-RU" sz="24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24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 </a:t>
            </a:r>
            <a:r>
              <a:rPr lang="ru-RU" altLang="ru-RU" sz="28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 </a:t>
            </a: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– </a:t>
            </a:r>
            <a:r>
              <a:rPr lang="ru-RU" altLang="ru-RU" sz="28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делитель</a:t>
            </a: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числа </a:t>
            </a:r>
            <a:r>
              <a:rPr lang="ru-RU" altLang="ru-RU" sz="32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</a:t>
            </a:r>
            <a:r>
              <a:rPr lang="ru-RU" altLang="ru-RU" sz="28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,</a:t>
            </a:r>
            <a:endParaRPr lang="ru-RU" altLang="ru-RU" sz="2400" b="1" i="1" dirty="0" smtClean="0">
              <a:solidFill>
                <a:srgbClr val="FF000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fontAlgn="base" latinLnBrk="0">
              <a:spcAft>
                <a:spcPct val="0"/>
              </a:spcAft>
              <a:buNone/>
            </a:pPr>
            <a:r>
              <a:rPr lang="ru-RU" altLang="ru-RU" sz="24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24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 </a:t>
            </a:r>
            <a:r>
              <a:rPr lang="ru-RU" altLang="ru-RU" sz="3200" b="1" i="1" dirty="0" smtClean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</a:t>
            </a: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– </a:t>
            </a:r>
            <a:r>
              <a:rPr lang="ru-RU" altLang="ru-RU" sz="2800" b="1" i="1" dirty="0" smtClean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частное</a:t>
            </a: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от деления  </a:t>
            </a:r>
            <a:r>
              <a:rPr lang="ru-RU" altLang="ru-RU" sz="36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</a:t>
            </a: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на </a:t>
            </a:r>
            <a:r>
              <a:rPr lang="ru-RU" altLang="ru-RU" sz="3200" b="1" i="1" dirty="0" smtClean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т.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 </a:t>
            </a:r>
            <a:endParaRPr lang="ru-RU" altLang="ru-RU" sz="3600" b="1" i="1" dirty="0">
              <a:solidFill>
                <a:srgbClr val="FF000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15363" name="Заголовок 1"/>
          <p:cNvSpPr txBox="1">
            <a:spLocks/>
          </p:cNvSpPr>
          <p:nvPr/>
        </p:nvSpPr>
        <p:spPr bwMode="auto">
          <a:xfrm>
            <a:off x="7524328" y="0"/>
            <a:ext cx="1619672" cy="608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 latinLnBrk="0">
              <a:spcAft>
                <a:spcPct val="0"/>
              </a:spcAft>
              <a:buFontTx/>
              <a:buNone/>
            </a:pPr>
            <a:r>
              <a:rPr lang="ru-RU" altLang="ru-RU" sz="1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Запись в тетрадь.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5496" y="2337268"/>
            <a:ext cx="910850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spcAft>
                <a:spcPct val="0"/>
              </a:spcAft>
              <a:buNone/>
            </a:pPr>
            <a:r>
              <a:rPr lang="ru-RU" altLang="ru-RU" sz="3200" b="1" i="1" u="sng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2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. </a:t>
            </a: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Числа </a:t>
            </a:r>
            <a:r>
              <a:rPr lang="ru-RU" altLang="ru-RU" sz="36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</a:t>
            </a: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и </a:t>
            </a:r>
            <a:r>
              <a:rPr lang="en-US" altLang="ru-RU" sz="32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b</a:t>
            </a:r>
            <a:r>
              <a:rPr lang="en-US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– </a:t>
            </a:r>
            <a:r>
              <a:rPr lang="ru-RU" altLang="ru-RU" sz="2800" b="1" i="1" u="sng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взаимно просты</a:t>
            </a: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, тогда и только тогда, когда </a:t>
            </a:r>
            <a:r>
              <a:rPr lang="ru-RU" altLang="ru-RU" sz="28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НОД </a:t>
            </a: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(а ;</a:t>
            </a:r>
            <a:r>
              <a:rPr lang="en-US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b</a:t>
            </a: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)=</a:t>
            </a:r>
            <a:r>
              <a:rPr lang="ru-RU" altLang="ru-RU" sz="32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1.</a:t>
            </a:r>
            <a:r>
              <a:rPr lang="ru-RU" altLang="ru-RU" sz="24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endParaRPr lang="ru-RU" altLang="ru-RU" sz="2000" b="1" i="1" dirty="0"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496" y="3476041"/>
            <a:ext cx="9036496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spcAft>
                <a:spcPct val="0"/>
              </a:spcAft>
              <a:buNone/>
            </a:pPr>
            <a:r>
              <a:rPr lang="ru-RU" altLang="ru-RU" sz="3200" b="1" i="1" u="sng" dirty="0">
                <a:latin typeface="Bookman Old Style" panose="02050604050505020204" pitchFamily="18" charset="0"/>
                <a:cs typeface="Arial" panose="020B0604020202020204" pitchFamily="34" charset="0"/>
              </a:rPr>
              <a:t>3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. Если </a:t>
            </a:r>
            <a:r>
              <a:rPr lang="ru-RU" altLang="ru-RU" sz="40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en-US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– 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чётное, то </a:t>
            </a:r>
            <a:r>
              <a:rPr lang="ru-RU" altLang="ru-RU" sz="40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=</a:t>
            </a:r>
            <a:r>
              <a:rPr lang="ru-RU" altLang="ru-RU" sz="36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2</a:t>
            </a:r>
            <a:r>
              <a:rPr lang="en-US" altLang="ru-RU" sz="3600" b="1" i="1" dirty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k</a:t>
            </a:r>
            <a:endParaRPr lang="ru-RU" altLang="ru-RU" sz="3600" b="1" i="1" dirty="0" smtClean="0">
              <a:solidFill>
                <a:srgbClr val="00B05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fontAlgn="base" latinLnBrk="0">
              <a:spcAft>
                <a:spcPct val="0"/>
              </a:spcAft>
            </a:pPr>
            <a:r>
              <a:rPr lang="ru-RU" altLang="ru-RU" sz="32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  если </a:t>
            </a:r>
            <a:r>
              <a:rPr lang="ru-RU" altLang="ru-RU" sz="40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– нечётное, то </a:t>
            </a:r>
            <a:r>
              <a:rPr lang="ru-RU" altLang="ru-RU" sz="40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=</a:t>
            </a:r>
            <a:r>
              <a:rPr lang="ru-RU" altLang="ru-RU" sz="36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2</a:t>
            </a:r>
            <a:r>
              <a:rPr lang="en-US" altLang="ru-RU" sz="36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k</a:t>
            </a:r>
            <a:r>
              <a:rPr lang="ru-RU" altLang="ru-RU" sz="3600" b="1" i="1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-1, 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где</a:t>
            </a:r>
          </a:p>
          <a:p>
            <a:pPr fontAlgn="base" latinLnBrk="0">
              <a:spcAft>
                <a:spcPct val="0"/>
              </a:spcAft>
            </a:pPr>
            <a:r>
              <a:rPr lang="ru-RU" altLang="ru-RU" sz="32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              </a:t>
            </a:r>
            <a:r>
              <a:rPr lang="en-US" altLang="ru-RU" sz="36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k</a:t>
            </a:r>
            <a:r>
              <a:rPr lang="ru-RU" altLang="ru-RU" sz="36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– </a:t>
            </a:r>
            <a:r>
              <a:rPr lang="ru-RU" altLang="ru-RU" sz="2800" b="1" i="1" u="sng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некоторое целое число</a:t>
            </a:r>
            <a:endParaRPr lang="ru-RU" altLang="ru-RU" sz="3200" b="1" i="1" u="sng" dirty="0" smtClean="0"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fontAlgn="base" latinLnBrk="0">
              <a:spcAft>
                <a:spcPct val="0"/>
              </a:spcAft>
            </a:pP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Назовите несколько четных и нечетных чисел </a:t>
            </a:r>
            <a:r>
              <a:rPr lang="ru-RU" altLang="ru-RU" sz="40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а.</a:t>
            </a:r>
            <a:endParaRPr lang="ru-RU" altLang="ru-RU" sz="2400" b="1" i="1" dirty="0">
              <a:solidFill>
                <a:srgbClr val="FF000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084104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51520" y="16821"/>
            <a:ext cx="8638185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 latinLnBrk="0">
              <a:spcAft>
                <a:spcPct val="0"/>
              </a:spcAft>
            </a:pPr>
            <a:r>
              <a:rPr lang="ru-RU" altLang="ru-RU" sz="3600" b="1" i="1" dirty="0" smtClean="0">
                <a:solidFill>
                  <a:prstClr val="black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Стр.80. </a:t>
            </a:r>
          </a:p>
          <a:p>
            <a:pPr algn="ctr" fontAlgn="base" latinLnBrk="0">
              <a:spcAft>
                <a:spcPct val="0"/>
              </a:spcAft>
            </a:pPr>
            <a:r>
              <a:rPr lang="ru-RU" altLang="ru-RU" sz="32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Свойства делимости суммы, разности и произведения.</a:t>
            </a:r>
            <a:endParaRPr lang="ru-RU" altLang="ru-RU" sz="3200" b="1" i="1" dirty="0">
              <a:solidFill>
                <a:srgbClr val="FF000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9513" y="2132856"/>
            <a:ext cx="48245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spcAft>
                <a:spcPct val="0"/>
              </a:spcAft>
            </a:pPr>
            <a:r>
              <a:rPr lang="ru-RU" altLang="ru-RU" sz="3200" b="1" i="1" u="sng" dirty="0" smtClean="0">
                <a:solidFill>
                  <a:prstClr val="black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Свойство 1.</a:t>
            </a:r>
            <a:endParaRPr lang="ru-RU" altLang="ru-RU" sz="3200" b="1" i="1" u="sng" dirty="0">
              <a:solidFill>
                <a:prstClr val="black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1520" y="2996952"/>
            <a:ext cx="8638185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spcAft>
                <a:spcPct val="0"/>
              </a:spcAft>
            </a:pPr>
            <a:r>
              <a:rPr lang="ru-RU" altLang="ru-RU" sz="3200" b="1" i="1" dirty="0" smtClean="0">
                <a:solidFill>
                  <a:prstClr val="black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Если </a:t>
            </a:r>
            <a:r>
              <a:rPr lang="ru-RU" altLang="ru-RU" sz="40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 </a:t>
            </a:r>
            <a:r>
              <a:rPr lang="ru-RU" altLang="ru-RU" sz="2800" b="1" i="1" dirty="0" smtClean="0">
                <a:solidFill>
                  <a:prstClr val="black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делится на </a:t>
            </a:r>
            <a:r>
              <a:rPr lang="ru-RU" altLang="ru-RU" sz="36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 </a:t>
            </a:r>
            <a:r>
              <a:rPr lang="ru-RU" altLang="ru-RU" sz="3200" b="1" i="1" dirty="0" smtClean="0">
                <a:solidFill>
                  <a:prstClr val="black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и</a:t>
            </a:r>
            <a:r>
              <a:rPr lang="ru-RU" altLang="ru-RU" sz="36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en-US" altLang="ru-RU" sz="3600" b="1" i="1" dirty="0" smtClean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b</a:t>
            </a:r>
            <a:endParaRPr lang="ru-RU" altLang="ru-RU" sz="3600" b="1" i="1" dirty="0" smtClean="0">
              <a:solidFill>
                <a:srgbClr val="00B0F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fontAlgn="base" latinLnBrk="0">
              <a:spcAft>
                <a:spcPct val="0"/>
              </a:spcAft>
            </a:pPr>
            <a:r>
              <a:rPr lang="ru-RU" altLang="ru-RU" sz="3600" b="1" i="1" dirty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3200" b="1" i="1" dirty="0" smtClean="0">
                <a:solidFill>
                  <a:prstClr val="black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то …</a:t>
            </a:r>
            <a:r>
              <a:rPr lang="ru-RU" altLang="ru-RU" sz="2800" b="1" i="1" dirty="0" smtClean="0">
                <a:solidFill>
                  <a:prstClr val="black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endParaRPr lang="ru-RU" altLang="ru-RU" sz="2800" b="1" i="1" dirty="0">
              <a:solidFill>
                <a:prstClr val="black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96136" y="3058507"/>
            <a:ext cx="33478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800" b="1" i="1" dirty="0">
                <a:solidFill>
                  <a:prstClr val="black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делится  на </a:t>
            </a:r>
            <a:r>
              <a:rPr lang="ru-RU" altLang="ru-RU" sz="36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т, </a:t>
            </a:r>
            <a:endParaRPr lang="ru-RU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95098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51520" y="16821"/>
            <a:ext cx="8638185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 latinLnBrk="0">
              <a:spcAft>
                <a:spcPct val="0"/>
              </a:spcAft>
            </a:pPr>
            <a:r>
              <a:rPr lang="ru-RU" altLang="ru-RU" sz="3600" b="1" i="1" dirty="0" smtClean="0">
                <a:solidFill>
                  <a:prstClr val="black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Стр.80. </a:t>
            </a:r>
          </a:p>
          <a:p>
            <a:pPr algn="ctr" fontAlgn="base" latinLnBrk="0">
              <a:spcAft>
                <a:spcPct val="0"/>
              </a:spcAft>
            </a:pPr>
            <a:r>
              <a:rPr lang="ru-RU" altLang="ru-RU" sz="32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Свойства делимости суммы, разности и произведения.</a:t>
            </a:r>
            <a:endParaRPr lang="ru-RU" altLang="ru-RU" sz="3200" b="1" i="1" dirty="0">
              <a:solidFill>
                <a:srgbClr val="FF000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9513" y="2132856"/>
            <a:ext cx="48245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spcAft>
                <a:spcPct val="0"/>
              </a:spcAft>
            </a:pPr>
            <a:r>
              <a:rPr lang="ru-RU" altLang="ru-RU" sz="3200" b="1" i="1" u="sng" dirty="0" smtClean="0">
                <a:solidFill>
                  <a:prstClr val="black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Свойство 1.</a:t>
            </a:r>
            <a:endParaRPr lang="ru-RU" altLang="ru-RU" sz="3200" b="1" i="1" u="sng" dirty="0">
              <a:solidFill>
                <a:prstClr val="black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1520" y="2717631"/>
            <a:ext cx="863818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spcAft>
                <a:spcPct val="0"/>
              </a:spcAft>
            </a:pPr>
            <a:r>
              <a:rPr lang="ru-RU" altLang="ru-RU" sz="3200" b="1" i="1" dirty="0" smtClean="0">
                <a:solidFill>
                  <a:prstClr val="black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Если </a:t>
            </a:r>
            <a:r>
              <a:rPr lang="ru-RU" altLang="ru-RU" sz="40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 </a:t>
            </a:r>
            <a:r>
              <a:rPr lang="ru-RU" altLang="ru-RU" sz="2800" b="1" i="1" dirty="0" smtClean="0">
                <a:solidFill>
                  <a:prstClr val="black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делится на </a:t>
            </a:r>
            <a:r>
              <a:rPr lang="ru-RU" altLang="ru-RU" sz="36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 </a:t>
            </a:r>
            <a:r>
              <a:rPr lang="ru-RU" altLang="ru-RU" sz="3200" b="1" i="1" dirty="0" smtClean="0">
                <a:solidFill>
                  <a:prstClr val="black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и</a:t>
            </a:r>
            <a:r>
              <a:rPr lang="ru-RU" altLang="ru-RU" sz="36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en-US" altLang="ru-RU" sz="3600" b="1" i="1" dirty="0" smtClean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b</a:t>
            </a:r>
            <a:endParaRPr lang="ru-RU" altLang="ru-RU" sz="3600" b="1" i="1" dirty="0" smtClean="0">
              <a:solidFill>
                <a:srgbClr val="00B0F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fontAlgn="base" latinLnBrk="0">
              <a:spcAft>
                <a:spcPct val="0"/>
              </a:spcAft>
            </a:pPr>
            <a:r>
              <a:rPr lang="ru-RU" altLang="ru-RU" sz="3600" b="1" i="1" dirty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3200" b="1" i="1" dirty="0" smtClean="0">
                <a:solidFill>
                  <a:prstClr val="black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то числа </a:t>
            </a:r>
            <a:r>
              <a:rPr lang="ru-RU" altLang="ru-RU" sz="40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</a:t>
            </a:r>
            <a:r>
              <a:rPr lang="ru-RU" altLang="ru-RU" sz="3200" b="1" i="1" dirty="0" smtClean="0">
                <a:solidFill>
                  <a:prstClr val="black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+</a:t>
            </a:r>
            <a:r>
              <a:rPr lang="en-US" altLang="ru-RU" sz="3600" b="1" i="1" dirty="0" smtClean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b</a:t>
            </a:r>
            <a:r>
              <a:rPr lang="en-US" altLang="ru-RU" sz="3200" b="1" i="1" dirty="0" smtClean="0">
                <a:solidFill>
                  <a:prstClr val="black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3200" b="1" i="1" dirty="0" smtClean="0">
                <a:solidFill>
                  <a:prstClr val="black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и</a:t>
            </a:r>
            <a:r>
              <a:rPr lang="en-US" altLang="ru-RU" sz="3200" b="1" i="1" dirty="0" smtClean="0">
                <a:solidFill>
                  <a:prstClr val="black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en-US" altLang="ru-RU" sz="40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a</a:t>
            </a:r>
            <a:r>
              <a:rPr lang="en-US" altLang="ru-RU" sz="3200" b="1" i="1" dirty="0" smtClean="0">
                <a:solidFill>
                  <a:prstClr val="black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– </a:t>
            </a:r>
            <a:r>
              <a:rPr lang="en-US" altLang="ru-RU" sz="3600" b="1" i="1" dirty="0" smtClean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b</a:t>
            </a:r>
            <a:r>
              <a:rPr lang="en-US" altLang="ru-RU" sz="3200" b="1" i="1" dirty="0" smtClean="0">
                <a:solidFill>
                  <a:prstClr val="black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3200" b="1" i="1" dirty="0" smtClean="0">
                <a:solidFill>
                  <a:prstClr val="black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делятся на </a:t>
            </a:r>
            <a:r>
              <a:rPr lang="ru-RU" altLang="ru-RU" sz="40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т.</a:t>
            </a:r>
            <a:endParaRPr lang="ru-RU" altLang="ru-RU" sz="3600" b="1" i="1" dirty="0">
              <a:solidFill>
                <a:srgbClr val="00B05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96136" y="2761324"/>
            <a:ext cx="33478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800" b="1" i="1" dirty="0">
                <a:solidFill>
                  <a:prstClr val="black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делится  на </a:t>
            </a:r>
            <a:r>
              <a:rPr lang="ru-RU" altLang="ru-RU" sz="36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т, </a:t>
            </a:r>
            <a:endParaRPr lang="ru-RU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561688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04664"/>
            <a:ext cx="799244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spcAft>
                <a:spcPct val="0"/>
              </a:spcAft>
              <a:buFontTx/>
              <a:buNone/>
            </a:pP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Заполните пропуски:</a:t>
            </a:r>
            <a:endParaRPr lang="ru-RU" altLang="ru-RU" sz="3200" b="1" i="1" dirty="0"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1330537"/>
              </p:ext>
            </p:extLst>
          </p:nvPr>
        </p:nvGraphicFramePr>
        <p:xfrm>
          <a:off x="591696" y="1592364"/>
          <a:ext cx="2125212" cy="8124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26" name="Уравнение" r:id="rId4" imgW="596880" imgH="228600" progId="Equation.3">
                  <p:embed/>
                </p:oleObj>
              </mc:Choice>
              <mc:Fallback>
                <p:oleObj name="Уравнение" r:id="rId4" imgW="59688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91696" y="1592364"/>
                        <a:ext cx="2125212" cy="8124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7303762"/>
              </p:ext>
            </p:extLst>
          </p:nvPr>
        </p:nvGraphicFramePr>
        <p:xfrm>
          <a:off x="574580" y="2924944"/>
          <a:ext cx="3517681" cy="85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27" name="Уравнение" r:id="rId6" imgW="939600" imgH="228600" progId="Equation.3">
                  <p:embed/>
                </p:oleObj>
              </mc:Choice>
              <mc:Fallback>
                <p:oleObj name="Уравнение" r:id="rId6" imgW="9396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74580" y="2924944"/>
                        <a:ext cx="3517681" cy="854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7577902"/>
              </p:ext>
            </p:extLst>
          </p:nvPr>
        </p:nvGraphicFramePr>
        <p:xfrm>
          <a:off x="574580" y="4293096"/>
          <a:ext cx="3654822" cy="8640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28" name="Уравнение" r:id="rId8" imgW="965160" imgH="228600" progId="Equation.3">
                  <p:embed/>
                </p:oleObj>
              </mc:Choice>
              <mc:Fallback>
                <p:oleObj name="Уравнение" r:id="rId8" imgW="96516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74580" y="4293096"/>
                        <a:ext cx="3654822" cy="8640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885481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7" y="560993"/>
            <a:ext cx="54726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spcAft>
                <a:spcPct val="0"/>
              </a:spcAft>
              <a:buFontTx/>
              <a:buNone/>
            </a:pP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Заполните пропуски:</a:t>
            </a:r>
            <a:endParaRPr lang="ru-RU" altLang="ru-RU" sz="3200" b="1" i="1" dirty="0"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6693891"/>
              </p:ext>
            </p:extLst>
          </p:nvPr>
        </p:nvGraphicFramePr>
        <p:xfrm>
          <a:off x="550863" y="1688433"/>
          <a:ext cx="2168390" cy="8666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53" name="Уравнение" r:id="rId4" imgW="571320" imgH="228600" progId="Equation.3">
                  <p:embed/>
                </p:oleObj>
              </mc:Choice>
              <mc:Fallback>
                <p:oleObj name="Уравнение" r:id="rId4" imgW="57132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50863" y="1688433"/>
                        <a:ext cx="2168390" cy="8666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2842205"/>
              </p:ext>
            </p:extLst>
          </p:nvPr>
        </p:nvGraphicFramePr>
        <p:xfrm>
          <a:off x="513397" y="3019451"/>
          <a:ext cx="3410531" cy="8749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54" name="Уравнение" r:id="rId6" imgW="888840" imgH="228600" progId="Equation.3">
                  <p:embed/>
                </p:oleObj>
              </mc:Choice>
              <mc:Fallback>
                <p:oleObj name="Уравнение" r:id="rId6" imgW="88884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13397" y="3019451"/>
                        <a:ext cx="3410531" cy="8749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9558494"/>
              </p:ext>
            </p:extLst>
          </p:nvPr>
        </p:nvGraphicFramePr>
        <p:xfrm>
          <a:off x="539551" y="4358786"/>
          <a:ext cx="4037199" cy="9435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55" name="Уравнение" r:id="rId8" imgW="977760" imgH="228600" progId="Equation.3">
                  <p:embed/>
                </p:oleObj>
              </mc:Choice>
              <mc:Fallback>
                <p:oleObj name="Уравнение" r:id="rId8" imgW="97776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39551" y="4358786"/>
                        <a:ext cx="4037199" cy="9435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6995025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560993"/>
            <a:ext cx="8136904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spcAft>
                <a:spcPct val="0"/>
              </a:spcAft>
              <a:buFontTx/>
              <a:buNone/>
            </a:pPr>
            <a:r>
              <a:rPr lang="ru-RU" altLang="ru-RU" sz="36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Стр.81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, </a:t>
            </a:r>
            <a:r>
              <a:rPr lang="ru-RU" altLang="ru-RU" sz="36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Задача 2 </a:t>
            </a:r>
          </a:p>
          <a:p>
            <a:pPr fontAlgn="base" latinLnBrk="0">
              <a:spcAft>
                <a:spcPct val="0"/>
              </a:spcAft>
              <a:buFontTx/>
              <a:buNone/>
            </a:pPr>
            <a:r>
              <a:rPr lang="ru-RU" altLang="ru-RU" sz="32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      </a:t>
            </a:r>
          </a:p>
          <a:p>
            <a:pPr fontAlgn="base" latinLnBrk="0">
              <a:spcAft>
                <a:spcPct val="0"/>
              </a:spcAft>
              <a:buFontTx/>
              <a:buNone/>
            </a:pP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       </a:t>
            </a:r>
            <a:r>
              <a:rPr lang="ru-RU" altLang="ru-RU" sz="36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Прочитать. Разобрать!!!</a:t>
            </a:r>
            <a:endParaRPr lang="ru-RU" altLang="ru-RU" sz="3600" b="1" i="1" dirty="0"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pic>
        <p:nvPicPr>
          <p:cNvPr id="12595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44" t="37925" r="9123" b="44438"/>
          <a:stretch/>
        </p:blipFill>
        <p:spPr bwMode="auto">
          <a:xfrm>
            <a:off x="-7777" y="2404500"/>
            <a:ext cx="9187711" cy="18885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35728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54295" y="332656"/>
            <a:ext cx="863818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spcAft>
                <a:spcPct val="0"/>
              </a:spcAft>
              <a:buFontTx/>
              <a:buNone/>
            </a:pPr>
            <a:r>
              <a:rPr lang="ru-RU" altLang="ru-RU" sz="36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№ 239.</a:t>
            </a:r>
          </a:p>
          <a:p>
            <a:pPr fontAlgn="base" latinLnBrk="0">
              <a:spcAft>
                <a:spcPct val="0"/>
              </a:spcAft>
              <a:buFontTx/>
              <a:buNone/>
            </a:pPr>
            <a:endParaRPr lang="ru-RU" altLang="ru-RU" sz="3600" b="1" i="1" dirty="0" smtClean="0"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fontAlgn="base" latinLnBrk="0">
              <a:spcAft>
                <a:spcPct val="0"/>
              </a:spcAft>
              <a:buFontTx/>
              <a:buNone/>
            </a:pPr>
            <a:r>
              <a:rPr lang="ru-RU" altLang="ru-RU" sz="36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Доказать, что число </a:t>
            </a:r>
          </a:p>
          <a:p>
            <a:pPr fontAlgn="base" latinLnBrk="0">
              <a:spcAft>
                <a:spcPct val="0"/>
              </a:spcAft>
              <a:buFontTx/>
              <a:buNone/>
            </a:pPr>
            <a:r>
              <a:rPr lang="ru-RU" altLang="ru-RU" sz="36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делится </a:t>
            </a:r>
            <a:r>
              <a:rPr lang="ru-RU" altLang="ru-RU" sz="36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на 37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       </a:t>
            </a:r>
            <a:endParaRPr lang="ru-RU" altLang="ru-RU" sz="3600" b="1" i="1" dirty="0"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1357526"/>
              </p:ext>
            </p:extLst>
          </p:nvPr>
        </p:nvGraphicFramePr>
        <p:xfrm>
          <a:off x="6053138" y="1340768"/>
          <a:ext cx="3090862" cy="676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44" name="Формула" r:id="rId4" imgW="927000" imgH="203040" progId="Equation.3">
                  <p:embed/>
                </p:oleObj>
              </mc:Choice>
              <mc:Fallback>
                <p:oleObj name="Формула" r:id="rId4" imgW="927000" imgH="203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053138" y="1340768"/>
                        <a:ext cx="3090862" cy="676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1821737"/>
              </p:ext>
            </p:extLst>
          </p:nvPr>
        </p:nvGraphicFramePr>
        <p:xfrm>
          <a:off x="295868" y="2924944"/>
          <a:ext cx="8555038" cy="1352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45" name="Уравнение" r:id="rId6" imgW="2565360" imgH="406080" progId="Equation.3">
                  <p:embed/>
                </p:oleObj>
              </mc:Choice>
              <mc:Fallback>
                <p:oleObj name="Уравнение" r:id="rId6" imgW="2565360" imgH="406080" progId="Equation.3">
                  <p:embed/>
                  <p:pic>
                    <p:nvPicPr>
                      <p:cNvPr id="0" name="Объект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868" y="2924944"/>
                        <a:ext cx="8555038" cy="1352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0180912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0277571"/>
              </p:ext>
            </p:extLst>
          </p:nvPr>
        </p:nvGraphicFramePr>
        <p:xfrm>
          <a:off x="295868" y="1340768"/>
          <a:ext cx="8555038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80" name="Уравнение" r:id="rId4" imgW="2565360" imgH="228600" progId="Equation.3">
                  <p:embed/>
                </p:oleObj>
              </mc:Choice>
              <mc:Fallback>
                <p:oleObj name="Уравнение" r:id="rId4" imgW="256536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95868" y="1340768"/>
                        <a:ext cx="8555038" cy="762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8187848"/>
              </p:ext>
            </p:extLst>
          </p:nvPr>
        </p:nvGraphicFramePr>
        <p:xfrm>
          <a:off x="309275" y="2636912"/>
          <a:ext cx="5761037" cy="677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81" name="Уравнение" r:id="rId6" imgW="1726920" imgH="203040" progId="Equation.3">
                  <p:embed/>
                </p:oleObj>
              </mc:Choice>
              <mc:Fallback>
                <p:oleObj name="Уравнение" r:id="rId6" imgW="1726920" imgH="203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09275" y="2636912"/>
                        <a:ext cx="5761037" cy="677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395536" y="188640"/>
            <a:ext cx="17732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 latinLnBrk="0">
              <a:spcAft>
                <a:spcPct val="0"/>
              </a:spcAft>
              <a:buFontTx/>
              <a:buNone/>
            </a:pPr>
            <a:r>
              <a:rPr lang="ru-RU" altLang="ru-RU" sz="32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№ 239.</a:t>
            </a:r>
          </a:p>
        </p:txBody>
      </p:sp>
    </p:spTree>
    <p:extLst>
      <p:ext uri="{BB962C8B-B14F-4D97-AF65-F5344CB8AC3E}">
        <p14:creationId xmlns:p14="http://schemas.microsoft.com/office/powerpoint/2010/main" val="328296810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5883275" y="0"/>
            <a:ext cx="3260725" cy="706438"/>
          </a:xfrm>
        </p:spPr>
        <p:txBody>
          <a:bodyPr/>
          <a:lstStyle/>
          <a:p>
            <a:r>
              <a:rPr lang="ru-RU" altLang="ru-RU" sz="2400" b="1" i="1" smtClean="0">
                <a:solidFill>
                  <a:srgbClr val="FF0000"/>
                </a:solidFill>
                <a:latin typeface="Bookman Old Style" panose="02050604050505020204" pitchFamily="18" charset="0"/>
              </a:rPr>
              <a:t>Цели урока:</a:t>
            </a:r>
          </a:p>
        </p:txBody>
      </p:sp>
      <p:sp>
        <p:nvSpPr>
          <p:cNvPr id="13315" name="Прямоугольник 1"/>
          <p:cNvSpPr>
            <a:spLocks noChangeArrowheads="1"/>
          </p:cNvSpPr>
          <p:nvPr/>
        </p:nvSpPr>
        <p:spPr bwMode="auto">
          <a:xfrm>
            <a:off x="107504" y="764704"/>
            <a:ext cx="8856662" cy="3667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-449263" algn="l"/>
                <a:tab pos="889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-449263" algn="l"/>
                <a:tab pos="889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-449263" algn="l"/>
                <a:tab pos="889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-449263" algn="l"/>
                <a:tab pos="88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-449263" algn="l"/>
                <a:tab pos="88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-449263" algn="l"/>
                <a:tab pos="88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-449263" algn="l"/>
                <a:tab pos="88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-449263" algn="l"/>
                <a:tab pos="88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-449263" algn="l"/>
                <a:tab pos="889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 latinLnBrk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altLang="ru-RU" sz="54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</a:t>
            </a:r>
            <a:r>
              <a:rPr lang="ru-RU" altLang="ru-RU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азвитие</a:t>
            </a:r>
            <a:r>
              <a:rPr lang="ru-RU" altLang="ru-RU" sz="20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представления о делимости чисел, систематизация свойств делимости.</a:t>
            </a:r>
            <a:r>
              <a:rPr lang="ru-RU" altLang="ru-RU" sz="3600" b="1" i="1" dirty="0" smtClean="0">
                <a:solidFill>
                  <a:srgbClr val="00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</a:p>
          <a:p>
            <a:pPr fontAlgn="base" latinLnBrk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altLang="ru-RU" sz="48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П</a:t>
            </a:r>
            <a:r>
              <a:rPr lang="ru-RU" altLang="ru-RU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рименение свойств делимости при решении задач.</a:t>
            </a:r>
            <a:endParaRPr lang="ru-RU" altLang="ru-RU" sz="1800" b="1" i="1" dirty="0" smtClean="0"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4764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0277571"/>
              </p:ext>
            </p:extLst>
          </p:nvPr>
        </p:nvGraphicFramePr>
        <p:xfrm>
          <a:off x="295868" y="1340768"/>
          <a:ext cx="8555038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27" name="Уравнение" r:id="rId4" imgW="2565360" imgH="228600" progId="Equation.3">
                  <p:embed/>
                </p:oleObj>
              </mc:Choice>
              <mc:Fallback>
                <p:oleObj name="Уравнение" r:id="rId4" imgW="256536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95868" y="1340768"/>
                        <a:ext cx="8555038" cy="762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0365620"/>
              </p:ext>
            </p:extLst>
          </p:nvPr>
        </p:nvGraphicFramePr>
        <p:xfrm>
          <a:off x="234514" y="2283283"/>
          <a:ext cx="5761037" cy="677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28" name="Уравнение" r:id="rId6" imgW="1726920" imgH="203040" progId="Equation.3">
                  <p:embed/>
                </p:oleObj>
              </mc:Choice>
              <mc:Fallback>
                <p:oleObj name="Уравнение" r:id="rId6" imgW="1726920" imgH="203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4514" y="2283283"/>
                        <a:ext cx="5761037" cy="677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44237"/>
              </p:ext>
            </p:extLst>
          </p:nvPr>
        </p:nvGraphicFramePr>
        <p:xfrm>
          <a:off x="234514" y="3198660"/>
          <a:ext cx="5507038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29" name="Уравнение" r:id="rId8" imgW="1650960" imgH="228600" progId="Equation.3">
                  <p:embed/>
                </p:oleObj>
              </mc:Choice>
              <mc:Fallback>
                <p:oleObj name="Уравнение" r:id="rId8" imgW="165096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34514" y="3198660"/>
                        <a:ext cx="5507038" cy="762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95868" y="4198174"/>
            <a:ext cx="85966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 latinLnBrk="0">
              <a:spcAft>
                <a:spcPct val="0"/>
              </a:spcAft>
              <a:buFontTx/>
              <a:buNone/>
            </a:pP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Полученное произведение делится на …</a:t>
            </a:r>
            <a:endParaRPr lang="ru-RU" altLang="ru-RU" sz="3200" b="1" i="1" dirty="0"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35602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0277571"/>
              </p:ext>
            </p:extLst>
          </p:nvPr>
        </p:nvGraphicFramePr>
        <p:xfrm>
          <a:off x="295868" y="1340768"/>
          <a:ext cx="8555038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49" name="Уравнение" r:id="rId4" imgW="2565360" imgH="228600" progId="Equation.3">
                  <p:embed/>
                </p:oleObj>
              </mc:Choice>
              <mc:Fallback>
                <p:oleObj name="Уравнение" r:id="rId4" imgW="256536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95868" y="1340768"/>
                        <a:ext cx="8555038" cy="762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0365620"/>
              </p:ext>
            </p:extLst>
          </p:nvPr>
        </p:nvGraphicFramePr>
        <p:xfrm>
          <a:off x="234514" y="2283283"/>
          <a:ext cx="5761037" cy="677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50" name="Уравнение" r:id="rId6" imgW="1726920" imgH="203040" progId="Equation.3">
                  <p:embed/>
                </p:oleObj>
              </mc:Choice>
              <mc:Fallback>
                <p:oleObj name="Уравнение" r:id="rId6" imgW="1726920" imgH="203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4514" y="2283283"/>
                        <a:ext cx="5761037" cy="677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44237"/>
              </p:ext>
            </p:extLst>
          </p:nvPr>
        </p:nvGraphicFramePr>
        <p:xfrm>
          <a:off x="234514" y="3198660"/>
          <a:ext cx="5507038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51" name="Уравнение" r:id="rId8" imgW="1650960" imgH="228600" progId="Equation.3">
                  <p:embed/>
                </p:oleObj>
              </mc:Choice>
              <mc:Fallback>
                <p:oleObj name="Уравнение" r:id="rId8" imgW="165096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34514" y="3198660"/>
                        <a:ext cx="5507038" cy="762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95868" y="4198174"/>
            <a:ext cx="85966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 latinLnBrk="0">
              <a:spcAft>
                <a:spcPct val="0"/>
              </a:spcAft>
              <a:buFontTx/>
              <a:buNone/>
            </a:pP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Полученное произведение делится на 111=…</a:t>
            </a:r>
            <a:endParaRPr lang="ru-RU" altLang="ru-RU" sz="3200" b="1" i="1" dirty="0"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814050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0277571"/>
              </p:ext>
            </p:extLst>
          </p:nvPr>
        </p:nvGraphicFramePr>
        <p:xfrm>
          <a:off x="295868" y="1340768"/>
          <a:ext cx="8555038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73" name="Уравнение" r:id="rId4" imgW="2565360" imgH="228600" progId="Equation.3">
                  <p:embed/>
                </p:oleObj>
              </mc:Choice>
              <mc:Fallback>
                <p:oleObj name="Уравнение" r:id="rId4" imgW="256536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95868" y="1340768"/>
                        <a:ext cx="8555038" cy="762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0365620"/>
              </p:ext>
            </p:extLst>
          </p:nvPr>
        </p:nvGraphicFramePr>
        <p:xfrm>
          <a:off x="234514" y="2283283"/>
          <a:ext cx="5761037" cy="677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74" name="Уравнение" r:id="rId6" imgW="1726920" imgH="203040" progId="Equation.3">
                  <p:embed/>
                </p:oleObj>
              </mc:Choice>
              <mc:Fallback>
                <p:oleObj name="Уравнение" r:id="rId6" imgW="1726920" imgH="203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4514" y="2283283"/>
                        <a:ext cx="5761037" cy="677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44237"/>
              </p:ext>
            </p:extLst>
          </p:nvPr>
        </p:nvGraphicFramePr>
        <p:xfrm>
          <a:off x="234514" y="3198660"/>
          <a:ext cx="5507038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75" name="Уравнение" r:id="rId8" imgW="1650960" imgH="228600" progId="Equation.3">
                  <p:embed/>
                </p:oleObj>
              </mc:Choice>
              <mc:Fallback>
                <p:oleObj name="Уравнение" r:id="rId8" imgW="165096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34514" y="3198660"/>
                        <a:ext cx="5507038" cy="762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95868" y="4198174"/>
            <a:ext cx="85966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 latinLnBrk="0">
              <a:spcAft>
                <a:spcPct val="0"/>
              </a:spcAft>
              <a:buFontTx/>
              <a:buNone/>
            </a:pP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Полученное произведение делится на 111=3∙37</a:t>
            </a:r>
            <a:endParaRPr lang="ru-RU" altLang="ru-RU" sz="3200" b="1" i="1" dirty="0"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75444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0277571"/>
              </p:ext>
            </p:extLst>
          </p:nvPr>
        </p:nvGraphicFramePr>
        <p:xfrm>
          <a:off x="295868" y="1340768"/>
          <a:ext cx="8555038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97" name="Уравнение" r:id="rId4" imgW="2565360" imgH="228600" progId="Equation.3">
                  <p:embed/>
                </p:oleObj>
              </mc:Choice>
              <mc:Fallback>
                <p:oleObj name="Уравнение" r:id="rId4" imgW="256536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95868" y="1340768"/>
                        <a:ext cx="8555038" cy="762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0365620"/>
              </p:ext>
            </p:extLst>
          </p:nvPr>
        </p:nvGraphicFramePr>
        <p:xfrm>
          <a:off x="234514" y="2283283"/>
          <a:ext cx="5761037" cy="677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98" name="Уравнение" r:id="rId6" imgW="1726920" imgH="203040" progId="Equation.3">
                  <p:embed/>
                </p:oleObj>
              </mc:Choice>
              <mc:Fallback>
                <p:oleObj name="Уравнение" r:id="rId6" imgW="1726920" imgH="203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4514" y="2283283"/>
                        <a:ext cx="5761037" cy="677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44237"/>
              </p:ext>
            </p:extLst>
          </p:nvPr>
        </p:nvGraphicFramePr>
        <p:xfrm>
          <a:off x="234514" y="3198660"/>
          <a:ext cx="5507038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99" name="Уравнение" r:id="rId8" imgW="1650960" imgH="228600" progId="Equation.3">
                  <p:embed/>
                </p:oleObj>
              </mc:Choice>
              <mc:Fallback>
                <p:oleObj name="Уравнение" r:id="rId8" imgW="165096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34514" y="3198660"/>
                        <a:ext cx="5507038" cy="762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95868" y="4198174"/>
            <a:ext cx="859661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 latinLnBrk="0">
              <a:spcAft>
                <a:spcPct val="0"/>
              </a:spcAft>
              <a:buFontTx/>
              <a:buNone/>
            </a:pP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Полученное произведение делится на </a:t>
            </a:r>
            <a:r>
              <a:rPr lang="ru-RU" altLang="ru-RU" sz="36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111=3∙37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, </a:t>
            </a:r>
            <a:r>
              <a:rPr lang="ru-RU" altLang="ru-RU" sz="3200" b="1" i="1" dirty="0" err="1" smtClean="0">
                <a:latin typeface="Bookman Old Style" panose="02050604050505020204" pitchFamily="18" charset="0"/>
                <a:cs typeface="Arial" panose="020B0604020202020204" pitchFamily="34" charset="0"/>
              </a:rPr>
              <a:t>сл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-но, данное выражение делится на 37.</a:t>
            </a:r>
            <a:endParaRPr lang="ru-RU" altLang="ru-RU" sz="3200" b="1" i="1" dirty="0"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95868" y="332656"/>
            <a:ext cx="17732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 latinLnBrk="0">
              <a:spcAft>
                <a:spcPct val="0"/>
              </a:spcAft>
              <a:buFontTx/>
              <a:buNone/>
            </a:pPr>
            <a:r>
              <a:rPr lang="ru-RU" altLang="ru-RU" sz="32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№ 239.</a:t>
            </a:r>
          </a:p>
        </p:txBody>
      </p:sp>
    </p:spTree>
    <p:extLst>
      <p:ext uri="{BB962C8B-B14F-4D97-AF65-F5344CB8AC3E}">
        <p14:creationId xmlns:p14="http://schemas.microsoft.com/office/powerpoint/2010/main" val="216723220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323528" y="188640"/>
            <a:ext cx="48245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spcAft>
                <a:spcPct val="0"/>
              </a:spcAft>
              <a:buFontTx/>
              <a:buNone/>
            </a:pPr>
            <a:r>
              <a:rPr lang="ru-RU" altLang="ru-RU" sz="3200" b="1" i="1" u="sng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Свойство 2.</a:t>
            </a:r>
            <a:endParaRPr lang="ru-RU" altLang="ru-RU" sz="3200" b="1" i="1" u="sng" dirty="0"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5166" y="1012045"/>
            <a:ext cx="863818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spcAft>
                <a:spcPct val="0"/>
              </a:spcAft>
              <a:buFontTx/>
              <a:buNone/>
            </a:pP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Если </a:t>
            </a:r>
            <a:r>
              <a:rPr lang="ru-RU" altLang="ru-RU" sz="40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 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и</a:t>
            </a:r>
            <a:r>
              <a:rPr lang="ru-RU" altLang="ru-RU" sz="40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en-US" altLang="ru-RU" sz="4000" b="1" i="1" dirty="0" smtClean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b</a:t>
            </a:r>
            <a:r>
              <a:rPr lang="ru-RU" altLang="ru-RU" sz="4000" b="1" i="1" dirty="0" smtClean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делятся на </a:t>
            </a:r>
            <a:r>
              <a:rPr lang="ru-RU" altLang="ru-RU" sz="36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т, </a:t>
            </a: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то</a:t>
            </a:r>
            <a:r>
              <a:rPr lang="ru-RU" altLang="ru-RU" sz="36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при любых </a:t>
            </a:r>
            <a:r>
              <a:rPr lang="en-US" altLang="ru-RU" sz="36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k</a:t>
            </a:r>
            <a:r>
              <a:rPr lang="ru-RU" altLang="ru-RU" sz="40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и</a:t>
            </a:r>
            <a:r>
              <a:rPr lang="en-US" altLang="ru-RU" sz="40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en-US" altLang="ru-RU" sz="36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l</a:t>
            </a:r>
            <a:r>
              <a:rPr lang="ru-RU" altLang="ru-RU" sz="40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число </a:t>
            </a:r>
            <a:r>
              <a:rPr lang="en-US" altLang="ru-RU" sz="4000" b="1" i="1" dirty="0" err="1" smtClean="0">
                <a:latin typeface="Bookman Old Style" panose="02050604050505020204" pitchFamily="18" charset="0"/>
                <a:cs typeface="Arial" panose="020B0604020202020204" pitchFamily="34" charset="0"/>
              </a:rPr>
              <a:t>k</a:t>
            </a:r>
            <a:r>
              <a:rPr lang="en-US" altLang="ru-RU" sz="4000" b="1" i="1" dirty="0" err="1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a</a:t>
            </a:r>
            <a:r>
              <a:rPr lang="en-US" altLang="ru-RU" sz="4000" b="1" i="1" dirty="0" err="1" smtClean="0">
                <a:latin typeface="Bookman Old Style" panose="02050604050505020204" pitchFamily="18" charset="0"/>
                <a:cs typeface="Arial" panose="020B0604020202020204" pitchFamily="34" charset="0"/>
              </a:rPr>
              <a:t>+l</a:t>
            </a:r>
            <a:r>
              <a:rPr lang="en-US" altLang="ru-RU" sz="4000" b="1" i="1" dirty="0" err="1" smtClean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b</a:t>
            </a:r>
            <a:r>
              <a:rPr lang="ru-RU" altLang="ru-RU" sz="3600" b="1" i="1" dirty="0" smtClean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endParaRPr lang="ru-RU" altLang="ru-RU" sz="3600" b="1" i="1" dirty="0">
              <a:solidFill>
                <a:srgbClr val="00B05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809680" y="1627598"/>
            <a:ext cx="33478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8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делится </a:t>
            </a: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на </a:t>
            </a:r>
            <a:r>
              <a:rPr lang="ru-RU" altLang="ru-RU" sz="40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9894418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323528" y="188640"/>
            <a:ext cx="48245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spcAft>
                <a:spcPct val="0"/>
              </a:spcAft>
              <a:buFontTx/>
              <a:buNone/>
            </a:pPr>
            <a:r>
              <a:rPr lang="ru-RU" altLang="ru-RU" sz="3200" b="1" i="1" u="sng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Свойство 2.</a:t>
            </a:r>
            <a:endParaRPr lang="ru-RU" altLang="ru-RU" sz="3200" b="1" i="1" u="sng" dirty="0"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5166" y="1012045"/>
            <a:ext cx="863818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spcAft>
                <a:spcPct val="0"/>
              </a:spcAft>
              <a:buFontTx/>
              <a:buNone/>
            </a:pP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Если </a:t>
            </a:r>
            <a:r>
              <a:rPr lang="ru-RU" altLang="ru-RU" sz="40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 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и</a:t>
            </a:r>
            <a:r>
              <a:rPr lang="ru-RU" altLang="ru-RU" sz="40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en-US" altLang="ru-RU" sz="4000" b="1" i="1" dirty="0" smtClean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b</a:t>
            </a:r>
            <a:r>
              <a:rPr lang="ru-RU" altLang="ru-RU" sz="4000" b="1" i="1" dirty="0" smtClean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делятся на </a:t>
            </a:r>
            <a:r>
              <a:rPr lang="ru-RU" altLang="ru-RU" sz="36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т, </a:t>
            </a: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то</a:t>
            </a:r>
            <a:r>
              <a:rPr lang="ru-RU" altLang="ru-RU" sz="36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при любых </a:t>
            </a:r>
            <a:r>
              <a:rPr lang="en-US" altLang="ru-RU" sz="36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k</a:t>
            </a:r>
            <a:r>
              <a:rPr lang="ru-RU" altLang="ru-RU" sz="40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и</a:t>
            </a:r>
            <a:r>
              <a:rPr lang="en-US" altLang="ru-RU" sz="40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en-US" altLang="ru-RU" sz="36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l</a:t>
            </a:r>
            <a:r>
              <a:rPr lang="ru-RU" altLang="ru-RU" sz="40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число </a:t>
            </a:r>
            <a:r>
              <a:rPr lang="en-US" altLang="ru-RU" sz="4000" b="1" i="1" dirty="0" err="1" smtClean="0">
                <a:latin typeface="Bookman Old Style" panose="02050604050505020204" pitchFamily="18" charset="0"/>
                <a:cs typeface="Arial" panose="020B0604020202020204" pitchFamily="34" charset="0"/>
              </a:rPr>
              <a:t>k</a:t>
            </a:r>
            <a:r>
              <a:rPr lang="en-US" altLang="ru-RU" sz="4000" b="1" i="1" dirty="0" err="1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a</a:t>
            </a:r>
            <a:r>
              <a:rPr lang="en-US" altLang="ru-RU" sz="4000" b="1" i="1" dirty="0" err="1" smtClean="0">
                <a:latin typeface="Bookman Old Style" panose="02050604050505020204" pitchFamily="18" charset="0"/>
                <a:cs typeface="Arial" panose="020B0604020202020204" pitchFamily="34" charset="0"/>
              </a:rPr>
              <a:t>+l</a:t>
            </a:r>
            <a:r>
              <a:rPr lang="en-US" altLang="ru-RU" sz="4000" b="1" i="1" dirty="0" err="1" smtClean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b</a:t>
            </a:r>
            <a:r>
              <a:rPr lang="ru-RU" altLang="ru-RU" sz="3600" b="1" i="1" dirty="0" smtClean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endParaRPr lang="ru-RU" altLang="ru-RU" sz="3600" b="1" i="1" dirty="0">
              <a:solidFill>
                <a:srgbClr val="00B05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809680" y="1627598"/>
            <a:ext cx="33478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8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делится </a:t>
            </a: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на </a:t>
            </a:r>
            <a:r>
              <a:rPr lang="ru-RU" altLang="ru-RU" sz="40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 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2981815"/>
            <a:ext cx="932452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spcAft>
                <a:spcPct val="0"/>
              </a:spcAft>
              <a:buFontTx/>
              <a:buNone/>
            </a:pP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Так как </a:t>
            </a:r>
            <a:r>
              <a:rPr lang="ru-RU" altLang="ru-RU" sz="40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 </a:t>
            </a:r>
            <a:r>
              <a:rPr lang="ru-RU" altLang="ru-RU" sz="32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и</a:t>
            </a:r>
            <a:r>
              <a:rPr lang="ru-RU" altLang="ru-RU" sz="40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en-US" altLang="ru-RU" sz="4000" b="1" i="1" dirty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b</a:t>
            </a:r>
            <a:r>
              <a:rPr lang="ru-RU" altLang="ru-RU" sz="4000" b="1" i="1" dirty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28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делятся на </a:t>
            </a:r>
            <a:r>
              <a:rPr lang="ru-RU" altLang="ru-RU" sz="36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т, 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то</a:t>
            </a:r>
          </a:p>
          <a:p>
            <a:pPr fontAlgn="base" latinLnBrk="0">
              <a:spcAft>
                <a:spcPct val="0"/>
              </a:spcAft>
              <a:buFontTx/>
              <a:buNone/>
            </a:pPr>
            <a:r>
              <a:rPr lang="ru-RU" altLang="ru-RU" sz="32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40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</a:t>
            </a:r>
            <a:r>
              <a:rPr lang="ru-RU" altLang="ru-RU" sz="40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=</a:t>
            </a:r>
            <a:r>
              <a:rPr lang="ru-RU" altLang="ru-RU" sz="4000" b="1" i="1" dirty="0" err="1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</a:t>
            </a:r>
            <a:r>
              <a:rPr lang="ru-RU" altLang="ru-RU" sz="4000" b="1" i="1" dirty="0" err="1" smtClean="0">
                <a:latin typeface="Bookman Old Style" panose="02050604050505020204" pitchFamily="18" charset="0"/>
                <a:cs typeface="Arial" panose="020B0604020202020204" pitchFamily="34" charset="0"/>
              </a:rPr>
              <a:t>р</a:t>
            </a:r>
            <a:r>
              <a:rPr lang="ru-RU" altLang="ru-RU" sz="40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32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и</a:t>
            </a:r>
            <a:r>
              <a:rPr lang="ru-RU" altLang="ru-RU" sz="40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en-US" altLang="ru-RU" sz="4000" b="1" i="1" dirty="0" smtClean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b</a:t>
            </a:r>
            <a:r>
              <a:rPr lang="ru-RU" altLang="ru-RU" sz="40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=</a:t>
            </a:r>
            <a:r>
              <a:rPr lang="ru-RU" altLang="ru-RU" sz="40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</a:t>
            </a:r>
            <a:r>
              <a:rPr lang="en-US" altLang="ru-RU" sz="40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d</a:t>
            </a:r>
            <a:r>
              <a:rPr lang="ru-RU" altLang="ru-RU" sz="40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, 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где </a:t>
            </a:r>
            <a:r>
              <a:rPr lang="ru-RU" altLang="ru-RU" sz="36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р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и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en-US" altLang="ru-RU" sz="36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d</a:t>
            </a:r>
            <a:r>
              <a:rPr lang="ru-RU" altLang="ru-RU" sz="36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-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целые числа.</a:t>
            </a:r>
          </a:p>
          <a:p>
            <a:pPr fontAlgn="base" latinLnBrk="0">
              <a:spcAft>
                <a:spcPct val="0"/>
              </a:spcAft>
              <a:buFontTx/>
              <a:buNone/>
            </a:pP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Тогда </a:t>
            </a:r>
          </a:p>
          <a:p>
            <a:pPr algn="ctr" fontAlgn="base" latinLnBrk="0">
              <a:spcAft>
                <a:spcPct val="0"/>
              </a:spcAft>
              <a:buFontTx/>
              <a:buNone/>
            </a:pPr>
            <a:r>
              <a:rPr lang="ru-RU" altLang="ru-RU" sz="36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 </a:t>
            </a:r>
            <a:r>
              <a:rPr lang="en-US" altLang="ru-RU" sz="3600" b="1" i="1" dirty="0" err="1" smtClean="0">
                <a:latin typeface="Bookman Old Style" panose="02050604050505020204" pitchFamily="18" charset="0"/>
                <a:cs typeface="Arial" panose="020B0604020202020204" pitchFamily="34" charset="0"/>
              </a:rPr>
              <a:t>k</a:t>
            </a:r>
            <a:r>
              <a:rPr lang="en-US" altLang="ru-RU" sz="3600" b="1" i="1" dirty="0" err="1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a</a:t>
            </a:r>
            <a:r>
              <a:rPr lang="en-US" altLang="ru-RU" sz="3600" b="1" i="1" dirty="0" err="1" smtClean="0">
                <a:latin typeface="Bookman Old Style" panose="02050604050505020204" pitchFamily="18" charset="0"/>
                <a:cs typeface="Arial" panose="020B0604020202020204" pitchFamily="34" charset="0"/>
              </a:rPr>
              <a:t>+l</a:t>
            </a:r>
            <a:r>
              <a:rPr lang="en-US" altLang="ru-RU" sz="3600" b="1" i="1" dirty="0" err="1" smtClean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b</a:t>
            </a:r>
            <a:r>
              <a:rPr lang="ru-RU" altLang="ru-RU" sz="3600" b="1" i="1" dirty="0" smtClean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=</a:t>
            </a:r>
            <a:r>
              <a:rPr lang="en-US" altLang="ru-RU" sz="36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k</a:t>
            </a:r>
            <a:r>
              <a:rPr lang="ru-RU" altLang="ru-RU" sz="3600" b="1" i="1" dirty="0" err="1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</a:t>
            </a:r>
            <a:r>
              <a:rPr lang="ru-RU" altLang="ru-RU" sz="3600" b="1" i="1" dirty="0" err="1">
                <a:latin typeface="Bookman Old Style" panose="02050604050505020204" pitchFamily="18" charset="0"/>
                <a:cs typeface="Arial" panose="020B0604020202020204" pitchFamily="34" charset="0"/>
              </a:rPr>
              <a:t>р</a:t>
            </a:r>
            <a:r>
              <a:rPr lang="en-US" altLang="ru-RU" sz="36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+l</a:t>
            </a:r>
            <a:r>
              <a:rPr lang="ru-RU" altLang="ru-RU" sz="4000" b="1" i="1" dirty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</a:t>
            </a:r>
            <a:r>
              <a:rPr lang="en-US" altLang="ru-RU" sz="40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d</a:t>
            </a:r>
            <a:r>
              <a:rPr lang="ru-RU" altLang="ru-RU" sz="40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=</a:t>
            </a:r>
            <a:r>
              <a:rPr lang="ru-RU" altLang="ru-RU" sz="40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</a:t>
            </a:r>
            <a:r>
              <a:rPr lang="ru-RU" altLang="ru-RU" sz="4000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(</a:t>
            </a:r>
            <a:r>
              <a:rPr lang="en-US" altLang="ru-RU" sz="4000" b="1" i="1" dirty="0" err="1" smtClean="0">
                <a:latin typeface="Bookman Old Style" panose="02050604050505020204" pitchFamily="18" charset="0"/>
                <a:cs typeface="Arial" panose="020B0604020202020204" pitchFamily="34" charset="0"/>
              </a:rPr>
              <a:t>kp+ld</a:t>
            </a:r>
            <a:r>
              <a:rPr lang="en-US" altLang="ru-RU" sz="4000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) </a:t>
            </a:r>
            <a:r>
              <a:rPr lang="ru-RU" altLang="ru-RU" sz="36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делится на </a:t>
            </a:r>
            <a:r>
              <a:rPr lang="ru-RU" altLang="ru-RU" sz="44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т.</a:t>
            </a:r>
            <a:endParaRPr lang="ru-RU" altLang="ru-RU" sz="1200" b="1" i="1" dirty="0">
              <a:solidFill>
                <a:srgbClr val="00B05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63688" y="2366262"/>
            <a:ext cx="7200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spcAft>
                <a:spcPct val="0"/>
              </a:spcAft>
              <a:buFontTx/>
              <a:buNone/>
            </a:pP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Доказательство:</a:t>
            </a:r>
            <a:endParaRPr lang="ru-RU" altLang="ru-RU" sz="2800" b="1" i="1" dirty="0"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48447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188640"/>
            <a:ext cx="863818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 latinLnBrk="0">
              <a:spcAft>
                <a:spcPct val="0"/>
              </a:spcAft>
              <a:buFontTx/>
              <a:buNone/>
            </a:pPr>
            <a:r>
              <a:rPr lang="ru-RU" altLang="ru-RU" sz="36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№ 237</a:t>
            </a:r>
            <a:r>
              <a:rPr lang="ru-RU" altLang="ru-RU" sz="40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893236"/>
            <a:ext cx="863818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 latinLnBrk="0">
              <a:spcAft>
                <a:spcPct val="0"/>
              </a:spcAft>
              <a:buFontTx/>
              <a:buNone/>
            </a:pP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Натуральные числа  </a:t>
            </a:r>
            <a:r>
              <a:rPr lang="ru-RU" altLang="ru-RU" sz="36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5п+1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и </a:t>
            </a:r>
            <a:r>
              <a:rPr lang="ru-RU" altLang="ru-RU" sz="36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7п+2 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делятся на число </a:t>
            </a:r>
            <a:r>
              <a:rPr lang="ru-RU" altLang="ru-RU" sz="36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</a:t>
            </a:r>
            <a:r>
              <a:rPr lang="ru-RU" altLang="ru-RU" sz="32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&gt;1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. Найти </a:t>
            </a:r>
            <a:r>
              <a:rPr lang="ru-RU" altLang="ru-RU" sz="36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-1" y="2204864"/>
            <a:ext cx="903649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 latinLnBrk="0">
              <a:spcAft>
                <a:spcPct val="0"/>
              </a:spcAft>
              <a:buFontTx/>
              <a:buNone/>
            </a:pP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Решение:</a:t>
            </a:r>
          </a:p>
          <a:p>
            <a:pPr algn="ctr" fontAlgn="base" latinLnBrk="0">
              <a:spcAft>
                <a:spcPct val="0"/>
              </a:spcAft>
              <a:buFontTx/>
              <a:buNone/>
            </a:pP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Так как числа </a:t>
            </a:r>
            <a:r>
              <a:rPr lang="ru-RU" altLang="ru-RU" sz="36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5п+1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и </a:t>
            </a:r>
            <a:r>
              <a:rPr lang="ru-RU" altLang="ru-RU" sz="36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7п+2 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делятся на </a:t>
            </a:r>
            <a:r>
              <a:rPr lang="ru-RU" altLang="ru-RU" sz="36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т, </a:t>
            </a:r>
            <a:r>
              <a:rPr lang="ru-RU" altLang="ru-RU" sz="36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то и число 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</a:p>
          <a:p>
            <a:pPr algn="ctr" fontAlgn="base" latinLnBrk="0">
              <a:spcAft>
                <a:spcPct val="0"/>
              </a:spcAft>
              <a:buFontTx/>
              <a:buNone/>
            </a:pPr>
            <a:r>
              <a:rPr lang="ru-RU" altLang="ru-RU" sz="3600" b="1" i="1" smtClean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7</a:t>
            </a:r>
            <a:r>
              <a:rPr lang="ru-RU" altLang="ru-RU" sz="3600" b="1" i="1" smtClean="0">
                <a:latin typeface="Bookman Old Style" panose="02050604050505020204" pitchFamily="18" charset="0"/>
                <a:cs typeface="Arial" panose="020B0604020202020204" pitchFamily="34" charset="0"/>
              </a:rPr>
              <a:t>(</a:t>
            </a:r>
            <a:r>
              <a:rPr lang="ru-RU" altLang="ru-RU" sz="3600" b="1" i="1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5</a:t>
            </a:r>
            <a:r>
              <a:rPr lang="ru-RU" altLang="ru-RU" sz="3600" b="1" i="1" smtClean="0">
                <a:latin typeface="Bookman Old Style" panose="02050604050505020204" pitchFamily="18" charset="0"/>
                <a:cs typeface="Arial" panose="020B0604020202020204" pitchFamily="34" charset="0"/>
              </a:rPr>
              <a:t>п+1) – </a:t>
            </a:r>
            <a:r>
              <a:rPr lang="ru-RU" altLang="ru-RU" sz="3600" b="1" i="1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5</a:t>
            </a:r>
            <a:r>
              <a:rPr lang="ru-RU" altLang="ru-RU" sz="3600" b="1" i="1" smtClean="0">
                <a:latin typeface="Bookman Old Style" panose="02050604050505020204" pitchFamily="18" charset="0"/>
                <a:cs typeface="Arial" panose="020B0604020202020204" pitchFamily="34" charset="0"/>
              </a:rPr>
              <a:t>(</a:t>
            </a:r>
            <a:r>
              <a:rPr lang="ru-RU" altLang="ru-RU" sz="3600" b="1" i="1" smtClean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7</a:t>
            </a:r>
            <a:r>
              <a:rPr lang="ru-RU" altLang="ru-RU" sz="3600" b="1" i="1" smtClean="0">
                <a:latin typeface="Bookman Old Style" panose="02050604050505020204" pitchFamily="18" charset="0"/>
                <a:cs typeface="Arial" panose="020B0604020202020204" pitchFamily="34" charset="0"/>
              </a:rPr>
              <a:t>п+2) 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должно</a:t>
            </a:r>
            <a:r>
              <a:rPr lang="ru-RU" altLang="ru-RU" sz="36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делиться на </a:t>
            </a:r>
            <a:r>
              <a:rPr lang="ru-RU" altLang="ru-RU" sz="40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5065764"/>
            <a:ext cx="8784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3200" b="1" i="1" dirty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7</a:t>
            </a:r>
            <a:r>
              <a:rPr lang="ru-RU" altLang="ru-RU" sz="32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(</a:t>
            </a:r>
            <a:r>
              <a:rPr lang="ru-RU" altLang="ru-RU" sz="32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5</a:t>
            </a:r>
            <a:r>
              <a:rPr lang="ru-RU" altLang="ru-RU" sz="32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п+1) – </a:t>
            </a:r>
            <a:r>
              <a:rPr lang="ru-RU" altLang="ru-RU" sz="32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5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(</a:t>
            </a:r>
            <a:r>
              <a:rPr lang="ru-RU" altLang="ru-RU" sz="3200" b="1" i="1" dirty="0" smtClean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7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п+2)=35п+7-35п-10= </a:t>
            </a:r>
            <a:r>
              <a:rPr lang="ru-RU" altLang="ru-RU" sz="3600" b="1" i="1" dirty="0" smtClean="0">
                <a:solidFill>
                  <a:srgbClr val="7030A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-3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29412686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22133"/>
            <a:ext cx="349188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spcAft>
                <a:spcPct val="0"/>
              </a:spcAft>
              <a:buFontTx/>
              <a:buNone/>
            </a:pPr>
            <a:r>
              <a:rPr lang="ru-RU" altLang="ru-RU" sz="28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№ 237</a:t>
            </a:r>
            <a:r>
              <a:rPr lang="ru-RU" altLang="ru-RU" sz="32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99154" y="483996"/>
            <a:ext cx="863818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 latinLnBrk="0">
              <a:spcAft>
                <a:spcPct val="0"/>
              </a:spcAft>
              <a:buFontTx/>
              <a:buNone/>
            </a:pP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Натуральные числа  </a:t>
            </a:r>
            <a:r>
              <a:rPr lang="ru-RU" altLang="ru-RU" sz="32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5п+1</a:t>
            </a: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и </a:t>
            </a:r>
            <a:r>
              <a:rPr lang="ru-RU" altLang="ru-RU" sz="32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7п+2 </a:t>
            </a: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делятся на число </a:t>
            </a:r>
            <a:r>
              <a:rPr lang="ru-RU" altLang="ru-RU" sz="32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</a:t>
            </a:r>
            <a:r>
              <a:rPr lang="ru-RU" altLang="ru-RU" sz="28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&gt;1</a:t>
            </a: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. Найти </a:t>
            </a:r>
            <a:r>
              <a:rPr lang="ru-RU" altLang="ru-RU" sz="32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-3" y="1562705"/>
            <a:ext cx="903649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 latinLnBrk="0">
              <a:spcAft>
                <a:spcPct val="0"/>
              </a:spcAft>
              <a:buFontTx/>
              <a:buNone/>
            </a:pP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Решение:</a:t>
            </a:r>
          </a:p>
          <a:p>
            <a:pPr algn="ctr" fontAlgn="base" latinLnBrk="0">
              <a:spcAft>
                <a:spcPct val="0"/>
              </a:spcAft>
              <a:buFontTx/>
              <a:buNone/>
            </a:pP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Так как числа </a:t>
            </a:r>
            <a:r>
              <a:rPr lang="ru-RU" altLang="ru-RU" sz="32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5п+1</a:t>
            </a: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и </a:t>
            </a:r>
            <a:r>
              <a:rPr lang="ru-RU" altLang="ru-RU" sz="32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7п+2 </a:t>
            </a: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делятся на </a:t>
            </a:r>
            <a:r>
              <a:rPr lang="ru-RU" altLang="ru-RU" sz="32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т, 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то и число </a:t>
            </a: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</a:p>
          <a:p>
            <a:pPr algn="ctr" fontAlgn="base" latinLnBrk="0">
              <a:spcAft>
                <a:spcPct val="0"/>
              </a:spcAft>
              <a:buFontTx/>
              <a:buNone/>
            </a:pPr>
            <a:r>
              <a:rPr lang="ru-RU" altLang="ru-RU" sz="3200" b="1" i="1" dirty="0" smtClean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7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(</a:t>
            </a:r>
            <a:r>
              <a:rPr lang="ru-RU" altLang="ru-RU" sz="32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5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п+1) – </a:t>
            </a:r>
            <a:r>
              <a:rPr lang="ru-RU" altLang="ru-RU" sz="32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5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(</a:t>
            </a:r>
            <a:r>
              <a:rPr lang="ru-RU" altLang="ru-RU" sz="3200" b="1" i="1" dirty="0" smtClean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7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п+2) </a:t>
            </a: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должно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делиться на </a:t>
            </a:r>
            <a:r>
              <a:rPr lang="ru-RU" altLang="ru-RU" sz="36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84904" y="3686363"/>
            <a:ext cx="8784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3200" b="1" i="1" dirty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7</a:t>
            </a:r>
            <a:r>
              <a:rPr lang="ru-RU" altLang="ru-RU" sz="32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(</a:t>
            </a:r>
            <a:r>
              <a:rPr lang="ru-RU" altLang="ru-RU" sz="32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5</a:t>
            </a:r>
            <a:r>
              <a:rPr lang="ru-RU" altLang="ru-RU" sz="32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п+1) – </a:t>
            </a:r>
            <a:r>
              <a:rPr lang="ru-RU" altLang="ru-RU" sz="32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5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(</a:t>
            </a:r>
            <a:r>
              <a:rPr lang="ru-RU" altLang="ru-RU" sz="3200" b="1" i="1" dirty="0" smtClean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7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п+2)=35п+7-35п-10= </a:t>
            </a:r>
            <a:r>
              <a:rPr lang="ru-RU" altLang="ru-RU" sz="3600" b="1" i="1" dirty="0" smtClean="0">
                <a:solidFill>
                  <a:srgbClr val="7030A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-3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.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-2" y="4332694"/>
            <a:ext cx="892798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 latinLnBrk="0">
              <a:spcAft>
                <a:spcPct val="0"/>
              </a:spcAft>
              <a:buFontTx/>
              <a:buNone/>
            </a:pPr>
            <a:r>
              <a:rPr lang="ru-RU" altLang="ru-RU" sz="32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28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Т</a:t>
            </a: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ак как </a:t>
            </a:r>
            <a:r>
              <a:rPr lang="ru-RU" altLang="ru-RU" sz="32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</a:t>
            </a:r>
            <a:r>
              <a:rPr lang="ru-RU" altLang="ru-RU" sz="28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&gt;1</a:t>
            </a: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, то единственное натуральное число, на которое делится полученная разность это число 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3</a:t>
            </a: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. </a:t>
            </a:r>
          </a:p>
          <a:p>
            <a:pPr algn="r" fontAlgn="base" latinLnBrk="0">
              <a:spcAft>
                <a:spcPct val="0"/>
              </a:spcAft>
              <a:buFontTx/>
              <a:buNone/>
            </a:pPr>
            <a:r>
              <a:rPr lang="ru-RU" altLang="ru-RU" sz="32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Ответ:</a:t>
            </a:r>
            <a:r>
              <a:rPr lang="ru-RU" altLang="ru-RU" sz="32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т=3</a:t>
            </a:r>
          </a:p>
        </p:txBody>
      </p:sp>
    </p:spTree>
    <p:extLst>
      <p:ext uri="{BB962C8B-B14F-4D97-AF65-F5344CB8AC3E}">
        <p14:creationId xmlns:p14="http://schemas.microsoft.com/office/powerpoint/2010/main" val="361815712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58687" y="-99392"/>
            <a:ext cx="82781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spcAft>
                <a:spcPct val="0"/>
              </a:spcAft>
              <a:buFontTx/>
              <a:buNone/>
            </a:pPr>
            <a:r>
              <a:rPr lang="ru-RU" altLang="ru-RU" sz="36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№ 238 </a:t>
            </a:r>
            <a:endParaRPr lang="ru-RU" altLang="ru-RU" sz="4000" b="1" i="1" dirty="0" smtClean="0">
              <a:solidFill>
                <a:srgbClr val="FF000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1022" y="476672"/>
            <a:ext cx="9013473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fontAlgn="base" latinLnBrk="0">
              <a:spcAft>
                <a:spcPct val="0"/>
              </a:spcAft>
              <a:buFontTx/>
              <a:buAutoNum type="arabicParenR"/>
            </a:pP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х и у – натуральные, такие, что</a:t>
            </a:r>
          </a:p>
          <a:p>
            <a:pPr fontAlgn="base" latinLnBrk="0">
              <a:spcAft>
                <a:spcPct val="0"/>
              </a:spcAft>
            </a:pP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7х+9у делится на 11. </a:t>
            </a:r>
          </a:p>
          <a:p>
            <a:pPr fontAlgn="base" latinLnBrk="0">
              <a:spcAft>
                <a:spcPct val="0"/>
              </a:spcAft>
            </a:pPr>
            <a:r>
              <a:rPr lang="ru-RU" altLang="ru-RU" sz="40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24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Доказать, что число </a:t>
            </a:r>
            <a:r>
              <a:rPr lang="ru-RU" altLang="ru-RU" sz="32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57х+78у</a:t>
            </a:r>
            <a:r>
              <a:rPr lang="ru-RU" altLang="ru-RU" sz="24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24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делится на </a:t>
            </a:r>
            <a:r>
              <a:rPr lang="ru-RU" altLang="ru-RU" sz="28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11</a:t>
            </a:r>
            <a:r>
              <a:rPr lang="ru-RU" altLang="ru-RU" sz="24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.</a:t>
            </a:r>
            <a:endParaRPr lang="ru-RU" altLang="ru-RU" sz="2800" b="1" i="1" dirty="0" smtClean="0">
              <a:solidFill>
                <a:srgbClr val="00B05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1022" y="2226834"/>
            <a:ext cx="8892478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spcAft>
                <a:spcPct val="0"/>
              </a:spcAft>
            </a:pPr>
            <a:r>
              <a:rPr lang="ru-RU" altLang="ru-RU" sz="24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Решение: </a:t>
            </a:r>
          </a:p>
          <a:p>
            <a:pPr fontAlgn="base" latinLnBrk="0">
              <a:spcAft>
                <a:spcPct val="0"/>
              </a:spcAft>
            </a:pP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57х+78у= </a:t>
            </a:r>
            <a:r>
              <a:rPr lang="ru-RU" altLang="ru-RU" sz="36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5(</a:t>
            </a:r>
            <a:r>
              <a:rPr lang="ru-RU" altLang="ru-RU" sz="36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7х+9у</a:t>
            </a:r>
            <a:r>
              <a:rPr lang="ru-RU" altLang="ru-RU" sz="36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)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+</a:t>
            </a:r>
            <a:r>
              <a:rPr lang="ru-RU" altLang="ru-RU" sz="36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11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(2х+3у) делится на 11, так как каждое слагаемое делится на 11.</a:t>
            </a:r>
          </a:p>
          <a:p>
            <a:pPr fontAlgn="base" latinLnBrk="0">
              <a:spcAft>
                <a:spcPct val="0"/>
              </a:spcAft>
            </a:pPr>
            <a:endParaRPr lang="ru-RU" altLang="ru-RU" sz="3200" b="1" i="1" dirty="0" smtClean="0"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fontAlgn="base" latinLnBrk="0">
              <a:spcAft>
                <a:spcPct val="0"/>
              </a:spcAft>
            </a:pPr>
            <a:r>
              <a:rPr lang="ru-RU" altLang="ru-RU" sz="32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а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)5(</a:t>
            </a:r>
            <a:r>
              <a:rPr lang="ru-RU" altLang="ru-RU" sz="32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7х+9у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) делится на 11, т.к. 7х+9у по условию делится на 11.</a:t>
            </a:r>
          </a:p>
          <a:p>
            <a:pPr fontAlgn="base" latinLnBrk="0">
              <a:spcAft>
                <a:spcPct val="0"/>
              </a:spcAft>
            </a:pPr>
            <a:r>
              <a:rPr lang="ru-RU" altLang="ru-RU" sz="32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б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) </a:t>
            </a:r>
            <a:r>
              <a:rPr lang="ru-RU" altLang="ru-RU" sz="32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11</a:t>
            </a:r>
            <a:r>
              <a:rPr lang="ru-RU" altLang="ru-RU" sz="32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(2х+3у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) делится на 11 при любых натуральных х и у.</a:t>
            </a:r>
          </a:p>
        </p:txBody>
      </p:sp>
    </p:spTree>
    <p:extLst>
      <p:ext uri="{BB962C8B-B14F-4D97-AF65-F5344CB8AC3E}">
        <p14:creationId xmlns:p14="http://schemas.microsoft.com/office/powerpoint/2010/main" val="389364503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http://lisschool18.ucoz.ua/2014-15/sm_ful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92915" y="1556792"/>
            <a:ext cx="4724227" cy="24585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363" name="Заголовок 1"/>
          <p:cNvSpPr txBox="1">
            <a:spLocks/>
          </p:cNvSpPr>
          <p:nvPr/>
        </p:nvSpPr>
        <p:spPr bwMode="auto">
          <a:xfrm>
            <a:off x="457200" y="-65088"/>
            <a:ext cx="8416925" cy="866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 latinLnBrk="0">
              <a:spcAft>
                <a:spcPct val="0"/>
              </a:spcAft>
              <a:buFontTx/>
              <a:buNone/>
            </a:pPr>
            <a:r>
              <a:rPr lang="ru-RU" altLang="ru-RU" sz="28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Изучение нового материала</a:t>
            </a:r>
          </a:p>
        </p:txBody>
      </p:sp>
      <p:sp>
        <p:nvSpPr>
          <p:cNvPr id="15364" name="Заголовок 1"/>
          <p:cNvSpPr txBox="1">
            <a:spLocks/>
          </p:cNvSpPr>
          <p:nvPr/>
        </p:nvSpPr>
        <p:spPr bwMode="auto">
          <a:xfrm>
            <a:off x="457199" y="4687441"/>
            <a:ext cx="8416925" cy="148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 latinLnBrk="0">
              <a:spcAft>
                <a:spcPct val="0"/>
              </a:spcAft>
              <a:buFontTx/>
              <a:buNone/>
            </a:pPr>
            <a:r>
              <a:rPr lang="ru-RU" altLang="ru-RU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Разбор материала по учебнику.</a:t>
            </a:r>
          </a:p>
        </p:txBody>
      </p:sp>
    </p:spTree>
    <p:extLst>
      <p:ext uri="{BB962C8B-B14F-4D97-AF65-F5344CB8AC3E}">
        <p14:creationId xmlns:p14="http://schemas.microsoft.com/office/powerpoint/2010/main" val="253174695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Заголовок 1"/>
          <p:cNvSpPr txBox="1">
            <a:spLocks/>
          </p:cNvSpPr>
          <p:nvPr/>
        </p:nvSpPr>
        <p:spPr bwMode="auto">
          <a:xfrm>
            <a:off x="2843808" y="260648"/>
            <a:ext cx="3960440" cy="608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 latinLnBrk="0">
              <a:spcAft>
                <a:spcPct val="0"/>
              </a:spcAft>
              <a:buFontTx/>
              <a:buNone/>
            </a:pPr>
            <a:r>
              <a:rPr lang="ru-RU" altLang="ru-RU" sz="36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Стр.80, §1. </a:t>
            </a:r>
          </a:p>
        </p:txBody>
      </p:sp>
      <p:sp>
        <p:nvSpPr>
          <p:cNvPr id="15364" name="Заголовок 1"/>
          <p:cNvSpPr txBox="1">
            <a:spLocks/>
          </p:cNvSpPr>
          <p:nvPr/>
        </p:nvSpPr>
        <p:spPr bwMode="auto">
          <a:xfrm>
            <a:off x="179512" y="1340768"/>
            <a:ext cx="8964488" cy="148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 latinLnBrk="0">
              <a:spcAft>
                <a:spcPct val="0"/>
              </a:spcAft>
              <a:buNone/>
            </a:pPr>
            <a:r>
              <a:rPr lang="ru-RU" altLang="ru-RU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Когда  целое число </a:t>
            </a:r>
            <a:r>
              <a:rPr lang="ru-RU" altLang="ru-RU" sz="44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</a:t>
            </a:r>
            <a:endParaRPr lang="ru-RU" altLang="ru-RU" b="1" i="1" dirty="0">
              <a:solidFill>
                <a:srgbClr val="FF000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algn="ctr" fontAlgn="base" latinLnBrk="0">
              <a:spcAft>
                <a:spcPct val="0"/>
              </a:spcAft>
              <a:buFontTx/>
              <a:buNone/>
            </a:pPr>
            <a:r>
              <a:rPr lang="ru-RU" altLang="ru-RU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делится на натуральное число </a:t>
            </a:r>
            <a:r>
              <a:rPr lang="ru-RU" altLang="ru-RU" sz="40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</a:t>
            </a:r>
            <a:r>
              <a:rPr lang="ru-RU" altLang="ru-RU" sz="40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?</a:t>
            </a:r>
            <a:r>
              <a:rPr lang="ru-RU" altLang="ru-RU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 </a:t>
            </a:r>
            <a:endParaRPr lang="ru-RU" altLang="ru-RU" sz="4000" b="1" i="1" dirty="0" smtClean="0">
              <a:solidFill>
                <a:srgbClr val="FF000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-16924" y="3501008"/>
            <a:ext cx="8964488" cy="148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 latinLnBrk="0">
              <a:spcAft>
                <a:spcPct val="0"/>
              </a:spcAft>
              <a:buNone/>
            </a:pPr>
            <a:r>
              <a:rPr lang="ru-RU" altLang="ru-RU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Как в этом </a:t>
            </a:r>
            <a:r>
              <a:rPr lang="ru-RU" altLang="ru-RU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случае </a:t>
            </a:r>
            <a:r>
              <a:rPr lang="ru-RU" altLang="ru-RU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можно </a:t>
            </a:r>
            <a:r>
              <a:rPr lang="ru-RU" altLang="ru-RU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записать число </a:t>
            </a:r>
            <a:r>
              <a:rPr lang="ru-RU" altLang="ru-RU" sz="44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а?</a:t>
            </a:r>
            <a:endParaRPr lang="ru-RU" altLang="ru-RU" b="1" i="1" dirty="0">
              <a:solidFill>
                <a:srgbClr val="FF000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68197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23728" y="1052736"/>
            <a:ext cx="1872208" cy="648072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908720"/>
            <a:ext cx="8568952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spcAft>
                <a:spcPct val="0"/>
              </a:spcAft>
              <a:buNone/>
            </a:pPr>
            <a:r>
              <a:rPr lang="ru-RU" altLang="ru-RU" sz="36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1.Если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48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</a:t>
            </a:r>
            <a:r>
              <a:rPr lang="ru-RU" altLang="ru-RU" sz="4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=</a:t>
            </a:r>
            <a:r>
              <a:rPr lang="ru-RU" altLang="ru-RU" sz="4400" b="1" i="1" dirty="0" err="1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</a:t>
            </a:r>
            <a:r>
              <a:rPr lang="ru-RU" altLang="ru-RU" sz="4400" b="1" i="1" dirty="0" err="1" smtClean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</a:t>
            </a:r>
            <a:r>
              <a:rPr lang="ru-RU" altLang="ru-RU" sz="4400" b="1" i="1" dirty="0" smtClean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, </a:t>
            </a:r>
          </a:p>
          <a:p>
            <a:pPr fontAlgn="base" latinLnBrk="0">
              <a:spcAft>
                <a:spcPct val="0"/>
              </a:spcAft>
              <a:buNone/>
            </a:pP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где </a:t>
            </a:r>
            <a:r>
              <a:rPr lang="ru-RU" altLang="ru-RU" sz="40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 </a:t>
            </a:r>
            <a:r>
              <a:rPr lang="ru-RU" altLang="ru-RU" sz="32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– целое, </a:t>
            </a:r>
            <a:r>
              <a:rPr lang="ru-RU" altLang="ru-RU" sz="32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 </a:t>
            </a:r>
            <a:r>
              <a:rPr lang="ru-RU" altLang="ru-RU" sz="32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–</a:t>
            </a:r>
            <a:r>
              <a:rPr lang="ru-RU" altLang="ru-RU" sz="3200" b="1" i="1" dirty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натуральное, то</a:t>
            </a:r>
          </a:p>
          <a:p>
            <a:pPr fontAlgn="base" latinLnBrk="0">
              <a:spcAft>
                <a:spcPct val="0"/>
              </a:spcAft>
              <a:buNone/>
            </a:pPr>
            <a:r>
              <a:rPr lang="ru-RU" altLang="ru-RU" sz="32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 </a:t>
            </a:r>
            <a:r>
              <a:rPr lang="ru-RU" altLang="ru-RU" sz="32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 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– </a:t>
            </a:r>
            <a:r>
              <a:rPr lang="ru-RU" altLang="ru-RU" sz="32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делитель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числа </a:t>
            </a:r>
            <a:r>
              <a:rPr lang="ru-RU" altLang="ru-RU" sz="36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а,</a:t>
            </a:r>
            <a:endParaRPr lang="ru-RU" altLang="ru-RU" sz="3200" b="1" i="1" dirty="0" smtClean="0">
              <a:solidFill>
                <a:srgbClr val="FF000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fontAlgn="base" latinLnBrk="0">
              <a:spcAft>
                <a:spcPct val="0"/>
              </a:spcAft>
              <a:buNone/>
            </a:pPr>
            <a:r>
              <a:rPr lang="ru-RU" altLang="ru-RU" sz="32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 </a:t>
            </a:r>
            <a:r>
              <a:rPr lang="ru-RU" altLang="ru-RU" sz="3600" b="1" i="1" dirty="0" smtClean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– </a:t>
            </a:r>
            <a:r>
              <a:rPr lang="ru-RU" altLang="ru-RU" sz="3200" b="1" i="1" dirty="0" smtClean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частное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от деления  </a:t>
            </a:r>
            <a:r>
              <a:rPr lang="ru-RU" altLang="ru-RU" sz="40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на </a:t>
            </a:r>
            <a:r>
              <a:rPr lang="ru-RU" altLang="ru-RU" sz="3600" b="1" i="1" dirty="0" smtClean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т.</a:t>
            </a:r>
            <a:r>
              <a:rPr lang="ru-RU" altLang="ru-RU" sz="36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 </a:t>
            </a:r>
            <a:endParaRPr lang="ru-RU" altLang="ru-RU" sz="4400" b="1" i="1" dirty="0">
              <a:solidFill>
                <a:srgbClr val="FF000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35496" y="4581128"/>
            <a:ext cx="5616624" cy="608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 latinLnBrk="0">
              <a:spcAft>
                <a:spcPct val="0"/>
              </a:spcAft>
              <a:buNone/>
            </a:pPr>
            <a:r>
              <a:rPr lang="ru-RU" altLang="ru-RU" sz="2800" b="1" i="1" u="sng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Запишите:</a:t>
            </a:r>
          </a:p>
          <a:p>
            <a:pPr marL="457200" indent="-457200" fontAlgn="base" latinLnBrk="0">
              <a:spcAft>
                <a:spcPct val="0"/>
              </a:spcAft>
              <a:buFontTx/>
              <a:buChar char="-"/>
            </a:pPr>
            <a:r>
              <a:rPr lang="ru-RU" altLang="ru-RU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делители числа 15:</a:t>
            </a:r>
          </a:p>
          <a:p>
            <a:pPr marL="457200" indent="-457200" fontAlgn="base" latinLnBrk="0">
              <a:spcAft>
                <a:spcPct val="0"/>
              </a:spcAft>
              <a:buFontTx/>
              <a:buChar char="-"/>
            </a:pPr>
            <a:r>
              <a:rPr lang="ru-RU" altLang="ru-RU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д</a:t>
            </a:r>
            <a:r>
              <a:rPr lang="ru-RU" altLang="ru-RU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елители числа  8:</a:t>
            </a:r>
          </a:p>
          <a:p>
            <a:pPr marL="457200" indent="-457200" fontAlgn="base" latinLnBrk="0">
              <a:spcAft>
                <a:spcPct val="0"/>
              </a:spcAft>
              <a:buFontTx/>
              <a:buChar char="-"/>
            </a:pPr>
            <a:r>
              <a:rPr lang="ru-RU" altLang="ru-RU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д</a:t>
            </a:r>
            <a:r>
              <a:rPr lang="ru-RU" altLang="ru-RU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елители числа 24: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6876256" y="4540"/>
            <a:ext cx="2088232" cy="608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 latinLnBrk="0">
              <a:spcAft>
                <a:spcPct val="0"/>
              </a:spcAft>
              <a:buFontTx/>
              <a:buNone/>
            </a:pPr>
            <a:r>
              <a:rPr lang="ru-RU" altLang="ru-RU" sz="18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Записать в тетрадь. </a:t>
            </a:r>
          </a:p>
        </p:txBody>
      </p:sp>
    </p:spTree>
    <p:extLst>
      <p:ext uri="{BB962C8B-B14F-4D97-AF65-F5344CB8AC3E}">
        <p14:creationId xmlns:p14="http://schemas.microsoft.com/office/powerpoint/2010/main" val="301937933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283968" y="593720"/>
            <a:ext cx="1728192" cy="531024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5496" y="62915"/>
            <a:ext cx="910850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 latinLnBrk="0">
              <a:spcAft>
                <a:spcPct val="0"/>
              </a:spcAft>
              <a:buNone/>
            </a:pPr>
            <a:r>
              <a:rPr lang="ru-RU" altLang="ru-RU" sz="28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Если</a:t>
            </a:r>
            <a:r>
              <a:rPr lang="ru-RU" altLang="ru-RU" sz="24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40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</a:t>
            </a:r>
            <a:r>
              <a:rPr lang="ru-RU" altLang="ru-RU" sz="40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=</a:t>
            </a:r>
            <a:r>
              <a:rPr lang="ru-RU" altLang="ru-RU" sz="3600" b="1" i="1" dirty="0" err="1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</a:t>
            </a:r>
            <a:r>
              <a:rPr lang="ru-RU" altLang="ru-RU" sz="3600" b="1" i="1" dirty="0" err="1" smtClean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</a:t>
            </a:r>
            <a:r>
              <a:rPr lang="ru-RU" altLang="ru-RU" sz="3600" b="1" i="1" dirty="0" smtClean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24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, </a:t>
            </a:r>
          </a:p>
          <a:p>
            <a:pPr fontAlgn="base" latinLnBrk="0">
              <a:spcAft>
                <a:spcPct val="0"/>
              </a:spcAft>
              <a:buNone/>
            </a:pPr>
            <a:r>
              <a:rPr lang="ru-RU" altLang="ru-RU" sz="24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            где </a:t>
            </a:r>
            <a:r>
              <a:rPr lang="ru-RU" altLang="ru-RU" sz="32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 </a:t>
            </a:r>
            <a:r>
              <a:rPr lang="ru-RU" altLang="ru-RU" sz="24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– целое, </a:t>
            </a:r>
            <a:r>
              <a:rPr lang="ru-RU" altLang="ru-RU" sz="24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 </a:t>
            </a:r>
            <a:r>
              <a:rPr lang="ru-RU" altLang="ru-RU" sz="24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–</a:t>
            </a:r>
            <a:r>
              <a:rPr lang="ru-RU" altLang="ru-RU" sz="2400" b="1" i="1" dirty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24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натуральное, то</a:t>
            </a:r>
          </a:p>
          <a:p>
            <a:pPr fontAlgn="base" latinLnBrk="0">
              <a:spcAft>
                <a:spcPct val="0"/>
              </a:spcAft>
              <a:buNone/>
            </a:pPr>
            <a:r>
              <a:rPr lang="ru-RU" altLang="ru-RU" sz="24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24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 </a:t>
            </a:r>
            <a:r>
              <a:rPr lang="ru-RU" altLang="ru-RU" sz="24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 </a:t>
            </a:r>
            <a:r>
              <a:rPr lang="ru-RU" altLang="ru-RU" sz="24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– </a:t>
            </a:r>
            <a:r>
              <a:rPr lang="ru-RU" altLang="ru-RU" sz="24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делитель</a:t>
            </a:r>
            <a:r>
              <a:rPr lang="ru-RU" altLang="ru-RU" sz="24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числа </a:t>
            </a:r>
            <a:r>
              <a:rPr lang="ru-RU" altLang="ru-RU" sz="28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а,</a:t>
            </a:r>
            <a:endParaRPr lang="ru-RU" altLang="ru-RU" sz="2400" b="1" i="1" dirty="0" smtClean="0">
              <a:solidFill>
                <a:srgbClr val="FF000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fontAlgn="base" latinLnBrk="0">
              <a:spcAft>
                <a:spcPct val="0"/>
              </a:spcAft>
              <a:buNone/>
            </a:pPr>
            <a:r>
              <a:rPr lang="ru-RU" altLang="ru-RU" sz="24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24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 </a:t>
            </a:r>
            <a:r>
              <a:rPr lang="ru-RU" altLang="ru-RU" sz="2800" b="1" i="1" dirty="0" smtClean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</a:t>
            </a:r>
            <a:r>
              <a:rPr lang="ru-RU" altLang="ru-RU" sz="24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– </a:t>
            </a:r>
            <a:r>
              <a:rPr lang="ru-RU" altLang="ru-RU" sz="2400" b="1" i="1" dirty="0" smtClean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частное</a:t>
            </a:r>
            <a:r>
              <a:rPr lang="ru-RU" altLang="ru-RU" sz="24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от деления  </a:t>
            </a:r>
            <a:r>
              <a:rPr lang="ru-RU" altLang="ru-RU" sz="32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</a:t>
            </a:r>
            <a:r>
              <a:rPr lang="ru-RU" altLang="ru-RU" sz="24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на </a:t>
            </a:r>
            <a:r>
              <a:rPr lang="ru-RU" altLang="ru-RU" sz="2800" b="1" i="1" dirty="0" smtClean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т.</a:t>
            </a: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 </a:t>
            </a:r>
            <a:endParaRPr lang="ru-RU" altLang="ru-RU" sz="3600" b="1" i="1" dirty="0">
              <a:solidFill>
                <a:srgbClr val="FF000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35496" y="2910528"/>
            <a:ext cx="9108504" cy="608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 latinLnBrk="0">
              <a:spcAft>
                <a:spcPct val="0"/>
              </a:spcAft>
              <a:buNone/>
            </a:pPr>
            <a:r>
              <a:rPr lang="ru-RU" altLang="ru-RU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-делители числа 15:   </a:t>
            </a:r>
            <a:r>
              <a:rPr lang="ru-RU" altLang="ru-RU" b="1" i="1" dirty="0" smtClean="0">
                <a:solidFill>
                  <a:srgbClr val="0070C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1;3;5;15</a:t>
            </a:r>
          </a:p>
          <a:p>
            <a:pPr fontAlgn="base" latinLnBrk="0">
              <a:spcAft>
                <a:spcPct val="0"/>
              </a:spcAft>
              <a:buNone/>
            </a:pPr>
            <a:r>
              <a:rPr lang="ru-RU" altLang="ru-RU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-делители числа  8:    </a:t>
            </a:r>
            <a:r>
              <a:rPr lang="ru-RU" altLang="ru-RU" b="1" i="1" dirty="0" smtClean="0">
                <a:solidFill>
                  <a:srgbClr val="7030A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1;2;4;8</a:t>
            </a:r>
          </a:p>
          <a:p>
            <a:pPr fontAlgn="base" latinLnBrk="0">
              <a:spcAft>
                <a:spcPct val="0"/>
              </a:spcAft>
              <a:buNone/>
            </a:pPr>
            <a:r>
              <a:rPr lang="ru-RU" altLang="ru-RU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-делители числа 24:   1;2;3;4;6;8;12;24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179512" y="4725144"/>
            <a:ext cx="8640960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 latinLnBrk="0">
              <a:spcAft>
                <a:spcPct val="0"/>
              </a:spcAft>
              <a:buFontTx/>
              <a:buNone/>
            </a:pPr>
            <a:r>
              <a:rPr lang="ru-RU" altLang="ru-RU" b="1" i="1" dirty="0" smtClean="0">
                <a:solidFill>
                  <a:srgbClr val="7030A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Какие два числа называются взаимно простыми? </a:t>
            </a:r>
          </a:p>
          <a:p>
            <a:pPr fontAlgn="base" latinLnBrk="0">
              <a:spcAft>
                <a:spcPct val="0"/>
              </a:spcAft>
              <a:buFontTx/>
              <a:buNone/>
            </a:pPr>
            <a:r>
              <a:rPr lang="ru-RU" altLang="ru-RU" b="1" i="1" dirty="0" smtClean="0">
                <a:solidFill>
                  <a:srgbClr val="7030A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Какие из приведенных чисел являются взаимно простыми?</a:t>
            </a:r>
          </a:p>
        </p:txBody>
      </p:sp>
    </p:spTree>
    <p:extLst>
      <p:ext uri="{BB962C8B-B14F-4D97-AF65-F5344CB8AC3E}">
        <p14:creationId xmlns:p14="http://schemas.microsoft.com/office/powerpoint/2010/main" val="107452393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283968" y="593720"/>
            <a:ext cx="1728192" cy="531024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5496" y="62915"/>
            <a:ext cx="910850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 latinLnBrk="0">
              <a:spcAft>
                <a:spcPct val="0"/>
              </a:spcAft>
              <a:buNone/>
            </a:pPr>
            <a:r>
              <a:rPr lang="ru-RU" altLang="ru-RU" sz="28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Если</a:t>
            </a:r>
            <a:r>
              <a:rPr lang="ru-RU" altLang="ru-RU" sz="24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40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</a:t>
            </a:r>
            <a:r>
              <a:rPr lang="ru-RU" altLang="ru-RU" sz="40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=</a:t>
            </a:r>
            <a:r>
              <a:rPr lang="ru-RU" altLang="ru-RU" sz="3600" b="1" i="1" dirty="0" err="1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</a:t>
            </a:r>
            <a:r>
              <a:rPr lang="ru-RU" altLang="ru-RU" sz="3600" b="1" i="1" dirty="0" err="1" smtClean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</a:t>
            </a:r>
            <a:r>
              <a:rPr lang="ru-RU" altLang="ru-RU" sz="3600" b="1" i="1" dirty="0" smtClean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24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, </a:t>
            </a:r>
          </a:p>
          <a:p>
            <a:pPr fontAlgn="base" latinLnBrk="0">
              <a:spcAft>
                <a:spcPct val="0"/>
              </a:spcAft>
              <a:buNone/>
            </a:pPr>
            <a:r>
              <a:rPr lang="ru-RU" altLang="ru-RU" sz="24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            где </a:t>
            </a:r>
            <a:r>
              <a:rPr lang="ru-RU" altLang="ru-RU" sz="32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 </a:t>
            </a:r>
            <a:r>
              <a:rPr lang="ru-RU" altLang="ru-RU" sz="24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– целое, </a:t>
            </a:r>
            <a:r>
              <a:rPr lang="ru-RU" altLang="ru-RU" sz="24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 </a:t>
            </a:r>
            <a:r>
              <a:rPr lang="ru-RU" altLang="ru-RU" sz="24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–</a:t>
            </a:r>
            <a:r>
              <a:rPr lang="ru-RU" altLang="ru-RU" sz="2400" b="1" i="1" dirty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24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натуральное, то</a:t>
            </a:r>
          </a:p>
          <a:p>
            <a:pPr fontAlgn="base" latinLnBrk="0">
              <a:spcAft>
                <a:spcPct val="0"/>
              </a:spcAft>
              <a:buNone/>
            </a:pPr>
            <a:r>
              <a:rPr lang="ru-RU" altLang="ru-RU" sz="24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24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 </a:t>
            </a:r>
            <a:r>
              <a:rPr lang="ru-RU" altLang="ru-RU" sz="24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 </a:t>
            </a:r>
            <a:r>
              <a:rPr lang="ru-RU" altLang="ru-RU" sz="24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– </a:t>
            </a:r>
            <a:r>
              <a:rPr lang="ru-RU" altLang="ru-RU" sz="24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делитель</a:t>
            </a:r>
            <a:r>
              <a:rPr lang="ru-RU" altLang="ru-RU" sz="24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числа </a:t>
            </a:r>
            <a:r>
              <a:rPr lang="ru-RU" altLang="ru-RU" sz="28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а,</a:t>
            </a:r>
            <a:endParaRPr lang="ru-RU" altLang="ru-RU" sz="2400" b="1" i="1" dirty="0" smtClean="0">
              <a:solidFill>
                <a:srgbClr val="FF000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fontAlgn="base" latinLnBrk="0">
              <a:spcAft>
                <a:spcPct val="0"/>
              </a:spcAft>
              <a:buNone/>
            </a:pPr>
            <a:r>
              <a:rPr lang="ru-RU" altLang="ru-RU" sz="24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24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 </a:t>
            </a:r>
            <a:r>
              <a:rPr lang="ru-RU" altLang="ru-RU" sz="2800" b="1" i="1" dirty="0" smtClean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</a:t>
            </a:r>
            <a:r>
              <a:rPr lang="ru-RU" altLang="ru-RU" sz="24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– </a:t>
            </a:r>
            <a:r>
              <a:rPr lang="ru-RU" altLang="ru-RU" sz="2400" b="1" i="1" dirty="0" smtClean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частное</a:t>
            </a:r>
            <a:r>
              <a:rPr lang="ru-RU" altLang="ru-RU" sz="24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от деления  </a:t>
            </a:r>
            <a:r>
              <a:rPr lang="ru-RU" altLang="ru-RU" sz="32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</a:t>
            </a:r>
            <a:r>
              <a:rPr lang="ru-RU" altLang="ru-RU" sz="24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на </a:t>
            </a:r>
            <a:r>
              <a:rPr lang="ru-RU" altLang="ru-RU" sz="2800" b="1" i="1" dirty="0" smtClean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т.</a:t>
            </a: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 </a:t>
            </a:r>
            <a:endParaRPr lang="ru-RU" altLang="ru-RU" sz="3600" b="1" i="1" dirty="0">
              <a:solidFill>
                <a:srgbClr val="FF000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35496" y="2910528"/>
            <a:ext cx="9108504" cy="608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 latinLnBrk="0">
              <a:spcAft>
                <a:spcPct val="0"/>
              </a:spcAft>
              <a:buNone/>
            </a:pPr>
            <a:r>
              <a:rPr lang="ru-RU" altLang="ru-RU" b="1" i="1" smtClean="0">
                <a:latin typeface="Bookman Old Style" panose="02050604050505020204" pitchFamily="18" charset="0"/>
                <a:cs typeface="Arial" panose="020B0604020202020204" pitchFamily="34" charset="0"/>
              </a:rPr>
              <a:t>-делители числа 15:   </a:t>
            </a:r>
            <a:r>
              <a:rPr lang="ru-RU" altLang="ru-RU" b="1" i="1" smtClean="0">
                <a:solidFill>
                  <a:srgbClr val="0070C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1;3;5;15</a:t>
            </a:r>
          </a:p>
          <a:p>
            <a:pPr fontAlgn="base" latinLnBrk="0">
              <a:spcAft>
                <a:spcPct val="0"/>
              </a:spcAft>
              <a:buNone/>
            </a:pPr>
            <a:r>
              <a:rPr lang="ru-RU" altLang="ru-RU" b="1" i="1" smtClean="0">
                <a:latin typeface="Bookman Old Style" panose="02050604050505020204" pitchFamily="18" charset="0"/>
                <a:cs typeface="Arial" panose="020B0604020202020204" pitchFamily="34" charset="0"/>
              </a:rPr>
              <a:t>-делители числа  8:    </a:t>
            </a:r>
            <a:r>
              <a:rPr lang="ru-RU" altLang="ru-RU" b="1" i="1" smtClean="0">
                <a:solidFill>
                  <a:srgbClr val="7030A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1;2;4;8</a:t>
            </a:r>
          </a:p>
          <a:p>
            <a:pPr fontAlgn="base" latinLnBrk="0">
              <a:spcAft>
                <a:spcPct val="0"/>
              </a:spcAft>
              <a:buNone/>
            </a:pPr>
            <a:r>
              <a:rPr lang="ru-RU" altLang="ru-RU" b="1" i="1" smtClean="0">
                <a:latin typeface="Bookman Old Style" panose="02050604050505020204" pitchFamily="18" charset="0"/>
                <a:cs typeface="Arial" panose="020B0604020202020204" pitchFamily="34" charset="0"/>
              </a:rPr>
              <a:t>-делители числа 24:   1;2;3;4;6;8;12;24</a:t>
            </a:r>
            <a:endParaRPr lang="ru-RU" altLang="ru-RU" b="1" i="1" dirty="0" smtClean="0"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7260" y="4259138"/>
            <a:ext cx="87849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spcAft>
                <a:spcPct val="0"/>
              </a:spcAft>
              <a:buNone/>
            </a:pPr>
            <a:r>
              <a:rPr lang="ru-RU" altLang="ru-RU" sz="3200" b="1" i="1" u="sng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Запишите  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наибольший общий (</a:t>
            </a:r>
            <a:r>
              <a:rPr lang="ru-RU" altLang="ru-RU" sz="32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НОД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) делитель чисел</a:t>
            </a: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: </a:t>
            </a:r>
          </a:p>
          <a:p>
            <a:pPr fontAlgn="base" latinLnBrk="0">
              <a:spcAft>
                <a:spcPct val="0"/>
              </a:spcAft>
              <a:buNone/>
            </a:pPr>
            <a:r>
              <a:rPr lang="ru-RU" altLang="ru-RU" sz="28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1) </a:t>
            </a:r>
            <a:r>
              <a:rPr lang="ru-RU" altLang="ru-RU" sz="32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8 и 24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;   2) </a:t>
            </a:r>
            <a:r>
              <a:rPr lang="ru-RU" altLang="ru-RU" sz="3200" b="1" i="1" dirty="0" smtClean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15 и 24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;  3) </a:t>
            </a:r>
            <a:r>
              <a:rPr lang="ru-RU" altLang="ru-RU" sz="32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8 и 15.</a:t>
            </a:r>
            <a:endParaRPr lang="ru-RU" altLang="ru-RU" sz="3200" b="1" i="1" dirty="0">
              <a:solidFill>
                <a:srgbClr val="FF000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186346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283968" y="593720"/>
            <a:ext cx="1728192" cy="531024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5496" y="62915"/>
            <a:ext cx="910850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 latinLnBrk="0">
              <a:spcAft>
                <a:spcPct val="0"/>
              </a:spcAft>
              <a:buNone/>
            </a:pPr>
            <a:r>
              <a:rPr lang="ru-RU" altLang="ru-RU" sz="28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Если</a:t>
            </a:r>
            <a:r>
              <a:rPr lang="ru-RU" altLang="ru-RU" sz="24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40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</a:t>
            </a:r>
            <a:r>
              <a:rPr lang="ru-RU" altLang="ru-RU" sz="40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=</a:t>
            </a:r>
            <a:r>
              <a:rPr lang="ru-RU" altLang="ru-RU" sz="3600" b="1" i="1" dirty="0" err="1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</a:t>
            </a:r>
            <a:r>
              <a:rPr lang="ru-RU" altLang="ru-RU" sz="3600" b="1" i="1" dirty="0" err="1" smtClean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</a:t>
            </a:r>
            <a:r>
              <a:rPr lang="ru-RU" altLang="ru-RU" sz="3600" b="1" i="1" dirty="0" smtClean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24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, </a:t>
            </a:r>
          </a:p>
          <a:p>
            <a:pPr fontAlgn="base" latinLnBrk="0">
              <a:spcAft>
                <a:spcPct val="0"/>
              </a:spcAft>
              <a:buNone/>
            </a:pPr>
            <a:r>
              <a:rPr lang="ru-RU" altLang="ru-RU" sz="24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            где </a:t>
            </a:r>
            <a:r>
              <a:rPr lang="ru-RU" altLang="ru-RU" sz="32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 </a:t>
            </a:r>
            <a:r>
              <a:rPr lang="ru-RU" altLang="ru-RU" sz="24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– целое, </a:t>
            </a:r>
            <a:r>
              <a:rPr lang="ru-RU" altLang="ru-RU" sz="24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 </a:t>
            </a:r>
            <a:r>
              <a:rPr lang="ru-RU" altLang="ru-RU" sz="24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–</a:t>
            </a:r>
            <a:r>
              <a:rPr lang="ru-RU" altLang="ru-RU" sz="2400" b="1" i="1" dirty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24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натуральное, то</a:t>
            </a:r>
          </a:p>
          <a:p>
            <a:pPr fontAlgn="base" latinLnBrk="0">
              <a:spcAft>
                <a:spcPct val="0"/>
              </a:spcAft>
              <a:buNone/>
            </a:pPr>
            <a:r>
              <a:rPr lang="ru-RU" altLang="ru-RU" sz="24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24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 </a:t>
            </a:r>
            <a:r>
              <a:rPr lang="ru-RU" altLang="ru-RU" sz="24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 </a:t>
            </a:r>
            <a:r>
              <a:rPr lang="ru-RU" altLang="ru-RU" sz="24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– </a:t>
            </a:r>
            <a:r>
              <a:rPr lang="ru-RU" altLang="ru-RU" sz="24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делитель</a:t>
            </a:r>
            <a:r>
              <a:rPr lang="ru-RU" altLang="ru-RU" sz="24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числа </a:t>
            </a:r>
            <a:r>
              <a:rPr lang="ru-RU" altLang="ru-RU" sz="28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а,</a:t>
            </a:r>
            <a:endParaRPr lang="ru-RU" altLang="ru-RU" sz="2400" b="1" i="1" dirty="0" smtClean="0">
              <a:solidFill>
                <a:srgbClr val="FF000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fontAlgn="base" latinLnBrk="0">
              <a:spcAft>
                <a:spcPct val="0"/>
              </a:spcAft>
              <a:buNone/>
            </a:pPr>
            <a:r>
              <a:rPr lang="ru-RU" altLang="ru-RU" sz="24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24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 </a:t>
            </a:r>
            <a:r>
              <a:rPr lang="ru-RU" altLang="ru-RU" sz="2800" b="1" i="1" dirty="0" smtClean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</a:t>
            </a:r>
            <a:r>
              <a:rPr lang="ru-RU" altLang="ru-RU" sz="24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– </a:t>
            </a:r>
            <a:r>
              <a:rPr lang="ru-RU" altLang="ru-RU" sz="2400" b="1" i="1" dirty="0" smtClean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частное</a:t>
            </a:r>
            <a:r>
              <a:rPr lang="ru-RU" altLang="ru-RU" sz="24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от деления  </a:t>
            </a:r>
            <a:r>
              <a:rPr lang="ru-RU" altLang="ru-RU" sz="32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</a:t>
            </a:r>
            <a:r>
              <a:rPr lang="ru-RU" altLang="ru-RU" sz="24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на </a:t>
            </a:r>
            <a:r>
              <a:rPr lang="ru-RU" altLang="ru-RU" sz="2800" b="1" i="1" dirty="0" smtClean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т.</a:t>
            </a: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 </a:t>
            </a:r>
            <a:endParaRPr lang="ru-RU" altLang="ru-RU" sz="3600" b="1" i="1" dirty="0">
              <a:solidFill>
                <a:srgbClr val="FF000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86404" y="2742963"/>
            <a:ext cx="9108504" cy="608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 latinLnBrk="0">
              <a:spcAft>
                <a:spcPct val="0"/>
              </a:spcAft>
              <a:buNone/>
            </a:pPr>
            <a:r>
              <a:rPr lang="ru-RU" altLang="ru-RU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-</a:t>
            </a: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делители числа 15:   </a:t>
            </a:r>
            <a:r>
              <a:rPr lang="ru-RU" altLang="ru-RU" sz="2800" b="1" i="1" dirty="0" smtClean="0">
                <a:solidFill>
                  <a:srgbClr val="0070C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1;3;5;15</a:t>
            </a:r>
          </a:p>
          <a:p>
            <a:pPr fontAlgn="base" latinLnBrk="0">
              <a:spcAft>
                <a:spcPct val="0"/>
              </a:spcAft>
              <a:buNone/>
            </a:pP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-делители числа  8:    </a:t>
            </a:r>
            <a:r>
              <a:rPr lang="ru-RU" altLang="ru-RU" sz="2800" b="1" i="1" dirty="0" smtClean="0">
                <a:solidFill>
                  <a:srgbClr val="7030A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1;2;4;8</a:t>
            </a:r>
          </a:p>
          <a:p>
            <a:pPr fontAlgn="base" latinLnBrk="0">
              <a:spcAft>
                <a:spcPct val="0"/>
              </a:spcAft>
              <a:buNone/>
            </a:pP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-делители числа 24:   1;2;3;4;6;8;12;24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7530" y="4221088"/>
            <a:ext cx="8784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spcAft>
                <a:spcPct val="0"/>
              </a:spcAft>
              <a:buNone/>
            </a:pPr>
            <a:r>
              <a:rPr lang="ru-RU" altLang="ru-RU" sz="32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 </a:t>
            </a: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1)</a:t>
            </a:r>
            <a:r>
              <a:rPr lang="ru-RU" altLang="ru-RU" sz="32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НОД 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(8 и 24)=</a:t>
            </a:r>
            <a:r>
              <a:rPr lang="ru-RU" altLang="ru-RU" sz="36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8,</a:t>
            </a:r>
            <a:endParaRPr lang="ru-RU" altLang="ru-RU" sz="3600" b="1" i="1" dirty="0">
              <a:solidFill>
                <a:srgbClr val="FF000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40656" y="4243293"/>
            <a:ext cx="42643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 latinLnBrk="0">
              <a:spcAft>
                <a:spcPct val="0"/>
              </a:spcAft>
              <a:buNone/>
            </a:pP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2)</a:t>
            </a:r>
            <a:r>
              <a:rPr lang="ru-RU" altLang="ru-RU" sz="32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НОД 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(15 </a:t>
            </a:r>
            <a:r>
              <a:rPr lang="ru-RU" altLang="ru-RU" sz="32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и 24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)=</a:t>
            </a:r>
            <a:r>
              <a:rPr lang="ru-RU" altLang="ru-RU" sz="36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3</a:t>
            </a:r>
            <a:endParaRPr lang="ru-RU" altLang="ru-RU" sz="3200" b="1" i="1" dirty="0">
              <a:solidFill>
                <a:srgbClr val="FF000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11760" y="5090390"/>
            <a:ext cx="39853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 latinLnBrk="0">
              <a:spcAft>
                <a:spcPct val="0"/>
              </a:spcAft>
              <a:buNone/>
            </a:pP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3)</a:t>
            </a:r>
            <a:r>
              <a:rPr lang="ru-RU" altLang="ru-RU" sz="32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НОД 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(8 </a:t>
            </a:r>
            <a:r>
              <a:rPr lang="ru-RU" altLang="ru-RU" sz="32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и 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15)=</a:t>
            </a:r>
            <a:r>
              <a:rPr lang="ru-RU" altLang="ru-RU" sz="36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1</a:t>
            </a:r>
            <a:endParaRPr lang="ru-RU" altLang="ru-RU" sz="3200" b="1" i="1" dirty="0">
              <a:solidFill>
                <a:srgbClr val="FF000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74048" y="5736721"/>
            <a:ext cx="80898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spcAft>
                <a:spcPct val="0"/>
              </a:spcAft>
              <a:buNone/>
            </a:pP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Числа 8 </a:t>
            </a:r>
            <a:r>
              <a:rPr lang="ru-RU" altLang="ru-RU" sz="32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и 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15 - </a:t>
            </a:r>
            <a:r>
              <a:rPr lang="ru-RU" altLang="ru-RU" sz="36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… …</a:t>
            </a:r>
            <a:endParaRPr lang="ru-RU" altLang="ru-RU" sz="3600" b="1" i="1" dirty="0">
              <a:solidFill>
                <a:srgbClr val="FF000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762643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283968" y="593720"/>
            <a:ext cx="1728192" cy="531024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5496" y="62915"/>
            <a:ext cx="910850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 latinLnBrk="0">
              <a:spcAft>
                <a:spcPct val="0"/>
              </a:spcAft>
              <a:buNone/>
            </a:pPr>
            <a:r>
              <a:rPr lang="ru-RU" altLang="ru-RU" sz="28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Если</a:t>
            </a:r>
            <a:r>
              <a:rPr lang="ru-RU" altLang="ru-RU" sz="24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40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</a:t>
            </a:r>
            <a:r>
              <a:rPr lang="ru-RU" altLang="ru-RU" sz="40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=</a:t>
            </a:r>
            <a:r>
              <a:rPr lang="ru-RU" altLang="ru-RU" sz="3600" b="1" i="1" dirty="0" err="1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</a:t>
            </a:r>
            <a:r>
              <a:rPr lang="ru-RU" altLang="ru-RU" sz="3600" b="1" i="1" dirty="0" err="1" smtClean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</a:t>
            </a:r>
            <a:r>
              <a:rPr lang="ru-RU" altLang="ru-RU" sz="3600" b="1" i="1" dirty="0" smtClean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24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, </a:t>
            </a:r>
          </a:p>
          <a:p>
            <a:pPr fontAlgn="base" latinLnBrk="0">
              <a:spcAft>
                <a:spcPct val="0"/>
              </a:spcAft>
              <a:buNone/>
            </a:pPr>
            <a:r>
              <a:rPr lang="ru-RU" altLang="ru-RU" sz="24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            где </a:t>
            </a:r>
            <a:r>
              <a:rPr lang="ru-RU" altLang="ru-RU" sz="32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 </a:t>
            </a:r>
            <a:r>
              <a:rPr lang="ru-RU" altLang="ru-RU" sz="24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– целое, </a:t>
            </a:r>
            <a:r>
              <a:rPr lang="ru-RU" altLang="ru-RU" sz="24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 </a:t>
            </a:r>
            <a:r>
              <a:rPr lang="ru-RU" altLang="ru-RU" sz="24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–</a:t>
            </a:r>
            <a:r>
              <a:rPr lang="ru-RU" altLang="ru-RU" sz="2400" b="1" i="1" dirty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24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натуральное, то</a:t>
            </a:r>
          </a:p>
          <a:p>
            <a:pPr fontAlgn="base" latinLnBrk="0">
              <a:spcAft>
                <a:spcPct val="0"/>
              </a:spcAft>
              <a:buNone/>
            </a:pPr>
            <a:r>
              <a:rPr lang="ru-RU" altLang="ru-RU" sz="24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24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 </a:t>
            </a:r>
            <a:r>
              <a:rPr lang="ru-RU" altLang="ru-RU" sz="24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 </a:t>
            </a:r>
            <a:r>
              <a:rPr lang="ru-RU" altLang="ru-RU" sz="24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– </a:t>
            </a:r>
            <a:r>
              <a:rPr lang="ru-RU" altLang="ru-RU" sz="2400" b="1" i="1" dirty="0" smtClean="0">
                <a:solidFill>
                  <a:srgbClr val="00B05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делитель</a:t>
            </a:r>
            <a:r>
              <a:rPr lang="ru-RU" altLang="ru-RU" sz="24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числа </a:t>
            </a:r>
            <a:r>
              <a:rPr lang="ru-RU" altLang="ru-RU" sz="28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а,</a:t>
            </a:r>
            <a:endParaRPr lang="ru-RU" altLang="ru-RU" sz="2400" b="1" i="1" dirty="0" smtClean="0">
              <a:solidFill>
                <a:srgbClr val="FF000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fontAlgn="base" latinLnBrk="0">
              <a:spcAft>
                <a:spcPct val="0"/>
              </a:spcAft>
              <a:buNone/>
            </a:pPr>
            <a:r>
              <a:rPr lang="ru-RU" altLang="ru-RU" sz="24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24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 </a:t>
            </a:r>
            <a:r>
              <a:rPr lang="ru-RU" altLang="ru-RU" sz="2800" b="1" i="1" dirty="0" smtClean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</a:t>
            </a:r>
            <a:r>
              <a:rPr lang="ru-RU" altLang="ru-RU" sz="24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– </a:t>
            </a:r>
            <a:r>
              <a:rPr lang="ru-RU" altLang="ru-RU" sz="2400" b="1" i="1" dirty="0" smtClean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частное</a:t>
            </a:r>
            <a:r>
              <a:rPr lang="ru-RU" altLang="ru-RU" sz="24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от деления  </a:t>
            </a:r>
            <a:r>
              <a:rPr lang="ru-RU" altLang="ru-RU" sz="32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</a:t>
            </a:r>
            <a:r>
              <a:rPr lang="ru-RU" altLang="ru-RU" sz="24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на </a:t>
            </a:r>
            <a:r>
              <a:rPr lang="ru-RU" altLang="ru-RU" sz="2800" b="1" i="1" dirty="0" smtClean="0">
                <a:solidFill>
                  <a:srgbClr val="00B0F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т.</a:t>
            </a: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 </a:t>
            </a:r>
            <a:endParaRPr lang="ru-RU" altLang="ru-RU" sz="3600" b="1" i="1" dirty="0">
              <a:solidFill>
                <a:srgbClr val="FF000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86404" y="2742963"/>
            <a:ext cx="9108504" cy="608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 latinLnBrk="0">
              <a:spcAft>
                <a:spcPct val="0"/>
              </a:spcAft>
              <a:buNone/>
            </a:pPr>
            <a:r>
              <a:rPr lang="ru-RU" altLang="ru-RU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-</a:t>
            </a: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делители числа 15:   </a:t>
            </a:r>
            <a:r>
              <a:rPr lang="ru-RU" altLang="ru-RU" sz="2800" b="1" i="1" dirty="0" smtClean="0">
                <a:solidFill>
                  <a:srgbClr val="0070C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1;3;5;15</a:t>
            </a:r>
          </a:p>
          <a:p>
            <a:pPr fontAlgn="base" latinLnBrk="0">
              <a:spcAft>
                <a:spcPct val="0"/>
              </a:spcAft>
              <a:buNone/>
            </a:pP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-делители числа  8:    </a:t>
            </a:r>
            <a:r>
              <a:rPr lang="ru-RU" altLang="ru-RU" sz="2800" b="1" i="1" dirty="0" smtClean="0">
                <a:solidFill>
                  <a:srgbClr val="7030A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1;2;4;8</a:t>
            </a:r>
          </a:p>
          <a:p>
            <a:pPr fontAlgn="base" latinLnBrk="0">
              <a:spcAft>
                <a:spcPct val="0"/>
              </a:spcAft>
              <a:buNone/>
            </a:pP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-делители числа 24:   1;2;3;4;6;8;12;24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7530" y="4221088"/>
            <a:ext cx="8784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spcAft>
                <a:spcPct val="0"/>
              </a:spcAft>
              <a:buNone/>
            </a:pPr>
            <a:r>
              <a:rPr lang="ru-RU" altLang="ru-RU" sz="32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 </a:t>
            </a: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1)</a:t>
            </a:r>
            <a:r>
              <a:rPr lang="ru-RU" altLang="ru-RU" sz="32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НОД 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(8 и 24)=</a:t>
            </a:r>
            <a:r>
              <a:rPr lang="ru-RU" altLang="ru-RU" sz="36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8,</a:t>
            </a:r>
            <a:endParaRPr lang="ru-RU" altLang="ru-RU" sz="3600" b="1" i="1" dirty="0">
              <a:solidFill>
                <a:srgbClr val="FF000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40656" y="4243293"/>
            <a:ext cx="42643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 latinLnBrk="0">
              <a:spcAft>
                <a:spcPct val="0"/>
              </a:spcAft>
              <a:buNone/>
            </a:pPr>
            <a:r>
              <a:rPr lang="ru-RU" altLang="ru-RU" sz="28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2)</a:t>
            </a:r>
            <a:r>
              <a:rPr lang="ru-RU" altLang="ru-RU" sz="32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НОД 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(15 </a:t>
            </a:r>
            <a:r>
              <a:rPr lang="ru-RU" altLang="ru-RU" sz="32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и 24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)=</a:t>
            </a:r>
            <a:r>
              <a:rPr lang="ru-RU" altLang="ru-RU" sz="36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3</a:t>
            </a:r>
            <a:endParaRPr lang="ru-RU" altLang="ru-RU" sz="3200" b="1" i="1" dirty="0">
              <a:solidFill>
                <a:srgbClr val="FF000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11760" y="5090390"/>
            <a:ext cx="39853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 latinLnBrk="0">
              <a:spcAft>
                <a:spcPct val="0"/>
              </a:spcAft>
              <a:buNone/>
            </a:pP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3)</a:t>
            </a:r>
            <a:r>
              <a:rPr lang="ru-RU" altLang="ru-RU" sz="32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НОД 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(8 </a:t>
            </a:r>
            <a:r>
              <a:rPr lang="ru-RU" altLang="ru-RU" sz="32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и 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15)=</a:t>
            </a:r>
            <a:r>
              <a:rPr lang="ru-RU" altLang="ru-RU" sz="36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1</a:t>
            </a:r>
            <a:endParaRPr lang="ru-RU" altLang="ru-RU" sz="3200" b="1" i="1" dirty="0">
              <a:solidFill>
                <a:srgbClr val="FF000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74048" y="5736721"/>
            <a:ext cx="80898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spcAft>
                <a:spcPct val="0"/>
              </a:spcAft>
              <a:buNone/>
            </a:pP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Числа 8 </a:t>
            </a:r>
            <a:r>
              <a:rPr lang="ru-RU" altLang="ru-RU" sz="3200" b="1" i="1" dirty="0">
                <a:latin typeface="Bookman Old Style" panose="02050604050505020204" pitchFamily="18" charset="0"/>
                <a:cs typeface="Arial" panose="020B0604020202020204" pitchFamily="34" charset="0"/>
              </a:rPr>
              <a:t>и </a:t>
            </a:r>
            <a:r>
              <a:rPr lang="ru-RU" altLang="ru-RU" sz="32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15 – </a:t>
            </a:r>
            <a:r>
              <a:rPr lang="ru-RU" altLang="ru-RU" sz="3600" b="1" i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взаимно простые</a:t>
            </a:r>
            <a:endParaRPr lang="ru-RU" altLang="ru-RU" sz="3600" b="1" i="1" dirty="0">
              <a:solidFill>
                <a:srgbClr val="FF000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13660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2057</TotalTime>
  <Words>1142</Words>
  <Application>Microsoft Office PowerPoint</Application>
  <PresentationFormat>Экран (4:3)</PresentationFormat>
  <Paragraphs>180</Paragraphs>
  <Slides>28</Slides>
  <Notes>27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28</vt:i4>
      </vt:variant>
    </vt:vector>
  </HeadingPairs>
  <TitlesOfParts>
    <vt:vector size="32" baseType="lpstr">
      <vt:lpstr>Custom Design</vt:lpstr>
      <vt:lpstr>Тема Office</vt:lpstr>
      <vt:lpstr>Уравнение</vt:lpstr>
      <vt:lpstr>Формула</vt:lpstr>
      <vt:lpstr>Презентация PowerPoint</vt:lpstr>
      <vt:lpstr>Цели урока: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Кузнецова Е. Н.</dc:creator>
  <cp:lastModifiedBy>Елена</cp:lastModifiedBy>
  <cp:revision>144</cp:revision>
  <dcterms:created xsi:type="dcterms:W3CDTF">2014-04-01T16:35:38Z</dcterms:created>
  <dcterms:modified xsi:type="dcterms:W3CDTF">2018-09-10T19:20:56Z</dcterms:modified>
</cp:coreProperties>
</file>