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
  </p:notesMasterIdLst>
  <p:sldIdLst>
    <p:sldId id="256" r:id="rId2"/>
    <p:sldId id="257" r:id="rId3"/>
    <p:sldId id="259" r:id="rId4"/>
    <p:sldId id="258" r:id="rId5"/>
    <p:sldId id="268" r:id="rId6"/>
    <p:sldId id="269" r:id="rId7"/>
    <p:sldId id="265" r:id="rId8"/>
    <p:sldId id="266" r:id="rId9"/>
    <p:sldId id="267" r:id="rId10"/>
    <p:sldId id="264" r:id="rId11"/>
    <p:sldId id="263" r:id="rId12"/>
    <p:sldId id="262"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Раздел по умолчанию" id="{C23B3FE4-1A02-4F71-A167-065195C200C3}">
          <p14:sldIdLst>
            <p14:sldId id="256"/>
            <p14:sldId id="257"/>
            <p14:sldId id="259"/>
            <p14:sldId id="258"/>
            <p14:sldId id="268"/>
            <p14:sldId id="269"/>
            <p14:sldId id="265"/>
            <p14:sldId id="266"/>
            <p14:sldId id="267"/>
            <p14:sldId id="264"/>
            <p14:sldId id="263"/>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54714" autoAdjust="0"/>
  </p:normalViewPr>
  <p:slideViewPr>
    <p:cSldViewPr>
      <p:cViewPr>
        <p:scale>
          <a:sx n="81" d="100"/>
          <a:sy n="81" d="100"/>
        </p:scale>
        <p:origin x="-1044" y="21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8ACE4A-47F2-4287-BBBC-7BEDB140EA17}" type="datetimeFigureOut">
              <a:rPr lang="ru-RU" smtClean="0"/>
              <a:pPr/>
              <a:t>22.09.2021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94C3E1-BAA3-46EA-84EF-0C8A8BB8D868}" type="slidenum">
              <a:rPr lang="ru-RU" smtClean="0"/>
              <a:pPr/>
              <a:t>‹#›</a:t>
            </a:fld>
            <a:endParaRPr lang="ru-RU"/>
          </a:p>
        </p:txBody>
      </p:sp>
    </p:spTree>
    <p:extLst>
      <p:ext uri="{BB962C8B-B14F-4D97-AF65-F5344CB8AC3E}">
        <p14:creationId xmlns:p14="http://schemas.microsoft.com/office/powerpoint/2010/main" xmlns="" val="614539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E94C3E1-BAA3-46EA-84EF-0C8A8BB8D868}" type="slidenum">
              <a:rPr lang="ru-RU" smtClean="0"/>
              <a:pPr/>
              <a:t>10</a:t>
            </a:fld>
            <a:endParaRPr lang="ru-RU"/>
          </a:p>
        </p:txBody>
      </p:sp>
    </p:spTree>
    <p:extLst>
      <p:ext uri="{BB962C8B-B14F-4D97-AF65-F5344CB8AC3E}">
        <p14:creationId xmlns:p14="http://schemas.microsoft.com/office/powerpoint/2010/main" xmlns="" val="1352882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C12E688-402F-4B13-BB24-98808CD148D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0C12E688-402F-4B13-BB24-98808CD148D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47EAEC8-C5E8-4BF2-9C6A-B485BB8D1C4B}" type="datetimeFigureOut">
              <a:rPr lang="ru-RU" smtClean="0"/>
              <a:pPr/>
              <a:t>22.09.2021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C12E688-402F-4B13-BB24-98808CD148D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347EAEC8-C5E8-4BF2-9C6A-B485BB8D1C4B}" type="datetimeFigureOut">
              <a:rPr lang="ru-RU" smtClean="0"/>
              <a:pPr/>
              <a:t>22.09.2021</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0C12E688-402F-4B13-BB24-98808CD148D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World languages: </a:t>
            </a:r>
            <a:br>
              <a:rPr lang="en-US" dirty="0" smtClean="0"/>
            </a:br>
            <a:r>
              <a:rPr lang="en-US" dirty="0" smtClean="0"/>
              <a:t>local or global?</a:t>
            </a:r>
            <a:endParaRPr lang="ru-RU" dirty="0"/>
          </a:p>
        </p:txBody>
      </p:sp>
      <p:sp>
        <p:nvSpPr>
          <p:cNvPr id="3" name="Подзаголовок 2"/>
          <p:cNvSpPr>
            <a:spLocks noGrp="1"/>
          </p:cNvSpPr>
          <p:nvPr>
            <p:ph type="body" idx="1"/>
          </p:nvPr>
        </p:nvSpPr>
        <p:spPr/>
        <p:txBody>
          <a:bodyPr>
            <a:normAutofit/>
          </a:bodyPr>
          <a:lstStyle/>
          <a:p>
            <a:r>
              <a:rPr lang="en-US" b="1" dirty="0" smtClean="0"/>
              <a:t>Brain-ring</a:t>
            </a:r>
            <a:endParaRPr lang="ru-RU" b="1"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5976" y="3717032"/>
            <a:ext cx="4495800" cy="3019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188640"/>
            <a:ext cx="2304256" cy="1872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93395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rot="19140000">
            <a:off x="-915935" y="-178423"/>
            <a:ext cx="5650992" cy="1025280"/>
          </a:xfrm>
        </p:spPr>
        <p:txBody>
          <a:bodyPr/>
          <a:lstStyle/>
          <a:p>
            <a:r>
              <a:rPr lang="en-US" sz="2000" b="1" dirty="0" smtClean="0">
                <a:latin typeface="Times New Roman" pitchFamily="18" charset="0"/>
                <a:cs typeface="Times New Roman" pitchFamily="18" charset="0"/>
              </a:rPr>
              <a:t>               Kinds of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            International </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                  languages</a:t>
            </a:r>
            <a:endParaRPr lang="ru-RU" sz="2000" b="1" u="sng" dirty="0">
              <a:latin typeface="Times New Roman" pitchFamily="18" charset="0"/>
              <a:cs typeface="Times New Roman" pitchFamily="18" charset="0"/>
            </a:endParaRPr>
          </a:p>
        </p:txBody>
      </p:sp>
      <p:sp>
        <p:nvSpPr>
          <p:cNvPr id="5" name="Текст 4"/>
          <p:cNvSpPr>
            <a:spLocks noGrp="1"/>
          </p:cNvSpPr>
          <p:nvPr>
            <p:ph type="body" idx="1"/>
          </p:nvPr>
        </p:nvSpPr>
        <p:spPr>
          <a:xfrm rot="19140000">
            <a:off x="368693" y="344481"/>
            <a:ext cx="6510528" cy="2627045"/>
          </a:xfrm>
        </p:spPr>
        <p:txBody>
          <a:bodyPr>
            <a:noAutofit/>
          </a:bodyPr>
          <a:lstStyle/>
          <a:p>
            <a:r>
              <a:rPr lang="en-US" sz="1800" b="1" dirty="0" smtClean="0">
                <a:solidFill>
                  <a:srgbClr val="FF0000"/>
                </a:solidFill>
                <a:latin typeface="Times New Roman" pitchFamily="18" charset="0"/>
                <a:cs typeface="Times New Roman" pitchFamily="18" charset="0"/>
              </a:rPr>
              <a:t>Esperanto          pidgin </a:t>
            </a:r>
          </a:p>
          <a:p>
            <a:r>
              <a:rPr lang="en-US" sz="1800" b="1" dirty="0" smtClean="0">
                <a:solidFill>
                  <a:srgbClr val="FF0000"/>
                </a:solidFill>
                <a:latin typeface="Times New Roman" pitchFamily="18" charset="0"/>
                <a:cs typeface="Times New Roman" pitchFamily="18" charset="0"/>
              </a:rPr>
              <a:t>      </a:t>
            </a:r>
          </a:p>
          <a:p>
            <a:r>
              <a:rPr lang="en-US" sz="1800" b="1" dirty="0">
                <a:solidFill>
                  <a:srgbClr val="FF0000"/>
                </a:solidFill>
                <a:latin typeface="Times New Roman" pitchFamily="18" charset="0"/>
                <a:cs typeface="Times New Roman" pitchFamily="18" charset="0"/>
              </a:rPr>
              <a:t> </a:t>
            </a:r>
            <a:r>
              <a:rPr lang="en-US" sz="1800" b="1" dirty="0" smtClean="0">
                <a:solidFill>
                  <a:srgbClr val="FF0000"/>
                </a:solidFill>
                <a:latin typeface="Times New Roman" pitchFamily="18" charset="0"/>
                <a:cs typeface="Times New Roman" pitchFamily="18" charset="0"/>
              </a:rPr>
              <a:t>  </a:t>
            </a:r>
            <a:r>
              <a:rPr lang="en-US" sz="1800" b="1" dirty="0" err="1" smtClean="0">
                <a:solidFill>
                  <a:srgbClr val="FF0000"/>
                </a:solidFill>
                <a:latin typeface="Times New Roman" pitchFamily="18" charset="0"/>
                <a:cs typeface="Times New Roman" pitchFamily="18" charset="0"/>
              </a:rPr>
              <a:t>Globish</a:t>
            </a:r>
            <a:r>
              <a:rPr lang="en-US" sz="1800" b="1" dirty="0" smtClean="0">
                <a:solidFill>
                  <a:srgbClr val="FF0000"/>
                </a:solidFill>
                <a:latin typeface="Times New Roman" pitchFamily="18" charset="0"/>
                <a:cs typeface="Times New Roman" pitchFamily="18" charset="0"/>
              </a:rPr>
              <a:t>    English    Latin</a:t>
            </a:r>
          </a:p>
          <a:p>
            <a:r>
              <a:rPr lang="en-US" sz="1800" b="1" dirty="0" smtClean="0">
                <a:solidFill>
                  <a:srgbClr val="FF0000"/>
                </a:solidFill>
                <a:latin typeface="Times New Roman" pitchFamily="18" charset="0"/>
                <a:cs typeface="Times New Roman" pitchFamily="18" charset="0"/>
              </a:rPr>
              <a:t> </a:t>
            </a:r>
          </a:p>
          <a:p>
            <a:r>
              <a:rPr lang="en-US" sz="1800" b="1" dirty="0">
                <a:solidFill>
                  <a:srgbClr val="FF0000"/>
                </a:solidFill>
                <a:latin typeface="Times New Roman" pitchFamily="18" charset="0"/>
                <a:cs typeface="Times New Roman" pitchFamily="18" charset="0"/>
              </a:rPr>
              <a:t> </a:t>
            </a:r>
            <a:r>
              <a:rPr lang="en-US" sz="1800" b="1" dirty="0" smtClean="0">
                <a:solidFill>
                  <a:srgbClr val="FF0000"/>
                </a:solidFill>
                <a:latin typeface="Times New Roman" pitchFamily="18" charset="0"/>
                <a:cs typeface="Times New Roman" pitchFamily="18" charset="0"/>
              </a:rPr>
              <a:t>      French         Spanish               </a:t>
            </a:r>
            <a:endParaRPr lang="ru-RU" sz="1800" b="1" dirty="0">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4365104"/>
            <a:ext cx="2376264"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74342" y="841070"/>
            <a:ext cx="3581400" cy="1276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63888" y="2672917"/>
            <a:ext cx="2524522" cy="2880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57342" y="4509121"/>
            <a:ext cx="2698400" cy="20882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44694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sz="2000" b="1" dirty="0" smtClean="0">
                <a:latin typeface="Times New Roman" pitchFamily="18" charset="0"/>
                <a:cs typeface="Times New Roman" pitchFamily="18" charset="0"/>
              </a:rPr>
              <a:t>What are  the differences and common features of </a:t>
            </a:r>
            <a:r>
              <a:rPr lang="en-US" sz="2000" b="1" dirty="0" err="1" smtClean="0">
                <a:latin typeface="Times New Roman" pitchFamily="18" charset="0"/>
                <a:cs typeface="Times New Roman" pitchFamily="18" charset="0"/>
              </a:rPr>
              <a:t>Globish</a:t>
            </a:r>
            <a:r>
              <a:rPr lang="en-US" sz="2000" b="1" dirty="0" smtClean="0">
                <a:latin typeface="Times New Roman" pitchFamily="18" charset="0"/>
                <a:cs typeface="Times New Roman" pitchFamily="18" charset="0"/>
              </a:rPr>
              <a:t> and pidgin languages?</a:t>
            </a:r>
            <a:endParaRPr lang="ru-RU" sz="2000" b="1" dirty="0">
              <a:latin typeface="Times New Roman" pitchFamily="18" charset="0"/>
              <a:cs typeface="Times New Roman" pitchFamily="18" charset="0"/>
            </a:endParaRPr>
          </a:p>
        </p:txBody>
      </p:sp>
      <p:sp>
        <p:nvSpPr>
          <p:cNvPr id="4" name="Текст 3"/>
          <p:cNvSpPr>
            <a:spLocks noGrp="1"/>
          </p:cNvSpPr>
          <p:nvPr>
            <p:ph type="body" idx="1"/>
          </p:nvPr>
        </p:nvSpPr>
        <p:spPr>
          <a:xfrm>
            <a:off x="822960" y="1097280"/>
            <a:ext cx="3200400" cy="315496"/>
          </a:xfrm>
        </p:spPr>
        <p:txBody>
          <a:bodyPr/>
          <a:lstStyle/>
          <a:p>
            <a:pPr algn="ctr"/>
            <a:r>
              <a:rPr lang="en-US" b="1" dirty="0" err="1" smtClean="0">
                <a:solidFill>
                  <a:srgbClr val="FF0000"/>
                </a:solidFill>
                <a:latin typeface="Times New Roman" pitchFamily="18" charset="0"/>
                <a:cs typeface="Times New Roman" pitchFamily="18" charset="0"/>
              </a:rPr>
              <a:t>Globish</a:t>
            </a:r>
            <a:endParaRPr lang="ru-RU" b="1" dirty="0">
              <a:solidFill>
                <a:srgbClr val="FF0000"/>
              </a:solidFill>
              <a:latin typeface="Times New Roman" pitchFamily="18" charset="0"/>
              <a:cs typeface="Times New Roman" pitchFamily="18" charset="0"/>
            </a:endParaRPr>
          </a:p>
        </p:txBody>
      </p:sp>
      <p:sp>
        <p:nvSpPr>
          <p:cNvPr id="5" name="Объект 4"/>
          <p:cNvSpPr>
            <a:spLocks noGrp="1"/>
          </p:cNvSpPr>
          <p:nvPr>
            <p:ph sz="half" idx="2"/>
          </p:nvPr>
        </p:nvSpPr>
        <p:spPr>
          <a:xfrm>
            <a:off x="251520" y="1484784"/>
            <a:ext cx="4320480" cy="4824536"/>
          </a:xfrm>
        </p:spPr>
        <p:txBody>
          <a:bodyPr>
            <a:normAutofit/>
          </a:bodyPr>
          <a:lstStyle/>
          <a:p>
            <a:pPr algn="just">
              <a:buAutoNum type="arabicPeriod"/>
            </a:pPr>
            <a:r>
              <a:rPr lang="en-US" sz="1800" dirty="0" smtClean="0">
                <a:latin typeface="Times New Roman" pitchFamily="18" charset="0"/>
                <a:cs typeface="Times New Roman" pitchFamily="18" charset="0"/>
              </a:rPr>
              <a:t>Simplified form of the English language</a:t>
            </a:r>
          </a:p>
          <a:p>
            <a:pPr algn="just">
              <a:buAutoNum type="arabicPeriod" startAt="2"/>
            </a:pPr>
            <a:r>
              <a:rPr lang="en-US" sz="1800" dirty="0" smtClean="0">
                <a:latin typeface="Times New Roman" pitchFamily="18" charset="0"/>
                <a:cs typeface="Times New Roman" pitchFamily="18" charset="0"/>
              </a:rPr>
              <a:t>It was created by Jean-Paul </a:t>
            </a:r>
            <a:r>
              <a:rPr lang="en-US" sz="1800" dirty="0" err="1" smtClean="0">
                <a:latin typeface="Times New Roman" pitchFamily="18" charset="0"/>
                <a:cs typeface="Times New Roman" pitchFamily="18" charset="0"/>
              </a:rPr>
              <a:t>Nerriere</a:t>
            </a:r>
            <a:r>
              <a:rPr lang="en-US" sz="1800" dirty="0" smtClean="0">
                <a:latin typeface="Times New Roman" pitchFamily="18" charset="0"/>
                <a:cs typeface="Times New Roman" pitchFamily="18" charset="0"/>
              </a:rPr>
              <a:t> in 1990s  </a:t>
            </a:r>
          </a:p>
          <a:p>
            <a:pPr algn="just">
              <a:buAutoNum type="arabicPeriod" startAt="3"/>
            </a:pPr>
            <a:r>
              <a:rPr lang="en-US" sz="1800" dirty="0" smtClean="0">
                <a:latin typeface="Times New Roman" pitchFamily="18" charset="0"/>
                <a:cs typeface="Times New Roman" pitchFamily="18" charset="0"/>
              </a:rPr>
              <a:t>It uses 1500 common English words and phases. </a:t>
            </a:r>
          </a:p>
          <a:p>
            <a:pPr algn="just">
              <a:buAutoNum type="arabicPeriod" startAt="4"/>
            </a:pPr>
            <a:r>
              <a:rPr lang="en-US" sz="1800" dirty="0" smtClean="0">
                <a:latin typeface="Times New Roman" pitchFamily="18" charset="0"/>
                <a:cs typeface="Times New Roman" pitchFamily="18" charset="0"/>
              </a:rPr>
              <a:t>It helps to promote global understanding between nations. </a:t>
            </a:r>
          </a:p>
          <a:p>
            <a:pPr marL="0" indent="0" algn="just"/>
            <a:r>
              <a:rPr lang="en-US" sz="1800" dirty="0" smtClean="0">
                <a:latin typeface="Times New Roman" pitchFamily="18" charset="0"/>
                <a:cs typeface="Times New Roman" pitchFamily="18" charset="0"/>
              </a:rPr>
              <a:t>5. It can cause a menace to cultural diversity and the purity of non-English languages.</a:t>
            </a:r>
          </a:p>
          <a:p>
            <a:pPr marL="0" indent="0" algn="just"/>
            <a:r>
              <a:rPr lang="en-US" sz="1800" dirty="0" smtClean="0">
                <a:latin typeface="Times New Roman" pitchFamily="18" charset="0"/>
                <a:cs typeface="Times New Roman" pitchFamily="18" charset="0"/>
              </a:rPr>
              <a:t>6</a:t>
            </a:r>
            <a:r>
              <a:rPr lang="en-US" sz="1800" dirty="0">
                <a:latin typeface="Times New Roman" pitchFamily="18" charset="0"/>
                <a:cs typeface="Times New Roman" pitchFamily="18" charset="0"/>
              </a:rPr>
              <a:t>. Nobody speaks </a:t>
            </a:r>
            <a:r>
              <a:rPr lang="en-US" sz="1800" dirty="0" err="1" smtClean="0">
                <a:latin typeface="Times New Roman" pitchFamily="18" charset="0"/>
                <a:cs typeface="Times New Roman" pitchFamily="18" charset="0"/>
              </a:rPr>
              <a:t>Globish</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as their first </a:t>
            </a:r>
            <a:r>
              <a:rPr lang="en-US" sz="1800" dirty="0" smtClean="0">
                <a:latin typeface="Times New Roman" pitchFamily="18" charset="0"/>
                <a:cs typeface="Times New Roman" pitchFamily="18" charset="0"/>
              </a:rPr>
              <a:t>language.</a:t>
            </a:r>
            <a:endParaRPr lang="ru-RU" sz="1800" dirty="0">
              <a:latin typeface="Times New Roman" pitchFamily="18" charset="0"/>
              <a:cs typeface="Times New Roman" pitchFamily="18" charset="0"/>
            </a:endParaRPr>
          </a:p>
        </p:txBody>
      </p:sp>
      <p:sp>
        <p:nvSpPr>
          <p:cNvPr id="6" name="Текст 5"/>
          <p:cNvSpPr>
            <a:spLocks noGrp="1"/>
          </p:cNvSpPr>
          <p:nvPr>
            <p:ph type="body" sz="quarter" idx="3"/>
          </p:nvPr>
        </p:nvSpPr>
        <p:spPr>
          <a:xfrm>
            <a:off x="4700016" y="1097280"/>
            <a:ext cx="3200400" cy="315496"/>
          </a:xfrm>
        </p:spPr>
        <p:txBody>
          <a:bodyPr/>
          <a:lstStyle/>
          <a:p>
            <a:pPr algn="ctr"/>
            <a:r>
              <a:rPr lang="en-US" b="1" dirty="0" smtClean="0">
                <a:solidFill>
                  <a:srgbClr val="FF0000"/>
                </a:solidFill>
                <a:latin typeface="Times New Roman" pitchFamily="18" charset="0"/>
                <a:cs typeface="Times New Roman" pitchFamily="18" charset="0"/>
              </a:rPr>
              <a:t>Pidgin</a:t>
            </a:r>
            <a:endParaRPr lang="ru-RU" b="1" dirty="0">
              <a:solidFill>
                <a:srgbClr val="FF0000"/>
              </a:solidFill>
              <a:latin typeface="Times New Roman" pitchFamily="18" charset="0"/>
              <a:cs typeface="Times New Roman" pitchFamily="18" charset="0"/>
            </a:endParaRPr>
          </a:p>
        </p:txBody>
      </p:sp>
      <p:sp>
        <p:nvSpPr>
          <p:cNvPr id="7" name="Объект 6"/>
          <p:cNvSpPr>
            <a:spLocks noGrp="1"/>
          </p:cNvSpPr>
          <p:nvPr>
            <p:ph sz="quarter" idx="4"/>
          </p:nvPr>
        </p:nvSpPr>
        <p:spPr>
          <a:xfrm>
            <a:off x="4700016" y="1484784"/>
            <a:ext cx="3976440" cy="4896544"/>
          </a:xfrm>
        </p:spPr>
        <p:txBody>
          <a:bodyPr>
            <a:normAutofit/>
          </a:bodyPr>
          <a:lstStyle/>
          <a:p>
            <a:pPr algn="just"/>
            <a:r>
              <a:rPr lang="en-US" sz="1800" dirty="0" smtClean="0">
                <a:latin typeface="Times New Roman" pitchFamily="18" charset="0"/>
                <a:cs typeface="Times New Roman" pitchFamily="18" charset="0"/>
              </a:rPr>
              <a:t>1.A combination of one of major languages  and some other languages</a:t>
            </a:r>
          </a:p>
          <a:p>
            <a:pPr algn="just">
              <a:buAutoNum type="arabicPeriod" startAt="2"/>
            </a:pPr>
            <a:r>
              <a:rPr lang="en-US" sz="1800" dirty="0" smtClean="0">
                <a:latin typeface="Times New Roman" pitchFamily="18" charset="0"/>
                <a:cs typeface="Times New Roman" pitchFamily="18" charset="0"/>
              </a:rPr>
              <a:t>There is no creator of the language.</a:t>
            </a:r>
          </a:p>
          <a:p>
            <a:pPr marL="0" indent="0" algn="just"/>
            <a:r>
              <a:rPr lang="en-US" sz="1800" dirty="0">
                <a:latin typeface="Times New Roman" pitchFamily="18" charset="0"/>
                <a:cs typeface="Times New Roman" pitchFamily="18" charset="0"/>
              </a:rPr>
              <a:t>3. </a:t>
            </a:r>
            <a:r>
              <a:rPr lang="en-US" sz="1800" dirty="0" smtClean="0">
                <a:latin typeface="Times New Roman" pitchFamily="18" charset="0"/>
                <a:cs typeface="Times New Roman" pitchFamily="18" charset="0"/>
              </a:rPr>
              <a:t>It uses  </a:t>
            </a:r>
            <a:r>
              <a:rPr lang="en-US" sz="1800" dirty="0">
                <a:latin typeface="Times New Roman" pitchFamily="18" charset="0"/>
                <a:cs typeface="Times New Roman" pitchFamily="18" charset="0"/>
              </a:rPr>
              <a:t>vocabulary of one major language </a:t>
            </a:r>
            <a:r>
              <a:rPr lang="en-US" sz="1800" dirty="0" smtClean="0">
                <a:latin typeface="Times New Roman" pitchFamily="18" charset="0"/>
                <a:cs typeface="Times New Roman" pitchFamily="18" charset="0"/>
              </a:rPr>
              <a:t>and </a:t>
            </a:r>
            <a:r>
              <a:rPr lang="en-US" sz="1800" dirty="0">
                <a:latin typeface="Times New Roman" pitchFamily="18" charset="0"/>
                <a:cs typeface="Times New Roman" pitchFamily="18" charset="0"/>
              </a:rPr>
              <a:t>grammar of one or more other </a:t>
            </a:r>
            <a:r>
              <a:rPr lang="en-US" sz="1800" dirty="0" smtClean="0">
                <a:latin typeface="Times New Roman" pitchFamily="18" charset="0"/>
                <a:cs typeface="Times New Roman" pitchFamily="18" charset="0"/>
              </a:rPr>
              <a:t>languages.</a:t>
            </a:r>
          </a:p>
          <a:p>
            <a:pPr marL="0" indent="0" algn="just"/>
            <a:r>
              <a:rPr lang="en-US" sz="1800" dirty="0">
                <a:latin typeface="Times New Roman" pitchFamily="18" charset="0"/>
                <a:cs typeface="Times New Roman" pitchFamily="18" charset="0"/>
              </a:rPr>
              <a:t>4. </a:t>
            </a:r>
            <a:r>
              <a:rPr lang="en-US" sz="1800" dirty="0" smtClean="0">
                <a:latin typeface="Times New Roman" pitchFamily="18" charset="0"/>
                <a:cs typeface="Times New Roman" pitchFamily="18" charset="0"/>
              </a:rPr>
              <a:t>It is used by people </a:t>
            </a:r>
            <a:r>
              <a:rPr lang="en-US" sz="1800" dirty="0">
                <a:latin typeface="Times New Roman" pitchFamily="18" charset="0"/>
                <a:cs typeface="Times New Roman" pitchFamily="18" charset="0"/>
              </a:rPr>
              <a:t>with no common language </a:t>
            </a:r>
            <a:r>
              <a:rPr lang="en-US" sz="1800" dirty="0" smtClean="0">
                <a:latin typeface="Times New Roman" pitchFamily="18" charset="0"/>
                <a:cs typeface="Times New Roman" pitchFamily="18" charset="0"/>
              </a:rPr>
              <a:t>to come </a:t>
            </a:r>
            <a:r>
              <a:rPr lang="en-US" sz="1800" dirty="0">
                <a:latin typeface="Times New Roman" pitchFamily="18" charset="0"/>
                <a:cs typeface="Times New Roman" pitchFamily="18" charset="0"/>
              </a:rPr>
              <a:t>into contact with each other</a:t>
            </a:r>
            <a:r>
              <a:rPr lang="en-US" sz="1800" dirty="0" smtClean="0">
                <a:latin typeface="Times New Roman" pitchFamily="18" charset="0"/>
                <a:cs typeface="Times New Roman" pitchFamily="18" charset="0"/>
              </a:rPr>
              <a:t>.</a:t>
            </a:r>
          </a:p>
          <a:p>
            <a:pPr marL="0" indent="0" algn="just"/>
            <a:r>
              <a:rPr lang="en-US" sz="1800" dirty="0" smtClean="0">
                <a:latin typeface="Times New Roman" pitchFamily="18" charset="0"/>
                <a:cs typeface="Times New Roman" pitchFamily="18" charset="0"/>
              </a:rPr>
              <a:t>5. It can be used only for a short period of time.</a:t>
            </a:r>
          </a:p>
          <a:p>
            <a:pPr algn="just">
              <a:buAutoNum type="arabicPeriod" startAt="6"/>
            </a:pPr>
            <a:r>
              <a:rPr lang="en-US" sz="1800" dirty="0" smtClean="0">
                <a:latin typeface="Times New Roman" pitchFamily="18" charset="0"/>
                <a:cs typeface="Times New Roman" pitchFamily="18" charset="0"/>
              </a:rPr>
              <a:t>It doesn’t have written</a:t>
            </a:r>
          </a:p>
          <a:p>
            <a:pPr marL="0" indent="0" algn="just"/>
            <a:r>
              <a:rPr lang="en-US" sz="1800" dirty="0" smtClean="0">
                <a:latin typeface="Times New Roman" pitchFamily="18" charset="0"/>
                <a:cs typeface="Times New Roman" pitchFamily="18" charset="0"/>
              </a:rPr>
              <a:t> form.</a:t>
            </a:r>
          </a:p>
          <a:p>
            <a:pPr marL="0" indent="0" algn="just"/>
            <a:endParaRPr lang="ru-RU" sz="18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80312" y="5085184"/>
            <a:ext cx="1656184" cy="15613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758927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The Origin of pidgins</a:t>
            </a:r>
            <a:endParaRPr lang="ru-RU" dirty="0"/>
          </a:p>
        </p:txBody>
      </p:sp>
      <p:pic>
        <p:nvPicPr>
          <p:cNvPr id="1026" name="Picture 2" descr="map"/>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48064" y="5229200"/>
            <a:ext cx="3886200" cy="146685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Прямоугольник 5"/>
          <p:cNvSpPr/>
          <p:nvPr/>
        </p:nvSpPr>
        <p:spPr>
          <a:xfrm>
            <a:off x="0" y="1052736"/>
            <a:ext cx="8820472" cy="4524315"/>
          </a:xfrm>
          <a:prstGeom prst="rect">
            <a:avLst/>
          </a:prstGeom>
        </p:spPr>
        <p:txBody>
          <a:bodyPr wrap="square">
            <a:spAutoFit/>
          </a:bodyPr>
          <a:lstStyle/>
          <a:p>
            <a:pPr algn="just"/>
            <a:r>
              <a:rPr lang="en-US" dirty="0">
                <a:latin typeface="Times New Roman" pitchFamily="18" charset="0"/>
                <a:cs typeface="Times New Roman" pitchFamily="18" charset="0"/>
              </a:rPr>
              <a:t>Pidgins are “on-the-spot” languages that develop when people with no common language come into contact with each other. Nobody speaks a pidgin as their first language. Usually a pidgin language is a blend of the vocabulary of one major language with the grammar of one or more other languages. The major languages are usually the languages of the former major colonial powers, such as English, French, and Portuguese. For example, the establishment of plantation economies in the Caribbean, with large groups of slaves from different language backgrounds who came from West Africa, gave rise to a number of pidgins based on English, French, Spanish, Dutch, and Portuguese. However, there are also pidgins spoken in parts of Africa, South America, and southeast Asia that are based on languages other than those of the colonial powers. A good example of a non-European pidgin is the Chinook Jargon that was once used by American Indians and European traders in the Pacific </a:t>
            </a:r>
            <a:r>
              <a:rPr lang="en-US" dirty="0" smtClean="0">
                <a:latin typeface="Times New Roman" pitchFamily="18" charset="0"/>
                <a:cs typeface="Times New Roman" pitchFamily="18" charset="0"/>
              </a:rPr>
              <a:t>map Northwest</a:t>
            </a:r>
            <a:r>
              <a:rPr lang="en-US" dirty="0">
                <a:latin typeface="Times New Roman" pitchFamily="18" charset="0"/>
                <a:cs typeface="Times New Roman" pitchFamily="18" charset="0"/>
              </a:rPr>
              <a:t>.</a:t>
            </a:r>
          </a:p>
          <a:p>
            <a:pPr algn="just"/>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The term </a:t>
            </a:r>
            <a:r>
              <a:rPr lang="en-US" u="sng" dirty="0">
                <a:latin typeface="Times New Roman" pitchFamily="18" charset="0"/>
                <a:cs typeface="Times New Roman" pitchFamily="18" charset="0"/>
              </a:rPr>
              <a:t>pidgin</a:t>
            </a:r>
            <a:r>
              <a:rPr lang="en-US" dirty="0">
                <a:latin typeface="Times New Roman" pitchFamily="18" charset="0"/>
                <a:cs typeface="Times New Roman" pitchFamily="18" charset="0"/>
              </a:rPr>
              <a:t> has nothing to do with birds. </a:t>
            </a: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word, first attested in print in 1850, is thought to be the Chinese mispronunciation </a:t>
            </a:r>
            <a:r>
              <a:rPr lang="en-US" dirty="0" smtClean="0">
                <a:latin typeface="Times New Roman" pitchFamily="18" charset="0"/>
                <a:cs typeface="Times New Roman" pitchFamily="18" charset="0"/>
              </a:rPr>
              <a:t>of</a:t>
            </a:r>
          </a:p>
          <a:p>
            <a:pPr algn="just"/>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English word business. </a:t>
            </a: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There </a:t>
            </a:r>
            <a:r>
              <a:rPr lang="en-US" dirty="0">
                <a:latin typeface="Times New Roman" pitchFamily="18" charset="0"/>
                <a:cs typeface="Times New Roman" pitchFamily="18" charset="0"/>
              </a:rPr>
              <a:t>are other theories about the origin of the term</a:t>
            </a:r>
            <a:r>
              <a:rPr lang="en-US" dirty="0"/>
              <a:t>.</a:t>
            </a:r>
          </a:p>
        </p:txBody>
      </p:sp>
    </p:spTree>
    <p:extLst>
      <p:ext uri="{BB962C8B-B14F-4D97-AF65-F5344CB8AC3E}">
        <p14:creationId xmlns:p14="http://schemas.microsoft.com/office/powerpoint/2010/main" xmlns="" val="3604631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sz="2000" b="1" dirty="0" smtClean="0">
                <a:latin typeface="Times New Roman" pitchFamily="18" charset="0"/>
                <a:cs typeface="Times New Roman" pitchFamily="18" charset="0"/>
              </a:rPr>
              <a:t>Look at the picture, describe it and</a:t>
            </a:r>
            <a:br>
              <a:rPr lang="en-US" sz="2000" b="1" dirty="0" smtClean="0">
                <a:latin typeface="Times New Roman" pitchFamily="18" charset="0"/>
                <a:cs typeface="Times New Roman" pitchFamily="18" charset="0"/>
              </a:rPr>
            </a:br>
            <a:r>
              <a:rPr lang="en-US" sz="2000" b="1" dirty="0" smtClean="0">
                <a:latin typeface="Times New Roman" pitchFamily="18" charset="0"/>
                <a:cs typeface="Times New Roman" pitchFamily="18" charset="0"/>
              </a:rPr>
              <a:t> answer the questions:</a:t>
            </a:r>
            <a:endParaRPr lang="ru-RU" sz="2000" b="1" dirty="0">
              <a:latin typeface="Times New Roman" pitchFamily="18" charset="0"/>
              <a:cs typeface="Times New Roman" pitchFamily="18" charset="0"/>
            </a:endParaRPr>
          </a:p>
        </p:txBody>
      </p:sp>
      <p:sp>
        <p:nvSpPr>
          <p:cNvPr id="3" name="Объект 2"/>
          <p:cNvSpPr>
            <a:spLocks noGrp="1"/>
          </p:cNvSpPr>
          <p:nvPr>
            <p:ph idx="1"/>
          </p:nvPr>
        </p:nvSpPr>
        <p:spPr>
          <a:xfrm>
            <a:off x="179512" y="1100628"/>
            <a:ext cx="5472608" cy="5352708"/>
          </a:xfrm>
        </p:spPr>
        <p:txBody>
          <a:bodyPr>
            <a:normAutofit/>
          </a:bodyPr>
          <a:lstStyle/>
          <a:p>
            <a:pPr>
              <a:buAutoNum type="arabicPeriod"/>
            </a:pPr>
            <a:r>
              <a:rPr lang="en-US" sz="1800" dirty="0" smtClean="0">
                <a:latin typeface="Times New Roman" pitchFamily="18" charset="0"/>
                <a:cs typeface="Times New Roman" pitchFamily="18" charset="0"/>
              </a:rPr>
              <a:t>What was your first English teacher’s name?</a:t>
            </a:r>
          </a:p>
          <a:p>
            <a:pPr>
              <a:buAutoNum type="arabicPeriod" startAt="2"/>
            </a:pPr>
            <a:r>
              <a:rPr lang="en-US" sz="1800" dirty="0" smtClean="0">
                <a:latin typeface="Times New Roman" pitchFamily="18" charset="0"/>
                <a:cs typeface="Times New Roman" pitchFamily="18" charset="0"/>
              </a:rPr>
              <a:t>How long have you been leaning English for?</a:t>
            </a:r>
          </a:p>
          <a:p>
            <a:pPr>
              <a:buAutoNum type="arabicPeriod" startAt="3"/>
            </a:pPr>
            <a:r>
              <a:rPr lang="en-US" sz="1800" dirty="0" smtClean="0">
                <a:latin typeface="Times New Roman" pitchFamily="18" charset="0"/>
                <a:cs typeface="Times New Roman" pitchFamily="18" charset="0"/>
              </a:rPr>
              <a:t>Why </a:t>
            </a:r>
            <a:r>
              <a:rPr lang="en-US" sz="1800" dirty="0">
                <a:latin typeface="Times New Roman" pitchFamily="18" charset="0"/>
                <a:cs typeface="Times New Roman" pitchFamily="18" charset="0"/>
              </a:rPr>
              <a:t>do many people all over the world learn English</a:t>
            </a:r>
            <a:r>
              <a:rPr lang="en-US" sz="1800" dirty="0" smtClean="0">
                <a:latin typeface="Times New Roman" pitchFamily="18" charset="0"/>
                <a:cs typeface="Times New Roman" pitchFamily="18" charset="0"/>
              </a:rPr>
              <a:t>?</a:t>
            </a:r>
          </a:p>
          <a:p>
            <a:pPr marL="0" indent="0"/>
            <a:r>
              <a:rPr lang="en-US" sz="1800" dirty="0" smtClean="0">
                <a:latin typeface="Times New Roman" pitchFamily="18" charset="0"/>
                <a:cs typeface="Times New Roman" pitchFamily="18" charset="0"/>
              </a:rPr>
              <a:t>4</a:t>
            </a: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   How </a:t>
            </a:r>
            <a:r>
              <a:rPr lang="en-US" sz="1800" dirty="0">
                <a:latin typeface="Times New Roman" pitchFamily="18" charset="0"/>
                <a:cs typeface="Times New Roman" pitchFamily="18" charset="0"/>
              </a:rPr>
              <a:t>are you planning to use this foreign language in the future</a:t>
            </a:r>
            <a:r>
              <a:rPr lang="en-US" sz="1800" dirty="0" smtClean="0">
                <a:latin typeface="Times New Roman" pitchFamily="18" charset="0"/>
                <a:cs typeface="Times New Roman" pitchFamily="18" charset="0"/>
              </a:rPr>
              <a:t>?</a:t>
            </a:r>
          </a:p>
          <a:p>
            <a:pPr marL="0" indent="0"/>
            <a:r>
              <a:rPr lang="en-US" sz="1800" dirty="0" smtClean="0">
                <a:latin typeface="Times New Roman" pitchFamily="18" charset="0"/>
                <a:cs typeface="Times New Roman" pitchFamily="18" charset="0"/>
              </a:rPr>
              <a:t>5.   The English language isn’t local language, is it? </a:t>
            </a:r>
          </a:p>
          <a:p>
            <a:pPr marL="0" indent="0"/>
            <a:r>
              <a:rPr lang="en-US" sz="1800" dirty="0" smtClean="0">
                <a:latin typeface="Times New Roman" pitchFamily="18" charset="0"/>
                <a:cs typeface="Times New Roman" pitchFamily="18" charset="0"/>
              </a:rPr>
              <a:t>6.    What the most frequently spoken languages do you know?</a:t>
            </a:r>
          </a:p>
          <a:p>
            <a:pPr>
              <a:buAutoNum type="arabicPeriod" startAt="7"/>
            </a:pPr>
            <a:r>
              <a:rPr lang="en-US" sz="1800" dirty="0" smtClean="0">
                <a:latin typeface="Times New Roman" pitchFamily="18" charset="0"/>
                <a:cs typeface="Times New Roman" pitchFamily="18" charset="0"/>
              </a:rPr>
              <a:t>Would you like to learn any other foreign languages? If yes, what?</a:t>
            </a:r>
          </a:p>
          <a:p>
            <a:pPr marL="0" indent="0"/>
            <a:r>
              <a:rPr lang="en-US"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89590" y="1700808"/>
            <a:ext cx="3220721" cy="2952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943161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en-US" dirty="0" smtClean="0"/>
              <a:t>Choose your reasons to learn English</a:t>
            </a:r>
            <a:endParaRPr lang="ru-RU" dirty="0"/>
          </a:p>
        </p:txBody>
      </p:sp>
      <p:sp>
        <p:nvSpPr>
          <p:cNvPr id="8" name="Объект 7"/>
          <p:cNvSpPr>
            <a:spLocks noGrp="1"/>
          </p:cNvSpPr>
          <p:nvPr>
            <p:ph idx="1"/>
          </p:nvPr>
        </p:nvSpPr>
        <p:spPr>
          <a:xfrm>
            <a:off x="4788024" y="2348880"/>
            <a:ext cx="3960440" cy="4242791"/>
          </a:xfrm>
        </p:spPr>
        <p:txBody>
          <a:bodyPr/>
          <a:lstStyle/>
          <a:p>
            <a:r>
              <a:rPr lang="en-US" sz="2000" dirty="0" smtClean="0">
                <a:latin typeface="Times New Roman" pitchFamily="18" charset="0"/>
                <a:cs typeface="Times New Roman" pitchFamily="18" charset="0"/>
              </a:rPr>
              <a:t>●  useful when you travel </a:t>
            </a:r>
          </a:p>
          <a:p>
            <a:r>
              <a:rPr lang="en-US" sz="2000" dirty="0" smtClean="0">
                <a:latin typeface="Times New Roman" pitchFamily="18" charset="0"/>
                <a:cs typeface="Times New Roman" pitchFamily="18" charset="0"/>
              </a:rPr>
              <a:t>●  to get a better job</a:t>
            </a:r>
          </a:p>
          <a:p>
            <a:r>
              <a:rPr lang="en-US" sz="2000" dirty="0" smtClean="0">
                <a:latin typeface="Times New Roman" pitchFamily="18" charset="0"/>
                <a:cs typeface="Times New Roman" pitchFamily="18" charset="0"/>
              </a:rPr>
              <a:t>●  to communicate with people from other countries</a:t>
            </a:r>
          </a:p>
          <a:p>
            <a:r>
              <a:rPr lang="en-US" sz="2000" dirty="0" smtClean="0">
                <a:latin typeface="Times New Roman" pitchFamily="18" charset="0"/>
                <a:cs typeface="Times New Roman" pitchFamily="18" charset="0"/>
              </a:rPr>
              <a:t>●  to understand films, books and songs in English</a:t>
            </a:r>
          </a:p>
          <a:p>
            <a:r>
              <a:rPr lang="en-US" sz="2000" dirty="0" smtClean="0">
                <a:latin typeface="Times New Roman" pitchFamily="18" charset="0"/>
                <a:cs typeface="Times New Roman" pitchFamily="18" charset="0"/>
              </a:rPr>
              <a:t>● to have to study it at school</a:t>
            </a:r>
          </a:p>
          <a:p>
            <a:r>
              <a:rPr lang="en-US" sz="2000" dirty="0" smtClean="0">
                <a:latin typeface="Times New Roman" pitchFamily="18" charset="0"/>
                <a:cs typeface="Times New Roman" pitchFamily="18" charset="0"/>
              </a:rPr>
              <a:t>●  to do business abroad</a:t>
            </a:r>
          </a:p>
          <a:p>
            <a:r>
              <a:rPr lang="en-US" sz="2000" dirty="0" smtClean="0">
                <a:latin typeface="Times New Roman" pitchFamily="18" charset="0"/>
                <a:cs typeface="Times New Roman" pitchFamily="18" charset="0"/>
              </a:rPr>
              <a:t>●   want to live in an English-speaking country</a:t>
            </a:r>
          </a:p>
          <a:p>
            <a:r>
              <a:rPr lang="en-US" sz="2000" dirty="0" smtClean="0">
                <a:latin typeface="Times New Roman" pitchFamily="18" charset="0"/>
                <a:cs typeface="Times New Roman" pitchFamily="18" charset="0"/>
              </a:rPr>
              <a:t>●  like the language</a:t>
            </a:r>
          </a:p>
          <a:p>
            <a:endParaRPr lang="en-US" sz="2000" dirty="0" smtClean="0">
              <a:latin typeface="Times New Roman" pitchFamily="18" charset="0"/>
              <a:cs typeface="Times New Roman" pitchFamily="18" charset="0"/>
            </a:endParaRPr>
          </a:p>
          <a:p>
            <a:endParaRPr lang="ru-RU" dirty="0"/>
          </a:p>
        </p:txBody>
      </p:sp>
      <p:sp>
        <p:nvSpPr>
          <p:cNvPr id="9" name="Текст 8"/>
          <p:cNvSpPr>
            <a:spLocks noGrp="1"/>
          </p:cNvSpPr>
          <p:nvPr>
            <p:ph type="body" sz="half" idx="2"/>
          </p:nvPr>
        </p:nvSpPr>
        <p:spPr>
          <a:xfrm rot="19140000">
            <a:off x="1368077" y="2440937"/>
            <a:ext cx="5794760" cy="409544"/>
          </a:xfrm>
        </p:spPr>
        <p:txBody>
          <a:bodyPr/>
          <a:lstStyle/>
          <a:p>
            <a:r>
              <a:rPr lang="en-US" dirty="0" smtClean="0">
                <a:solidFill>
                  <a:schemeClr val="tx1"/>
                </a:solidFill>
              </a:rPr>
              <a:t>Be ready to talk  using the following word combinations</a:t>
            </a:r>
            <a:endParaRPr lang="ru-RU" dirty="0">
              <a:solidFill>
                <a:schemeClr val="tx1"/>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922" y="0"/>
            <a:ext cx="2901894" cy="18448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82581" y="99686"/>
            <a:ext cx="1821682" cy="1772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928358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r>
              <a:rPr lang="en-US" dirty="0" smtClean="0"/>
              <a:t>Agree or disagree with the statements</a:t>
            </a:r>
            <a:endParaRPr lang="ru-RU" dirty="0"/>
          </a:p>
        </p:txBody>
      </p:sp>
      <p:sp>
        <p:nvSpPr>
          <p:cNvPr id="11" name="Текст 10"/>
          <p:cNvSpPr>
            <a:spLocks noGrp="1"/>
          </p:cNvSpPr>
          <p:nvPr>
            <p:ph type="body" idx="1"/>
          </p:nvPr>
        </p:nvSpPr>
        <p:spPr>
          <a:xfrm>
            <a:off x="822960" y="1097280"/>
            <a:ext cx="3200400" cy="243488"/>
          </a:xfrm>
        </p:spPr>
        <p:txBody>
          <a:bodyPr>
            <a:normAutofit fontScale="85000" lnSpcReduction="20000"/>
          </a:bodyPr>
          <a:lstStyle/>
          <a:p>
            <a:r>
              <a:rPr lang="en-US" b="1" u="sng" dirty="0" smtClean="0">
                <a:solidFill>
                  <a:srgbClr val="FF0000"/>
                </a:solidFill>
                <a:latin typeface="Times New Roman" pitchFamily="18" charset="0"/>
                <a:cs typeface="Times New Roman" pitchFamily="18" charset="0"/>
              </a:rPr>
              <a:t>Team 1</a:t>
            </a:r>
            <a:endParaRPr lang="ru-RU" b="1" u="sng" dirty="0">
              <a:solidFill>
                <a:srgbClr val="FF0000"/>
              </a:solidFill>
              <a:latin typeface="Times New Roman" pitchFamily="18" charset="0"/>
              <a:cs typeface="Times New Roman" pitchFamily="18" charset="0"/>
            </a:endParaRPr>
          </a:p>
        </p:txBody>
      </p:sp>
      <p:sp>
        <p:nvSpPr>
          <p:cNvPr id="12" name="Объект 11"/>
          <p:cNvSpPr>
            <a:spLocks noGrp="1"/>
          </p:cNvSpPr>
          <p:nvPr>
            <p:ph sz="half" idx="2"/>
          </p:nvPr>
        </p:nvSpPr>
        <p:spPr>
          <a:xfrm>
            <a:off x="179512" y="1412776"/>
            <a:ext cx="4320480" cy="3960440"/>
          </a:xfrm>
          <a:solidFill>
            <a:schemeClr val="bg1"/>
          </a:solidFill>
        </p:spPr>
        <p:txBody>
          <a:bodyPr>
            <a:normAutofit/>
          </a:bodyPr>
          <a:lstStyle/>
          <a:p>
            <a:pPr>
              <a:buAutoNum type="arabicPeriod"/>
            </a:pPr>
            <a:r>
              <a:rPr lang="en-US" sz="2000" dirty="0" smtClean="0">
                <a:latin typeface="Times New Roman" pitchFamily="18" charset="0"/>
                <a:cs typeface="Times New Roman" pitchFamily="18" charset="0"/>
              </a:rPr>
              <a:t>American English doesn’t differ from the English spoken in Great Britain.</a:t>
            </a:r>
          </a:p>
          <a:p>
            <a:pPr>
              <a:buAutoNum type="arabicPeriod" startAt="2"/>
            </a:pPr>
            <a:r>
              <a:rPr lang="en-US" sz="2000" dirty="0" smtClean="0">
                <a:latin typeface="Times New Roman" pitchFamily="18" charset="0"/>
                <a:cs typeface="Times New Roman" pitchFamily="18" charset="0"/>
              </a:rPr>
              <a:t>English has taken the position of the global language.</a:t>
            </a:r>
          </a:p>
          <a:p>
            <a:pPr marL="0" indent="0"/>
            <a:r>
              <a:rPr lang="en-US" sz="2000" dirty="0">
                <a:latin typeface="Times New Roman" pitchFamily="18" charset="0"/>
                <a:cs typeface="Times New Roman" pitchFamily="18" charset="0"/>
              </a:rPr>
              <a:t>3</a:t>
            </a:r>
            <a:r>
              <a:rPr lang="en-US" sz="2000" dirty="0" smtClean="0">
                <a:latin typeface="Times New Roman" pitchFamily="18" charset="0"/>
                <a:cs typeface="Times New Roman" pitchFamily="18" charset="0"/>
              </a:rPr>
              <a:t>. People who speak E. have worse job opportunities.</a:t>
            </a:r>
          </a:p>
          <a:p>
            <a:pPr marL="0" indent="0"/>
            <a:r>
              <a:rPr lang="en-US" sz="2000" dirty="0">
                <a:latin typeface="Times New Roman" pitchFamily="18" charset="0"/>
                <a:cs typeface="Times New Roman" pitchFamily="18" charset="0"/>
              </a:rPr>
              <a:t>4</a:t>
            </a:r>
            <a:r>
              <a:rPr lang="en-US" sz="2000" dirty="0" smtClean="0">
                <a:latin typeface="Times New Roman" pitchFamily="18" charset="0"/>
                <a:cs typeface="Times New Roman" pitchFamily="18" charset="0"/>
              </a:rPr>
              <a:t>. There are six working languages of the United Nations.</a:t>
            </a:r>
          </a:p>
          <a:p>
            <a:pPr marL="0" indent="0"/>
            <a:r>
              <a:rPr lang="en-US" sz="2000" dirty="0">
                <a:latin typeface="Times New Roman" pitchFamily="18" charset="0"/>
                <a:cs typeface="Times New Roman" pitchFamily="18" charset="0"/>
              </a:rPr>
              <a:t>5</a:t>
            </a:r>
            <a:r>
              <a:rPr lang="en-US" sz="2000" dirty="0" smtClean="0">
                <a:latin typeface="Times New Roman" pitchFamily="18" charset="0"/>
                <a:cs typeface="Times New Roman" pitchFamily="18" charset="0"/>
              </a:rPr>
              <a:t>. English is the richest language of the 2,700 world languages.</a:t>
            </a:r>
          </a:p>
          <a:p>
            <a:pPr marL="0" indent="0"/>
            <a:endParaRPr lang="ru-RU" sz="1800" dirty="0">
              <a:latin typeface="Times New Roman" pitchFamily="18" charset="0"/>
              <a:cs typeface="Times New Roman" pitchFamily="18" charset="0"/>
            </a:endParaRPr>
          </a:p>
        </p:txBody>
      </p:sp>
      <p:sp>
        <p:nvSpPr>
          <p:cNvPr id="13" name="Текст 12"/>
          <p:cNvSpPr>
            <a:spLocks noGrp="1"/>
          </p:cNvSpPr>
          <p:nvPr>
            <p:ph type="body" sz="quarter" idx="3"/>
          </p:nvPr>
        </p:nvSpPr>
        <p:spPr>
          <a:xfrm>
            <a:off x="4700016" y="1097280"/>
            <a:ext cx="3200400" cy="243488"/>
          </a:xfrm>
        </p:spPr>
        <p:txBody>
          <a:bodyPr>
            <a:normAutofit fontScale="85000" lnSpcReduction="20000"/>
          </a:bodyPr>
          <a:lstStyle/>
          <a:p>
            <a:r>
              <a:rPr lang="en-US" b="1" u="sng" dirty="0" smtClean="0">
                <a:solidFill>
                  <a:srgbClr val="FF0000"/>
                </a:solidFill>
                <a:latin typeface="Times New Roman" pitchFamily="18" charset="0"/>
                <a:cs typeface="Times New Roman" pitchFamily="18" charset="0"/>
              </a:rPr>
              <a:t>Team 2</a:t>
            </a:r>
            <a:endParaRPr lang="ru-RU" b="1" u="sng" dirty="0">
              <a:solidFill>
                <a:srgbClr val="FF0000"/>
              </a:solidFill>
              <a:latin typeface="Times New Roman" pitchFamily="18" charset="0"/>
              <a:cs typeface="Times New Roman" pitchFamily="18" charset="0"/>
            </a:endParaRPr>
          </a:p>
        </p:txBody>
      </p:sp>
      <p:sp>
        <p:nvSpPr>
          <p:cNvPr id="14" name="Объект 13"/>
          <p:cNvSpPr>
            <a:spLocks noGrp="1"/>
          </p:cNvSpPr>
          <p:nvPr>
            <p:ph sz="quarter" idx="4"/>
          </p:nvPr>
        </p:nvSpPr>
        <p:spPr>
          <a:xfrm>
            <a:off x="4427984" y="1412776"/>
            <a:ext cx="4536504" cy="3960440"/>
          </a:xfrm>
          <a:solidFill>
            <a:schemeClr val="bg1"/>
          </a:solidFill>
        </p:spPr>
        <p:txBody>
          <a:bodyPr>
            <a:normAutofit/>
          </a:bodyPr>
          <a:lstStyle/>
          <a:p>
            <a:pPr marL="457200" indent="-457200">
              <a:buAutoNum type="arabicPeriod"/>
            </a:pPr>
            <a:r>
              <a:rPr lang="en-US" sz="2000" dirty="0" smtClean="0">
                <a:latin typeface="Times New Roman" pitchFamily="18" charset="0"/>
                <a:cs typeface="Times New Roman" pitchFamily="18" charset="0"/>
              </a:rPr>
              <a:t>There are many borrowings from other languages in </a:t>
            </a:r>
            <a:r>
              <a:rPr lang="en-US" sz="2000" smtClean="0">
                <a:latin typeface="Times New Roman" pitchFamily="18" charset="0"/>
                <a:cs typeface="Times New Roman" pitchFamily="18" charset="0"/>
              </a:rPr>
              <a:t>English.</a:t>
            </a:r>
            <a:endParaRPr lang="en-US" sz="2000" dirty="0" smtClean="0">
              <a:latin typeface="Times New Roman" pitchFamily="18" charset="0"/>
              <a:cs typeface="Times New Roman" pitchFamily="18" charset="0"/>
            </a:endParaRPr>
          </a:p>
          <a:p>
            <a:pPr marL="457200" indent="-457200">
              <a:buAutoNum type="arabicPeriod" startAt="2"/>
            </a:pPr>
            <a:r>
              <a:rPr lang="en-US" sz="2000" dirty="0" smtClean="0">
                <a:latin typeface="Times New Roman" pitchFamily="18" charset="0"/>
                <a:cs typeface="Times New Roman" pitchFamily="18" charset="0"/>
              </a:rPr>
              <a:t>English is one of the least popular foreign languages in Russia.</a:t>
            </a:r>
          </a:p>
          <a:p>
            <a:pPr marL="457200" indent="-457200">
              <a:buAutoNum type="arabicPeriod" startAt="3"/>
            </a:pPr>
            <a:r>
              <a:rPr lang="en-US" sz="2000" dirty="0" smtClean="0">
                <a:latin typeface="Times New Roman" pitchFamily="18" charset="0"/>
                <a:cs typeface="Times New Roman" pitchFamily="18" charset="0"/>
              </a:rPr>
              <a:t>English is the official language of the Olympics.</a:t>
            </a:r>
          </a:p>
          <a:p>
            <a:pPr marL="457200" indent="-457200">
              <a:buAutoNum type="arabicPeriod" startAt="4"/>
            </a:pPr>
            <a:r>
              <a:rPr lang="en-US" sz="2000" dirty="0" smtClean="0">
                <a:latin typeface="Times New Roman" pitchFamily="18" charset="0"/>
                <a:cs typeface="Times New Roman" pitchFamily="18" charset="0"/>
              </a:rPr>
              <a:t>One quarter of the world’s mail and SMS is in English.</a:t>
            </a:r>
          </a:p>
          <a:p>
            <a:pPr marL="457200" indent="-457200">
              <a:buAutoNum type="arabicPeriod" startAt="5"/>
            </a:pPr>
            <a:r>
              <a:rPr lang="en-US" sz="2000" dirty="0" smtClean="0">
                <a:latin typeface="Times New Roman" pitchFamily="18" charset="0"/>
                <a:cs typeface="Times New Roman" pitchFamily="18" charset="0"/>
              </a:rPr>
              <a:t>All dictionaries are always made in two languages.</a:t>
            </a:r>
          </a:p>
        </p:txBody>
      </p:sp>
    </p:spTree>
    <p:extLst>
      <p:ext uri="{BB962C8B-B14F-4D97-AF65-F5344CB8AC3E}">
        <p14:creationId xmlns:p14="http://schemas.microsoft.com/office/powerpoint/2010/main" xmlns="" val="674227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9552" y="188640"/>
            <a:ext cx="3200400" cy="548640"/>
          </a:xfrm>
        </p:spPr>
        <p:txBody>
          <a:bodyPr>
            <a:normAutofit/>
          </a:bodyPr>
          <a:lstStyle/>
          <a:p>
            <a:r>
              <a:rPr lang="en-US" sz="2000" b="1" dirty="0" smtClean="0">
                <a:solidFill>
                  <a:srgbClr val="FF0000"/>
                </a:solidFill>
              </a:rPr>
              <a:t>advantages</a:t>
            </a:r>
            <a:endParaRPr lang="ru-RU" sz="2000" b="1" dirty="0">
              <a:solidFill>
                <a:srgbClr val="FF0000"/>
              </a:solidFill>
            </a:endParaRPr>
          </a:p>
        </p:txBody>
      </p:sp>
      <p:sp>
        <p:nvSpPr>
          <p:cNvPr id="4" name="Объект 3"/>
          <p:cNvSpPr>
            <a:spLocks noGrp="1"/>
          </p:cNvSpPr>
          <p:nvPr>
            <p:ph sz="half" idx="2"/>
          </p:nvPr>
        </p:nvSpPr>
        <p:spPr>
          <a:xfrm>
            <a:off x="323528" y="836712"/>
            <a:ext cx="4176464" cy="5760640"/>
          </a:xfrm>
          <a:solidFill>
            <a:schemeClr val="bg1"/>
          </a:solidFill>
        </p:spPr>
        <p:txBody>
          <a:bodyPr>
            <a:normAutofit fontScale="92500" lnSpcReduction="10000"/>
          </a:bodyPr>
          <a:lstStyle/>
          <a:p>
            <a:pPr marL="457200" indent="-457200">
              <a:buAutoNum type="arabicPeriod"/>
            </a:pPr>
            <a:r>
              <a:rPr lang="ru-RU" b="0" dirty="0" err="1" smtClean="0">
                <a:latin typeface="Times New Roman"/>
                <a:ea typeface="Times New Roman"/>
              </a:rPr>
              <a:t>It</a:t>
            </a:r>
            <a:r>
              <a:rPr lang="ru-RU" b="0" dirty="0" smtClean="0">
                <a:latin typeface="Times New Roman"/>
                <a:ea typeface="Times New Roman"/>
              </a:rPr>
              <a:t> </a:t>
            </a:r>
            <a:r>
              <a:rPr lang="ru-RU" b="0" dirty="0" err="1">
                <a:latin typeface="Times New Roman"/>
                <a:ea typeface="Times New Roman"/>
              </a:rPr>
              <a:t>takes</a:t>
            </a:r>
            <a:r>
              <a:rPr lang="ru-RU" b="0" dirty="0">
                <a:latin typeface="Times New Roman"/>
                <a:ea typeface="Times New Roman"/>
              </a:rPr>
              <a:t> </a:t>
            </a:r>
            <a:r>
              <a:rPr lang="ru-RU" b="0" dirty="0" err="1">
                <a:latin typeface="Times New Roman"/>
                <a:ea typeface="Times New Roman"/>
              </a:rPr>
              <a:t>little</a:t>
            </a:r>
            <a:r>
              <a:rPr lang="ru-RU" b="0" dirty="0">
                <a:latin typeface="Times New Roman"/>
                <a:ea typeface="Times New Roman"/>
              </a:rPr>
              <a:t> </a:t>
            </a:r>
            <a:r>
              <a:rPr lang="ru-RU" b="0" dirty="0" err="1">
                <a:latin typeface="Times New Roman"/>
                <a:ea typeface="Times New Roman"/>
              </a:rPr>
              <a:t>time</a:t>
            </a:r>
            <a:r>
              <a:rPr lang="ru-RU" b="0" dirty="0">
                <a:latin typeface="Times New Roman"/>
                <a:ea typeface="Times New Roman"/>
              </a:rPr>
              <a:t> </a:t>
            </a:r>
            <a:r>
              <a:rPr lang="ru-RU" b="0" dirty="0" err="1">
                <a:latin typeface="Times New Roman"/>
                <a:ea typeface="Times New Roman"/>
              </a:rPr>
              <a:t>to</a:t>
            </a:r>
            <a:r>
              <a:rPr lang="ru-RU" b="0" dirty="0">
                <a:latin typeface="Times New Roman"/>
                <a:ea typeface="Times New Roman"/>
              </a:rPr>
              <a:t> </a:t>
            </a:r>
            <a:r>
              <a:rPr lang="ru-RU" b="0" dirty="0" err="1">
                <a:latin typeface="Times New Roman"/>
                <a:ea typeface="Times New Roman"/>
              </a:rPr>
              <a:t>learn</a:t>
            </a:r>
            <a:r>
              <a:rPr lang="ru-RU" b="0" dirty="0">
                <a:latin typeface="Times New Roman"/>
                <a:ea typeface="Times New Roman"/>
              </a:rPr>
              <a:t> a </a:t>
            </a:r>
            <a:r>
              <a:rPr lang="ru-RU" b="0" dirty="0" err="1">
                <a:latin typeface="Times New Roman"/>
                <a:ea typeface="Times New Roman"/>
              </a:rPr>
              <a:t>simplified</a:t>
            </a:r>
            <a:r>
              <a:rPr lang="ru-RU" b="0" dirty="0">
                <a:latin typeface="Times New Roman"/>
                <a:ea typeface="Times New Roman"/>
              </a:rPr>
              <a:t> </a:t>
            </a:r>
            <a:r>
              <a:rPr lang="ru-RU" b="0" dirty="0" err="1">
                <a:latin typeface="Times New Roman"/>
                <a:ea typeface="Times New Roman"/>
              </a:rPr>
              <a:t>language</a:t>
            </a:r>
            <a:r>
              <a:rPr lang="ru-RU" b="0" dirty="0">
                <a:latin typeface="Times New Roman"/>
                <a:ea typeface="Times New Roman"/>
              </a:rPr>
              <a:t> </a:t>
            </a:r>
            <a:r>
              <a:rPr lang="en-US" b="0" dirty="0" smtClean="0">
                <a:latin typeface="Times New Roman"/>
                <a:ea typeface="Times New Roman"/>
              </a:rPr>
              <a:t>.</a:t>
            </a:r>
          </a:p>
          <a:p>
            <a:pPr marL="457200" indent="-457200">
              <a:buAutoNum type="arabicPeriod"/>
            </a:pPr>
            <a:r>
              <a:rPr lang="en-US" b="0" dirty="0">
                <a:latin typeface="Times New Roman"/>
                <a:ea typeface="Times New Roman"/>
              </a:rPr>
              <a:t>People can learn it easily themselves, without attending any language </a:t>
            </a:r>
            <a:r>
              <a:rPr lang="en-US" b="0" dirty="0" smtClean="0">
                <a:latin typeface="Times New Roman"/>
                <a:ea typeface="Times New Roman"/>
              </a:rPr>
              <a:t>courses.</a:t>
            </a:r>
          </a:p>
          <a:p>
            <a:pPr marL="457200" indent="-457200">
              <a:buAutoNum type="arabicPeriod"/>
            </a:pPr>
            <a:r>
              <a:rPr lang="en-US" b="0" dirty="0">
                <a:latin typeface="Times New Roman"/>
                <a:ea typeface="Times New Roman"/>
              </a:rPr>
              <a:t>It's good for people, who don't want to learn any other languages, but </a:t>
            </a:r>
            <a:r>
              <a:rPr lang="en-US" b="0" dirty="0" smtClean="0">
                <a:latin typeface="Times New Roman"/>
                <a:ea typeface="Times New Roman"/>
              </a:rPr>
              <a:t>they </a:t>
            </a:r>
            <a:r>
              <a:rPr lang="en-US" b="0" dirty="0">
                <a:latin typeface="Times New Roman"/>
                <a:ea typeface="Times New Roman"/>
              </a:rPr>
              <a:t>need to </a:t>
            </a:r>
            <a:r>
              <a:rPr lang="en-US" b="0" dirty="0" smtClean="0">
                <a:latin typeface="Times New Roman"/>
                <a:ea typeface="Times New Roman"/>
              </a:rPr>
              <a:t>communicate </a:t>
            </a:r>
            <a:r>
              <a:rPr lang="en-US" b="0" dirty="0">
                <a:latin typeface="Times New Roman"/>
                <a:ea typeface="Times New Roman"/>
              </a:rPr>
              <a:t>with their foreign </a:t>
            </a:r>
            <a:r>
              <a:rPr lang="en-US" b="0" dirty="0" smtClean="0">
                <a:latin typeface="Times New Roman"/>
                <a:ea typeface="Times New Roman"/>
              </a:rPr>
              <a:t>partners.</a:t>
            </a:r>
            <a:endParaRPr lang="en-US" b="0" dirty="0" smtClean="0">
              <a:latin typeface="Times New Roman"/>
              <a:ea typeface="Times New Roman"/>
            </a:endParaRPr>
          </a:p>
          <a:p>
            <a:pPr marL="457200" indent="-457200">
              <a:buAutoNum type="arabicPeriod"/>
            </a:pPr>
            <a:r>
              <a:rPr lang="en-US" b="0" dirty="0" smtClean="0">
                <a:latin typeface="Times New Roman"/>
                <a:ea typeface="Times New Roman"/>
              </a:rPr>
              <a:t> </a:t>
            </a:r>
            <a:r>
              <a:rPr lang="en-US" b="0" dirty="0">
                <a:latin typeface="Times New Roman"/>
                <a:ea typeface="Times New Roman"/>
              </a:rPr>
              <a:t>A simplified language makes people's lives easier while travelling, because they can use this common language without getting into detail of the standard </a:t>
            </a:r>
            <a:r>
              <a:rPr lang="en-US" b="0" dirty="0" smtClean="0">
                <a:latin typeface="Times New Roman"/>
                <a:ea typeface="Times New Roman"/>
              </a:rPr>
              <a:t>language. </a:t>
            </a:r>
            <a:endParaRPr lang="ru-RU" b="0" dirty="0"/>
          </a:p>
        </p:txBody>
      </p:sp>
      <p:sp>
        <p:nvSpPr>
          <p:cNvPr id="5" name="Текст 4"/>
          <p:cNvSpPr>
            <a:spLocks noGrp="1"/>
          </p:cNvSpPr>
          <p:nvPr>
            <p:ph type="body" sz="quarter" idx="3"/>
          </p:nvPr>
        </p:nvSpPr>
        <p:spPr>
          <a:xfrm>
            <a:off x="5436096" y="260648"/>
            <a:ext cx="3200400" cy="548640"/>
          </a:xfrm>
        </p:spPr>
        <p:txBody>
          <a:bodyPr/>
          <a:lstStyle/>
          <a:p>
            <a:pPr lvl="0"/>
            <a:r>
              <a:rPr lang="en-US" sz="2000" b="1" dirty="0" smtClean="0">
                <a:solidFill>
                  <a:srgbClr val="FF0000"/>
                </a:solidFill>
              </a:rPr>
              <a:t>disadvantages</a:t>
            </a:r>
            <a:endParaRPr lang="ru-RU" sz="2000" b="1" dirty="0">
              <a:solidFill>
                <a:srgbClr val="FF0000"/>
              </a:solidFill>
            </a:endParaRPr>
          </a:p>
        </p:txBody>
      </p:sp>
      <p:sp>
        <p:nvSpPr>
          <p:cNvPr id="6" name="Объект 5"/>
          <p:cNvSpPr>
            <a:spLocks noGrp="1"/>
          </p:cNvSpPr>
          <p:nvPr>
            <p:ph sz="quarter" idx="4"/>
          </p:nvPr>
        </p:nvSpPr>
        <p:spPr>
          <a:xfrm>
            <a:off x="4499992" y="836712"/>
            <a:ext cx="4536504" cy="5760640"/>
          </a:xfrm>
          <a:solidFill>
            <a:schemeClr val="bg1"/>
          </a:solidFill>
        </p:spPr>
        <p:txBody>
          <a:bodyPr>
            <a:noAutofit/>
          </a:bodyPr>
          <a:lstStyle/>
          <a:p>
            <a:r>
              <a:rPr lang="en-US" sz="2000" b="0" dirty="0" smtClean="0">
                <a:latin typeface="Times New Roman"/>
                <a:ea typeface="Times New Roman"/>
              </a:rPr>
              <a:t>1. In </a:t>
            </a:r>
            <a:r>
              <a:rPr lang="en-US" sz="2000" b="0" dirty="0">
                <a:latin typeface="Times New Roman"/>
                <a:ea typeface="Times New Roman"/>
              </a:rPr>
              <a:t>most cases it's hard to express your thoughts with a limited number of </a:t>
            </a:r>
            <a:r>
              <a:rPr lang="en-US" sz="2000" b="0" dirty="0" smtClean="0">
                <a:latin typeface="Times New Roman"/>
                <a:ea typeface="Times New Roman"/>
              </a:rPr>
              <a:t>words.</a:t>
            </a:r>
          </a:p>
          <a:p>
            <a:r>
              <a:rPr lang="en-US" sz="2000" b="0" dirty="0" smtClean="0">
                <a:latin typeface="Times New Roman"/>
                <a:ea typeface="Times New Roman"/>
              </a:rPr>
              <a:t> 2. There </a:t>
            </a:r>
            <a:r>
              <a:rPr lang="en-US" sz="2000" b="0" dirty="0">
                <a:latin typeface="Times New Roman"/>
                <a:ea typeface="Times New Roman"/>
              </a:rPr>
              <a:t>is a chance that your communication-partner won't understand you in the right </a:t>
            </a:r>
            <a:r>
              <a:rPr lang="en-US" sz="2000" b="0" dirty="0" smtClean="0">
                <a:latin typeface="Times New Roman"/>
                <a:ea typeface="Times New Roman"/>
              </a:rPr>
              <a:t>way.</a:t>
            </a:r>
          </a:p>
          <a:p>
            <a:r>
              <a:rPr lang="en-US" sz="2000" b="0" dirty="0" smtClean="0">
                <a:latin typeface="Times New Roman"/>
                <a:ea typeface="Times New Roman"/>
              </a:rPr>
              <a:t> 3. People </a:t>
            </a:r>
            <a:r>
              <a:rPr lang="en-US" sz="2000" b="0" dirty="0">
                <a:latin typeface="Times New Roman"/>
                <a:ea typeface="Times New Roman"/>
              </a:rPr>
              <a:t>are afraid that a simplified language can endanger the standard language, because it's rather easy </a:t>
            </a:r>
            <a:r>
              <a:rPr lang="en-US" sz="2000" b="0" dirty="0" smtClean="0">
                <a:latin typeface="Times New Roman"/>
                <a:ea typeface="Times New Roman"/>
              </a:rPr>
              <a:t>to </a:t>
            </a:r>
            <a:r>
              <a:rPr lang="en-US" sz="2000" b="0" dirty="0">
                <a:latin typeface="Times New Roman"/>
                <a:ea typeface="Times New Roman"/>
              </a:rPr>
              <a:t>learn; they are afraid that it can become widespread no only in business spheres but in all the spheres of a person's </a:t>
            </a:r>
            <a:r>
              <a:rPr lang="en-US" sz="2000" b="0" dirty="0" smtClean="0">
                <a:latin typeface="Times New Roman"/>
                <a:ea typeface="Times New Roman"/>
              </a:rPr>
              <a:t>life.</a:t>
            </a:r>
          </a:p>
          <a:p>
            <a:r>
              <a:rPr lang="en-US" sz="2000" b="0" dirty="0" smtClean="0">
                <a:latin typeface="Times New Roman"/>
                <a:ea typeface="Times New Roman"/>
              </a:rPr>
              <a:t>4. </a:t>
            </a:r>
            <a:r>
              <a:rPr lang="en-US" sz="2000" b="0" dirty="0">
                <a:latin typeface="Times New Roman"/>
                <a:ea typeface="Times New Roman"/>
              </a:rPr>
              <a:t>A simplified language prevents people from learning a standard language of the country they go to. </a:t>
            </a:r>
            <a:r>
              <a:rPr lang="ru-RU" sz="2000" b="0" dirty="0" err="1">
                <a:latin typeface="Times New Roman"/>
                <a:ea typeface="Times New Roman"/>
              </a:rPr>
              <a:t>In</a:t>
            </a:r>
            <a:r>
              <a:rPr lang="ru-RU" sz="2000" b="0" dirty="0">
                <a:latin typeface="Times New Roman"/>
                <a:ea typeface="Times New Roman"/>
              </a:rPr>
              <a:t> </a:t>
            </a:r>
            <a:r>
              <a:rPr lang="ru-RU" sz="2000" b="0" dirty="0" err="1">
                <a:latin typeface="Times New Roman"/>
                <a:ea typeface="Times New Roman"/>
              </a:rPr>
              <a:t>this</a:t>
            </a:r>
            <a:r>
              <a:rPr lang="ru-RU" sz="2000" b="0" dirty="0">
                <a:latin typeface="Times New Roman"/>
                <a:ea typeface="Times New Roman"/>
              </a:rPr>
              <a:t> </a:t>
            </a:r>
            <a:r>
              <a:rPr lang="ru-RU" sz="2000" b="0" dirty="0" err="1">
                <a:latin typeface="Times New Roman"/>
                <a:ea typeface="Times New Roman"/>
              </a:rPr>
              <a:t>way</a:t>
            </a:r>
            <a:r>
              <a:rPr lang="ru-RU" sz="2000" b="0" dirty="0">
                <a:latin typeface="Times New Roman"/>
                <a:ea typeface="Times New Roman"/>
              </a:rPr>
              <a:t>, </a:t>
            </a:r>
            <a:r>
              <a:rPr lang="ru-RU" sz="2000" b="0" dirty="0" err="1">
                <a:latin typeface="Times New Roman"/>
                <a:ea typeface="Times New Roman"/>
              </a:rPr>
              <a:t>it</a:t>
            </a:r>
            <a:r>
              <a:rPr lang="ru-RU" sz="2000" b="0" dirty="0">
                <a:latin typeface="Times New Roman"/>
                <a:ea typeface="Times New Roman"/>
              </a:rPr>
              <a:t> </a:t>
            </a:r>
            <a:r>
              <a:rPr lang="ru-RU" sz="2000" b="0" dirty="0" err="1">
                <a:latin typeface="Times New Roman"/>
                <a:ea typeface="Times New Roman"/>
              </a:rPr>
              <a:t>soils</a:t>
            </a:r>
            <a:r>
              <a:rPr lang="ru-RU" sz="2000" b="0" dirty="0">
                <a:latin typeface="Times New Roman"/>
                <a:ea typeface="Times New Roman"/>
              </a:rPr>
              <a:t> </a:t>
            </a:r>
            <a:r>
              <a:rPr lang="ru-RU" sz="2000" b="0" dirty="0" err="1">
                <a:latin typeface="Times New Roman"/>
                <a:ea typeface="Times New Roman"/>
              </a:rPr>
              <a:t>the</a:t>
            </a:r>
            <a:r>
              <a:rPr lang="ru-RU" sz="2000" b="0" dirty="0">
                <a:latin typeface="Times New Roman"/>
                <a:ea typeface="Times New Roman"/>
              </a:rPr>
              <a:t> </a:t>
            </a:r>
            <a:r>
              <a:rPr lang="ru-RU" sz="2000" b="0" dirty="0" err="1">
                <a:latin typeface="Times New Roman"/>
                <a:ea typeface="Times New Roman"/>
              </a:rPr>
              <a:t>purity</a:t>
            </a:r>
            <a:r>
              <a:rPr lang="ru-RU" sz="2000" b="0" dirty="0">
                <a:latin typeface="Times New Roman"/>
                <a:ea typeface="Times New Roman"/>
              </a:rPr>
              <a:t> </a:t>
            </a:r>
            <a:r>
              <a:rPr lang="ru-RU" sz="2000" b="0" dirty="0" err="1">
                <a:latin typeface="Times New Roman"/>
                <a:ea typeface="Times New Roman"/>
              </a:rPr>
              <a:t>of</a:t>
            </a:r>
            <a:r>
              <a:rPr lang="ru-RU" sz="2000" b="0" dirty="0">
                <a:latin typeface="Times New Roman"/>
                <a:ea typeface="Times New Roman"/>
              </a:rPr>
              <a:t> </a:t>
            </a:r>
            <a:r>
              <a:rPr lang="ru-RU" sz="2000" b="0" dirty="0" err="1">
                <a:latin typeface="Times New Roman"/>
                <a:ea typeface="Times New Roman"/>
              </a:rPr>
              <a:t>standard</a:t>
            </a:r>
            <a:r>
              <a:rPr lang="ru-RU" sz="2000" b="0" dirty="0">
                <a:latin typeface="Times New Roman"/>
                <a:ea typeface="Times New Roman"/>
              </a:rPr>
              <a:t> </a:t>
            </a:r>
            <a:r>
              <a:rPr lang="ru-RU" sz="2000" b="0" dirty="0" err="1">
                <a:latin typeface="Times New Roman"/>
                <a:ea typeface="Times New Roman"/>
              </a:rPr>
              <a:t>languages</a:t>
            </a:r>
            <a:r>
              <a:rPr lang="ru-RU" sz="2000" b="0" dirty="0">
                <a:latin typeface="Times New Roman"/>
                <a:ea typeface="Times New Roman"/>
              </a:rPr>
              <a:t> </a:t>
            </a:r>
            <a:endParaRPr lang="ru-RU" sz="2000" b="0" dirty="0"/>
          </a:p>
        </p:txBody>
      </p:sp>
    </p:spTree>
    <p:extLst>
      <p:ext uri="{BB962C8B-B14F-4D97-AF65-F5344CB8AC3E}">
        <p14:creationId xmlns:p14="http://schemas.microsoft.com/office/powerpoint/2010/main" xmlns="" val="5307601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1115616" y="404664"/>
            <a:ext cx="7488832" cy="6192688"/>
          </a:xfrm>
          <a:solidFill>
            <a:schemeClr val="bg1"/>
          </a:solidFill>
        </p:spPr>
        <p:txBody>
          <a:bodyPr>
            <a:normAutofit fontScale="92500" lnSpcReduction="10000"/>
          </a:bodyPr>
          <a:lstStyle/>
          <a:p>
            <a:r>
              <a:rPr lang="en-US" dirty="0" smtClean="0"/>
              <a:t>to require usage</a:t>
            </a:r>
          </a:p>
          <a:p>
            <a:r>
              <a:rPr lang="en-US" dirty="0" smtClean="0"/>
              <a:t>subtle meanings</a:t>
            </a:r>
          </a:p>
          <a:p>
            <a:r>
              <a:rPr lang="en-US" dirty="0" smtClean="0"/>
              <a:t>to over-simplify</a:t>
            </a:r>
          </a:p>
          <a:p>
            <a:r>
              <a:rPr lang="en-US" dirty="0" smtClean="0"/>
              <a:t>to master </a:t>
            </a:r>
            <a:r>
              <a:rPr lang="ru-RU" dirty="0" smtClean="0"/>
              <a:t> </a:t>
            </a:r>
            <a:r>
              <a:rPr lang="en-US" smtClean="0"/>
              <a:t>a language</a:t>
            </a:r>
            <a:endParaRPr lang="en-US" dirty="0" smtClean="0"/>
          </a:p>
          <a:p>
            <a:r>
              <a:rPr lang="en-US" dirty="0" smtClean="0"/>
              <a:t>definitely</a:t>
            </a:r>
          </a:p>
          <a:p>
            <a:r>
              <a:rPr lang="en-US" dirty="0" smtClean="0"/>
              <a:t>otherwise</a:t>
            </a:r>
          </a:p>
          <a:p>
            <a:r>
              <a:rPr lang="en-US" dirty="0" smtClean="0"/>
              <a:t>to deprive the student of</a:t>
            </a:r>
          </a:p>
          <a:p>
            <a:r>
              <a:rPr lang="en-US" dirty="0" smtClean="0"/>
              <a:t>authentic texts</a:t>
            </a:r>
          </a:p>
          <a:p>
            <a:r>
              <a:rPr lang="en-US" dirty="0" smtClean="0"/>
              <a:t>guard mother tongue</a:t>
            </a:r>
          </a:p>
          <a:p>
            <a:r>
              <a:rPr lang="en-US" dirty="0" smtClean="0"/>
              <a:t>precious possession</a:t>
            </a:r>
          </a:p>
          <a:p>
            <a:r>
              <a:rPr lang="en-US" dirty="0" smtClean="0"/>
              <a:t>for the sake of convenience</a:t>
            </a:r>
          </a:p>
          <a:p>
            <a:r>
              <a:rPr lang="en-US" dirty="0" smtClean="0"/>
              <a:t>valuable heritage</a:t>
            </a:r>
          </a:p>
          <a:p>
            <a:r>
              <a:rPr lang="en-US" dirty="0" smtClean="0"/>
              <a:t>increasingly</a:t>
            </a:r>
          </a:p>
          <a:p>
            <a:r>
              <a:rPr lang="en-US" dirty="0" smtClean="0"/>
              <a:t>to deal with its complexity</a:t>
            </a:r>
          </a:p>
          <a:p>
            <a:r>
              <a:rPr lang="en-US" dirty="0" smtClean="0"/>
              <a:t>to be exposed to real language</a:t>
            </a:r>
          </a:p>
          <a:p>
            <a:endParaRPr lang="en-US" dirty="0" smtClean="0"/>
          </a:p>
          <a:p>
            <a:endParaRPr lang="en-US" dirty="0" smtClean="0"/>
          </a:p>
          <a:p>
            <a:endParaRPr lang="en-US" dirty="0" smtClean="0"/>
          </a:p>
          <a:p>
            <a:endParaRPr lang="en-US" dirty="0" smtClean="0"/>
          </a:p>
          <a:p>
            <a:endParaRPr lang="en-US" dirty="0" smtClean="0"/>
          </a:p>
          <a:p>
            <a:endParaRPr lang="ru-RU" dirty="0"/>
          </a:p>
        </p:txBody>
      </p:sp>
    </p:spTree>
    <p:extLst>
      <p:ext uri="{BB962C8B-B14F-4D97-AF65-F5344CB8AC3E}">
        <p14:creationId xmlns:p14="http://schemas.microsoft.com/office/powerpoint/2010/main" xmlns="" val="34447062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65760"/>
            <a:ext cx="7660332" cy="5439504"/>
          </a:xfrm>
        </p:spPr>
        <p:txBody>
          <a:bodyPr/>
          <a:lstStyle/>
          <a:p>
            <a:r>
              <a:rPr lang="en-US" dirty="0" err="1" smtClean="0"/>
              <a:t>ake</a:t>
            </a:r>
            <a:r>
              <a:rPr lang="en-US" dirty="0" smtClean="0"/>
              <a:t> of </a:t>
            </a:r>
            <a:r>
              <a:rPr lang="en-US" dirty="0" err="1" smtClean="0"/>
              <a:t>conveni</a:t>
            </a:r>
            <a:endParaRPr lang="ru-RU" dirty="0"/>
          </a:p>
        </p:txBody>
      </p:sp>
      <p:graphicFrame>
        <p:nvGraphicFramePr>
          <p:cNvPr id="7" name="Таблица 6"/>
          <p:cNvGraphicFramePr>
            <a:graphicFrameLocks noGrp="1"/>
          </p:cNvGraphicFramePr>
          <p:nvPr>
            <p:extLst>
              <p:ext uri="{D42A27DB-BD31-4B8C-83A1-F6EECF244321}">
                <p14:modId xmlns:p14="http://schemas.microsoft.com/office/powerpoint/2010/main" xmlns="" val="606705651"/>
              </p:ext>
            </p:extLst>
          </p:nvPr>
        </p:nvGraphicFramePr>
        <p:xfrm>
          <a:off x="539551" y="476675"/>
          <a:ext cx="8424936" cy="4689921"/>
        </p:xfrm>
        <a:graphic>
          <a:graphicData uri="http://schemas.openxmlformats.org/drawingml/2006/table">
            <a:tbl>
              <a:tblPr>
                <a:tableStyleId>{5C22544A-7EE6-4342-B048-85BDC9FD1C3A}</a:tableStyleId>
              </a:tblPr>
              <a:tblGrid>
                <a:gridCol w="2106234"/>
                <a:gridCol w="2106234"/>
                <a:gridCol w="2106234"/>
                <a:gridCol w="2106234"/>
              </a:tblGrid>
              <a:tr h="992652">
                <a:tc>
                  <a:txBody>
                    <a:bodyPr/>
                    <a:lstStyle/>
                    <a:p>
                      <a:pPr>
                        <a:spcAft>
                          <a:spcPts val="0"/>
                        </a:spcAft>
                      </a:pPr>
                      <a:r>
                        <a:rPr lang="ru-RU" sz="2000" b="1" dirty="0" err="1">
                          <a:effectLst/>
                        </a:rPr>
                        <a:t>World</a:t>
                      </a:r>
                      <a:r>
                        <a:rPr lang="ru-RU" sz="2000" b="1" dirty="0">
                          <a:effectLst/>
                        </a:rPr>
                        <a:t> </a:t>
                      </a:r>
                      <a:r>
                        <a:rPr lang="ru-RU" sz="2000" b="1" dirty="0" err="1">
                          <a:effectLst/>
                        </a:rPr>
                        <a:t>language</a:t>
                      </a:r>
                      <a:r>
                        <a:rPr lang="ru-RU" sz="2000" b="1" dirty="0">
                          <a:effectLst/>
                        </a:rPr>
                        <a:t> </a:t>
                      </a:r>
                      <a:r>
                        <a:rPr lang="ru-RU" sz="2000" b="1" dirty="0" err="1">
                          <a:effectLst/>
                        </a:rPr>
                        <a:t>ranking</a:t>
                      </a:r>
                      <a:endParaRPr lang="ru-RU" sz="2000" b="1"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b="1">
                          <a:effectLst/>
                        </a:rPr>
                        <a:t>Number of native speakers</a:t>
                      </a:r>
                      <a:endParaRPr lang="ru-RU" sz="2000" b="1">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en-US" sz="2000" b="1">
                          <a:effectLst/>
                        </a:rPr>
                        <a:t>Number of speakers as a second language</a:t>
                      </a:r>
                      <a:endParaRPr lang="ru-RU" sz="2000" b="1">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b="1" dirty="0" err="1">
                          <a:effectLst/>
                        </a:rPr>
                        <a:t>Total</a:t>
                      </a:r>
                      <a:r>
                        <a:rPr lang="ru-RU" sz="2000" b="1" dirty="0">
                          <a:effectLst/>
                        </a:rPr>
                        <a:t> </a:t>
                      </a:r>
                      <a:r>
                        <a:rPr lang="ru-RU" sz="2000" b="1" dirty="0" err="1">
                          <a:effectLst/>
                        </a:rPr>
                        <a:t>number</a:t>
                      </a:r>
                      <a:r>
                        <a:rPr lang="ru-RU" sz="2000" b="1" dirty="0">
                          <a:effectLst/>
                        </a:rPr>
                        <a:t> </a:t>
                      </a:r>
                      <a:r>
                        <a:rPr lang="ru-RU" sz="2000" b="1" dirty="0" err="1">
                          <a:effectLst/>
                        </a:rPr>
                        <a:t>of</a:t>
                      </a:r>
                      <a:r>
                        <a:rPr lang="ru-RU" sz="2000" b="1" dirty="0">
                          <a:effectLst/>
                        </a:rPr>
                        <a:t> </a:t>
                      </a:r>
                      <a:r>
                        <a:rPr lang="ru-RU" sz="2000" b="1" dirty="0" err="1">
                          <a:effectLst/>
                        </a:rPr>
                        <a:t>speakers</a:t>
                      </a:r>
                      <a:endParaRPr lang="ru-RU" sz="2000" b="1" dirty="0">
                        <a:effectLst/>
                        <a:latin typeface="Times New Roman"/>
                        <a:ea typeface="Times New Roman"/>
                      </a:endParaRPr>
                    </a:p>
                  </a:txBody>
                  <a:tcPr marL="9525" marR="9525" marT="9525" marB="9525" anchor="ctr">
                    <a:solidFill>
                      <a:schemeClr val="accent3">
                        <a:lumMod val="40000"/>
                        <a:lumOff val="60000"/>
                      </a:schemeClr>
                    </a:solidFill>
                  </a:tcPr>
                </a:tc>
              </a:tr>
              <a:tr h="668520">
                <a:tc>
                  <a:txBody>
                    <a:bodyPr/>
                    <a:lstStyle/>
                    <a:p>
                      <a:pPr>
                        <a:spcAft>
                          <a:spcPts val="0"/>
                        </a:spcAft>
                      </a:pPr>
                      <a:r>
                        <a:rPr lang="ru-RU" sz="2000" dirty="0" err="1">
                          <a:effectLst/>
                        </a:rPr>
                        <a:t>Mandarin</a:t>
                      </a:r>
                      <a:r>
                        <a:rPr lang="ru-RU" sz="2000" dirty="0">
                          <a:effectLst/>
                        </a:rPr>
                        <a:t> </a:t>
                      </a:r>
                      <a:r>
                        <a:rPr lang="ru-RU" sz="2000" dirty="0" err="1">
                          <a:effectLst/>
                        </a:rPr>
                        <a:t>Chinese</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55049">
                <a:tc>
                  <a:txBody>
                    <a:bodyPr/>
                    <a:lstStyle/>
                    <a:p>
                      <a:pPr>
                        <a:spcAft>
                          <a:spcPts val="0"/>
                        </a:spcAft>
                      </a:pPr>
                      <a:r>
                        <a:rPr lang="ru-RU" sz="2000" dirty="0" err="1">
                          <a:effectLst/>
                        </a:rPr>
                        <a:t>Spanish</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44389">
                <a:tc>
                  <a:txBody>
                    <a:bodyPr/>
                    <a:lstStyle/>
                    <a:p>
                      <a:pPr>
                        <a:spcAft>
                          <a:spcPts val="0"/>
                        </a:spcAft>
                      </a:pPr>
                      <a:r>
                        <a:rPr lang="ru-RU" sz="2000" dirty="0" err="1">
                          <a:effectLst/>
                        </a:rPr>
                        <a:t>English</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519707">
                <a:tc>
                  <a:txBody>
                    <a:bodyPr/>
                    <a:lstStyle/>
                    <a:p>
                      <a:pPr>
                        <a:spcAft>
                          <a:spcPts val="0"/>
                        </a:spcAft>
                      </a:pPr>
                      <a:r>
                        <a:rPr lang="ru-RU" sz="2000" dirty="0" err="1">
                          <a:effectLst/>
                        </a:rPr>
                        <a:t>Arabic</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432048">
                <a:tc>
                  <a:txBody>
                    <a:bodyPr/>
                    <a:lstStyle/>
                    <a:p>
                      <a:pPr>
                        <a:spcAft>
                          <a:spcPts val="0"/>
                        </a:spcAft>
                      </a:pPr>
                      <a:r>
                        <a:rPr lang="ru-RU" sz="2000" dirty="0" err="1">
                          <a:effectLst/>
                        </a:rPr>
                        <a:t>Hindi</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Portuguese</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Bengali</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Russian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Japanese</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a:p>
                  </a:txBody>
                  <a:tcPr marL="9525" marR="9525" marT="9525" marB="9525" anchor="ctr">
                    <a:solidFill>
                      <a:schemeClr val="accent3">
                        <a:lumMod val="40000"/>
                        <a:lumOff val="60000"/>
                      </a:schemeClr>
                    </a:solidFill>
                  </a:tcPr>
                </a:tc>
                <a:tc>
                  <a:txBody>
                    <a:bodyPr/>
                    <a:lstStyle/>
                    <a:p>
                      <a:endParaRPr lang="ru-RU" dirty="0"/>
                    </a:p>
                  </a:txBody>
                  <a:tcPr marL="9525" marR="9525" marT="9525" marB="9525" anchor="ctr">
                    <a:solidFill>
                      <a:schemeClr val="accent3">
                        <a:lumMod val="40000"/>
                        <a:lumOff val="60000"/>
                      </a:schemeClr>
                    </a:solidFill>
                  </a:tcPr>
                </a:tc>
              </a:tr>
            </a:tbl>
          </a:graphicData>
        </a:graphic>
      </p:graphicFrame>
    </p:spTree>
    <p:extLst>
      <p:ext uri="{BB962C8B-B14F-4D97-AF65-F5344CB8AC3E}">
        <p14:creationId xmlns:p14="http://schemas.microsoft.com/office/powerpoint/2010/main" xmlns="" val="1073250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65760"/>
            <a:ext cx="7660332" cy="5439504"/>
          </a:xfrm>
        </p:spPr>
        <p:txBody>
          <a:bodyPr/>
          <a:lstStyle/>
          <a:p>
            <a:endParaRPr lang="ru-RU" dirty="0"/>
          </a:p>
        </p:txBody>
      </p:sp>
      <p:graphicFrame>
        <p:nvGraphicFramePr>
          <p:cNvPr id="7" name="Таблица 6"/>
          <p:cNvGraphicFramePr>
            <a:graphicFrameLocks noGrp="1"/>
          </p:cNvGraphicFramePr>
          <p:nvPr>
            <p:extLst>
              <p:ext uri="{D42A27DB-BD31-4B8C-83A1-F6EECF244321}">
                <p14:modId xmlns:p14="http://schemas.microsoft.com/office/powerpoint/2010/main" xmlns="" val="2599133149"/>
              </p:ext>
            </p:extLst>
          </p:nvPr>
        </p:nvGraphicFramePr>
        <p:xfrm>
          <a:off x="539551" y="476675"/>
          <a:ext cx="8424936" cy="6036940"/>
        </p:xfrm>
        <a:graphic>
          <a:graphicData uri="http://schemas.openxmlformats.org/drawingml/2006/table">
            <a:tbl>
              <a:tblPr>
                <a:tableStyleId>{5C22544A-7EE6-4342-B048-85BDC9FD1C3A}</a:tableStyleId>
              </a:tblPr>
              <a:tblGrid>
                <a:gridCol w="2106234"/>
                <a:gridCol w="2106234"/>
                <a:gridCol w="2106234"/>
                <a:gridCol w="2106234"/>
              </a:tblGrid>
              <a:tr h="992652">
                <a:tc>
                  <a:txBody>
                    <a:bodyPr/>
                    <a:lstStyle/>
                    <a:p>
                      <a:pPr>
                        <a:spcAft>
                          <a:spcPts val="0"/>
                        </a:spcAft>
                      </a:pPr>
                      <a:r>
                        <a:rPr lang="ru-RU" sz="2000" b="1" dirty="0" err="1">
                          <a:effectLst/>
                        </a:rPr>
                        <a:t>World</a:t>
                      </a:r>
                      <a:r>
                        <a:rPr lang="ru-RU" sz="2000" b="1" dirty="0">
                          <a:effectLst/>
                        </a:rPr>
                        <a:t> </a:t>
                      </a:r>
                      <a:r>
                        <a:rPr lang="ru-RU" sz="2000" b="1" dirty="0" err="1">
                          <a:effectLst/>
                        </a:rPr>
                        <a:t>language</a:t>
                      </a:r>
                      <a:r>
                        <a:rPr lang="ru-RU" sz="2000" b="1" dirty="0">
                          <a:effectLst/>
                        </a:rPr>
                        <a:t> </a:t>
                      </a:r>
                      <a:r>
                        <a:rPr lang="ru-RU" sz="2000" b="1" dirty="0" err="1">
                          <a:effectLst/>
                        </a:rPr>
                        <a:t>ranking</a:t>
                      </a:r>
                      <a:endParaRPr lang="ru-RU" sz="2000" b="1"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b="1">
                          <a:effectLst/>
                        </a:rPr>
                        <a:t>Number of native speakers</a:t>
                      </a:r>
                      <a:endParaRPr lang="ru-RU" sz="2000" b="1">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en-US" sz="2000" b="1">
                          <a:effectLst/>
                        </a:rPr>
                        <a:t>Number of speakers as a second language</a:t>
                      </a:r>
                      <a:endParaRPr lang="ru-RU" sz="2000" b="1">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b="1" dirty="0" err="1">
                          <a:effectLst/>
                        </a:rPr>
                        <a:t>Total</a:t>
                      </a:r>
                      <a:r>
                        <a:rPr lang="ru-RU" sz="2000" b="1" dirty="0">
                          <a:effectLst/>
                        </a:rPr>
                        <a:t> </a:t>
                      </a:r>
                      <a:r>
                        <a:rPr lang="ru-RU" sz="2000" b="1" dirty="0" err="1">
                          <a:effectLst/>
                        </a:rPr>
                        <a:t>number</a:t>
                      </a:r>
                      <a:r>
                        <a:rPr lang="ru-RU" sz="2000" b="1" dirty="0">
                          <a:effectLst/>
                        </a:rPr>
                        <a:t> </a:t>
                      </a:r>
                      <a:r>
                        <a:rPr lang="ru-RU" sz="2000" b="1" dirty="0" err="1">
                          <a:effectLst/>
                        </a:rPr>
                        <a:t>of</a:t>
                      </a:r>
                      <a:r>
                        <a:rPr lang="ru-RU" sz="2000" b="1" dirty="0">
                          <a:effectLst/>
                        </a:rPr>
                        <a:t> </a:t>
                      </a:r>
                      <a:r>
                        <a:rPr lang="ru-RU" sz="2000" b="1" dirty="0" err="1">
                          <a:effectLst/>
                        </a:rPr>
                        <a:t>speakers</a:t>
                      </a:r>
                      <a:endParaRPr lang="ru-RU" sz="2000" b="1" dirty="0">
                        <a:effectLst/>
                        <a:latin typeface="Times New Roman"/>
                        <a:ea typeface="Times New Roman"/>
                      </a:endParaRPr>
                    </a:p>
                  </a:txBody>
                  <a:tcPr marL="9525" marR="9525" marT="9525" marB="9525" anchor="ctr">
                    <a:solidFill>
                      <a:schemeClr val="accent3">
                        <a:lumMod val="40000"/>
                        <a:lumOff val="60000"/>
                      </a:schemeClr>
                    </a:solidFill>
                  </a:tcPr>
                </a:tc>
              </a:tr>
              <a:tr h="668520">
                <a:tc>
                  <a:txBody>
                    <a:bodyPr/>
                    <a:lstStyle/>
                    <a:p>
                      <a:pPr>
                        <a:spcAft>
                          <a:spcPts val="0"/>
                        </a:spcAft>
                      </a:pPr>
                      <a:r>
                        <a:rPr lang="ru-RU" sz="2000" dirty="0" err="1">
                          <a:effectLst/>
                        </a:rPr>
                        <a:t>Mandarin</a:t>
                      </a:r>
                      <a:r>
                        <a:rPr lang="ru-RU" sz="2000" dirty="0">
                          <a:effectLst/>
                        </a:rPr>
                        <a:t> </a:t>
                      </a:r>
                      <a:r>
                        <a:rPr lang="ru-RU" sz="2000" dirty="0" err="1">
                          <a:effectLst/>
                        </a:rPr>
                        <a:t>Chinese</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873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178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More than a 1000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dirty="0" err="1">
                          <a:effectLst/>
                        </a:rPr>
                        <a:t>Spanish</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322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 </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About 500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dirty="0" err="1">
                          <a:effectLst/>
                        </a:rPr>
                        <a:t>English</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309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600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 </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r>
              <a:tr h="992652">
                <a:tc>
                  <a:txBody>
                    <a:bodyPr/>
                    <a:lstStyle/>
                    <a:p>
                      <a:pPr>
                        <a:spcAft>
                          <a:spcPts val="0"/>
                        </a:spcAft>
                      </a:pPr>
                      <a:r>
                        <a:rPr lang="ru-RU" sz="2000" dirty="0" err="1">
                          <a:effectLst/>
                        </a:rPr>
                        <a:t>Arabic</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 </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en-US" sz="2000">
                          <a:effectLst/>
                        </a:rPr>
                        <a:t>Total population of Arab countries: 323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r>
              <a:tr h="1316782">
                <a:tc>
                  <a:txBody>
                    <a:bodyPr/>
                    <a:lstStyle/>
                    <a:p>
                      <a:pPr>
                        <a:spcAft>
                          <a:spcPts val="0"/>
                        </a:spcAft>
                      </a:pPr>
                      <a:r>
                        <a:rPr lang="ru-RU" sz="2000" dirty="0" err="1">
                          <a:effectLst/>
                        </a:rPr>
                        <a:t>Hindi</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181 </a:t>
                      </a:r>
                      <a:r>
                        <a:rPr lang="ru-RU" sz="2000" dirty="0" err="1">
                          <a:effectLst/>
                        </a:rPr>
                        <a:t>million</a:t>
                      </a:r>
                      <a:r>
                        <a:rPr lang="ru-RU" sz="2000" dirty="0">
                          <a:effectLst/>
                        </a:rPr>
                        <a:t> (</a:t>
                      </a:r>
                      <a:r>
                        <a:rPr lang="ru-RU" sz="2000" dirty="0" err="1">
                          <a:effectLst/>
                        </a:rPr>
                        <a:t>Khariboli</a:t>
                      </a:r>
                      <a:r>
                        <a:rPr lang="ru-RU" sz="2000" dirty="0">
                          <a:effectLst/>
                        </a:rPr>
                        <a:t> </a:t>
                      </a:r>
                      <a:r>
                        <a:rPr lang="ru-RU" sz="2000" dirty="0" err="1">
                          <a:effectLst/>
                        </a:rPr>
                        <a:t>dialect</a:t>
                      </a:r>
                      <a:r>
                        <a:rPr lang="ru-RU" sz="2000" dirty="0">
                          <a:effectLst/>
                        </a:rPr>
                        <a:t>)</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en-US" sz="2000" dirty="0">
                          <a:effectLst/>
                        </a:rPr>
                        <a:t>948 million total with significant knowledge of the language</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Portuguese</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177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20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Bengali</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171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20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Russian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145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110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r>
              <a:tr h="344389">
                <a:tc>
                  <a:txBody>
                    <a:bodyPr/>
                    <a:lstStyle/>
                    <a:p>
                      <a:pPr>
                        <a:spcAft>
                          <a:spcPts val="0"/>
                        </a:spcAft>
                      </a:pPr>
                      <a:r>
                        <a:rPr lang="ru-RU" sz="2000">
                          <a:effectLst/>
                        </a:rPr>
                        <a:t>Japanese</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a:effectLst/>
                        </a:rPr>
                        <a:t>128 million</a:t>
                      </a:r>
                      <a:endParaRPr lang="ru-RU" sz="200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2 </a:t>
                      </a:r>
                      <a:r>
                        <a:rPr lang="ru-RU" sz="2000" dirty="0" err="1">
                          <a:effectLst/>
                        </a:rPr>
                        <a:t>million</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c>
                  <a:txBody>
                    <a:bodyPr/>
                    <a:lstStyle/>
                    <a:p>
                      <a:pPr>
                        <a:spcAft>
                          <a:spcPts val="0"/>
                        </a:spcAft>
                      </a:pPr>
                      <a:r>
                        <a:rPr lang="ru-RU" sz="2000" dirty="0">
                          <a:effectLst/>
                        </a:rPr>
                        <a:t> </a:t>
                      </a:r>
                      <a:endParaRPr lang="ru-RU" sz="2000" dirty="0">
                        <a:effectLst/>
                        <a:latin typeface="Times New Roman"/>
                        <a:ea typeface="Times New Roman"/>
                      </a:endParaRPr>
                    </a:p>
                  </a:txBody>
                  <a:tcPr marL="9525" marR="9525" marT="9525" marB="9525" anchor="ctr">
                    <a:solidFill>
                      <a:schemeClr val="accent3">
                        <a:lumMod val="40000"/>
                        <a:lumOff val="60000"/>
                      </a:schemeClr>
                    </a:solidFill>
                  </a:tcPr>
                </a:tc>
              </a:tr>
            </a:tbl>
          </a:graphicData>
        </a:graphic>
      </p:graphicFrame>
    </p:spTree>
    <p:extLst>
      <p:ext uri="{BB962C8B-B14F-4D97-AF65-F5344CB8AC3E}">
        <p14:creationId xmlns:p14="http://schemas.microsoft.com/office/powerpoint/2010/main" xmlns="" val="19013050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683568" y="332656"/>
            <a:ext cx="8460432" cy="5256584"/>
          </a:xfrm>
          <a:solidFill>
            <a:schemeClr val="bg1"/>
          </a:solidFill>
        </p:spPr>
        <p:txBody>
          <a:bodyPr>
            <a:normAutofit fontScale="92500" lnSpcReduction="10000"/>
          </a:bodyPr>
          <a:lstStyle/>
          <a:p>
            <a:pPr>
              <a:spcAft>
                <a:spcPts val="0"/>
              </a:spcAft>
            </a:pPr>
            <a:r>
              <a:rPr lang="en-US" sz="3000" dirty="0">
                <a:solidFill>
                  <a:srgbClr val="FF0000"/>
                </a:solidFill>
                <a:latin typeface="Times New Roman"/>
                <a:ea typeface="Times New Roman"/>
              </a:rPr>
              <a:t>People learn foreign languages to:</a:t>
            </a:r>
            <a:endParaRPr lang="ru-RU" sz="3000" dirty="0">
              <a:solidFill>
                <a:srgbClr val="FF0000"/>
              </a:solidFill>
              <a:latin typeface="Times New Roman"/>
              <a:ea typeface="Times New Roman"/>
            </a:endParaRPr>
          </a:p>
          <a:p>
            <a:pPr>
              <a:spcAft>
                <a:spcPts val="0"/>
              </a:spcAft>
            </a:pPr>
            <a:r>
              <a:rPr lang="en-US" dirty="0">
                <a:latin typeface="Times New Roman"/>
                <a:ea typeface="Times New Roman"/>
              </a:rPr>
              <a:t>- make friends with people from all over the globe</a:t>
            </a:r>
            <a:endParaRPr lang="ru-RU" dirty="0">
              <a:latin typeface="Times New Roman"/>
              <a:ea typeface="Times New Roman"/>
            </a:endParaRPr>
          </a:p>
          <a:p>
            <a:pPr>
              <a:spcAft>
                <a:spcPts val="0"/>
              </a:spcAft>
            </a:pPr>
            <a:r>
              <a:rPr lang="en-US" dirty="0">
                <a:latin typeface="Times New Roman"/>
                <a:ea typeface="Times New Roman"/>
              </a:rPr>
              <a:t>- talk about their ideas, opinions and life position on internet discussion groups</a:t>
            </a:r>
            <a:endParaRPr lang="ru-RU" dirty="0">
              <a:latin typeface="Times New Roman"/>
              <a:ea typeface="Times New Roman"/>
            </a:endParaRPr>
          </a:p>
          <a:p>
            <a:pPr>
              <a:spcAft>
                <a:spcPts val="0"/>
              </a:spcAft>
            </a:pPr>
            <a:r>
              <a:rPr lang="en-US" dirty="0">
                <a:latin typeface="Times New Roman"/>
                <a:ea typeface="Times New Roman"/>
              </a:rPr>
              <a:t>- send e-mail to foreigners</a:t>
            </a:r>
            <a:endParaRPr lang="ru-RU" dirty="0">
              <a:latin typeface="Times New Roman"/>
              <a:ea typeface="Times New Roman"/>
            </a:endParaRPr>
          </a:p>
          <a:p>
            <a:pPr>
              <a:spcAft>
                <a:spcPts val="0"/>
              </a:spcAft>
            </a:pPr>
            <a:r>
              <a:rPr lang="en-US" dirty="0">
                <a:latin typeface="Times New Roman"/>
                <a:ea typeface="Times New Roman"/>
              </a:rPr>
              <a:t>- travel easily, be able to ask direction or ask for help wherever they go</a:t>
            </a:r>
            <a:endParaRPr lang="ru-RU" dirty="0">
              <a:latin typeface="Times New Roman"/>
              <a:ea typeface="Times New Roman"/>
            </a:endParaRPr>
          </a:p>
          <a:p>
            <a:pPr>
              <a:spcAft>
                <a:spcPts val="0"/>
              </a:spcAft>
            </a:pPr>
            <a:r>
              <a:rPr lang="en-US" dirty="0">
                <a:latin typeface="Times New Roman"/>
                <a:ea typeface="Times New Roman"/>
              </a:rPr>
              <a:t>- increase their job opportunities and succeed in their career</a:t>
            </a:r>
            <a:endParaRPr lang="ru-RU" dirty="0">
              <a:latin typeface="Times New Roman"/>
              <a:ea typeface="Times New Roman"/>
            </a:endParaRPr>
          </a:p>
          <a:p>
            <a:pPr>
              <a:spcAft>
                <a:spcPts val="0"/>
              </a:spcAft>
            </a:pPr>
            <a:r>
              <a:rPr lang="en-US" dirty="0">
                <a:latin typeface="Times New Roman"/>
                <a:ea typeface="Times New Roman"/>
              </a:rPr>
              <a:t>- earn more money</a:t>
            </a:r>
            <a:endParaRPr lang="ru-RU" dirty="0">
              <a:latin typeface="Times New Roman"/>
              <a:ea typeface="Times New Roman"/>
            </a:endParaRPr>
          </a:p>
          <a:p>
            <a:pPr>
              <a:spcAft>
                <a:spcPts val="0"/>
              </a:spcAft>
            </a:pPr>
            <a:r>
              <a:rPr lang="en-US" dirty="0">
                <a:latin typeface="Times New Roman"/>
                <a:ea typeface="Times New Roman"/>
              </a:rPr>
              <a:t>- get technical knowledge</a:t>
            </a:r>
            <a:endParaRPr lang="ru-RU" dirty="0">
              <a:latin typeface="Times New Roman"/>
              <a:ea typeface="Times New Roman"/>
            </a:endParaRPr>
          </a:p>
          <a:p>
            <a:pPr>
              <a:spcAft>
                <a:spcPts val="0"/>
              </a:spcAft>
            </a:pPr>
            <a:r>
              <a:rPr lang="en-US" dirty="0">
                <a:latin typeface="Times New Roman"/>
                <a:ea typeface="Times New Roman"/>
              </a:rPr>
              <a:t>- experience the culture and history of different nations</a:t>
            </a:r>
            <a:endParaRPr lang="ru-RU" dirty="0">
              <a:latin typeface="Times New Roman"/>
              <a:ea typeface="Times New Roman"/>
            </a:endParaRPr>
          </a:p>
          <a:p>
            <a:pPr>
              <a:spcAft>
                <a:spcPts val="0"/>
              </a:spcAft>
            </a:pPr>
            <a:r>
              <a:rPr lang="en-US" dirty="0">
                <a:latin typeface="Times New Roman"/>
                <a:ea typeface="Times New Roman"/>
              </a:rPr>
              <a:t>- watch films, read books in their original form and listen to foreign music</a:t>
            </a:r>
            <a:endParaRPr lang="ru-RU" dirty="0">
              <a:latin typeface="Times New Roman"/>
              <a:ea typeface="Times New Roman"/>
            </a:endParaRPr>
          </a:p>
          <a:p>
            <a:endParaRPr lang="ru-RU" dirty="0"/>
          </a:p>
        </p:txBody>
      </p:sp>
    </p:spTree>
    <p:extLst>
      <p:ext uri="{BB962C8B-B14F-4D97-AF65-F5344CB8AC3E}">
        <p14:creationId xmlns:p14="http://schemas.microsoft.com/office/powerpoint/2010/main" xmlns="" val="388585002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683</TotalTime>
  <Words>1123</Words>
  <Application>Microsoft Office PowerPoint</Application>
  <PresentationFormat>Экран (4:3)</PresentationFormat>
  <Paragraphs>157</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Углы</vt:lpstr>
      <vt:lpstr>World languages:  local or global?</vt:lpstr>
      <vt:lpstr>Look at the picture, describe it and  answer the questions:</vt:lpstr>
      <vt:lpstr>Choose your reasons to learn English</vt:lpstr>
      <vt:lpstr>Agree or disagree with the statements</vt:lpstr>
      <vt:lpstr>Слайд 5</vt:lpstr>
      <vt:lpstr>Слайд 6</vt:lpstr>
      <vt:lpstr>ake of conveni</vt:lpstr>
      <vt:lpstr>Слайд 8</vt:lpstr>
      <vt:lpstr>Слайд 9</vt:lpstr>
      <vt:lpstr>               Kinds of              International                    languages</vt:lpstr>
      <vt:lpstr>What are  the differences and common features of Globish and pidgin languages?</vt:lpstr>
      <vt:lpstr>The Origin of pidgins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languages:  local or global?</dc:title>
  <dc:creator>Пользователь</dc:creator>
  <cp:lastModifiedBy>Teacher</cp:lastModifiedBy>
  <cp:revision>41</cp:revision>
  <dcterms:created xsi:type="dcterms:W3CDTF">2016-09-05T17:08:48Z</dcterms:created>
  <dcterms:modified xsi:type="dcterms:W3CDTF">2021-09-22T00:26:24Z</dcterms:modified>
</cp:coreProperties>
</file>