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me" initials="H" lastIdx="1" clrIdx="0">
    <p:extLst>
      <p:ext uri="{19B8F6BF-5375-455C-9EA6-DF929625EA0E}">
        <p15:presenceInfo xmlns:p15="http://schemas.microsoft.com/office/powerpoint/2012/main" userId="Hom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7291D-6FF7-4C20-B678-6354B56F8834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3C5E7-6884-46FD-B22D-7953A4CAAA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711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F561EF8-E008-4035-ADC9-9644E88FBB7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91432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61EF8-E008-4035-ADC9-9644E88FBB7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282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61EF8-E008-4035-ADC9-9644E88FBB7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895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61EF8-E008-4035-ADC9-9644E88FBB7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44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F561EF8-E008-4035-ADC9-9644E88FBB7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0246679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61EF8-E008-4035-ADC9-9644E88FBB7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0895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61EF8-E008-4035-ADC9-9644E88FBB7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5596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61EF8-E008-4035-ADC9-9644E88FBB7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131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61EF8-E008-4035-ADC9-9644E88FBB7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439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3F561EF8-E008-4035-ADC9-9644E88FBB7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098420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3F561EF8-E008-4035-ADC9-9644E88FBB7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186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F561EF8-E008-4035-ADC9-9644E88FBB75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67762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AADCD7-1E6A-48AD-B423-8C6CE98077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СПП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09CACBB-A961-49AD-8E1D-DE772EADC7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 придаточным изъяснительным</a:t>
            </a:r>
          </a:p>
        </p:txBody>
      </p:sp>
    </p:spTree>
    <p:extLst>
      <p:ext uri="{BB962C8B-B14F-4D97-AF65-F5344CB8AC3E}">
        <p14:creationId xmlns:p14="http://schemas.microsoft.com/office/powerpoint/2010/main" val="4003185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0ABE9E-2546-4E6C-A8A9-0F4D09094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1069222"/>
            <a:ext cx="10178322" cy="1492132"/>
          </a:xfrm>
        </p:spPr>
        <p:txBody>
          <a:bodyPr/>
          <a:lstStyle/>
          <a:p>
            <a:r>
              <a:rPr lang="ru-RU" dirty="0"/>
              <a:t>Косвенная речь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802435-4555-419F-A353-ED9D210E9E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Мы встречались с придаточными изъяснительными, когда говорили о косвенной речи. Косвенная речь всегда оформляется в виде СПП.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Я сказал, что уже смотрел этот фильм.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AC964D-469C-498D-BCF6-507C7A7A21A7}"/>
              </a:ext>
            </a:extLst>
          </p:cNvPr>
          <p:cNvSpPr txBox="1"/>
          <p:nvPr/>
        </p:nvSpPr>
        <p:spPr>
          <a:xfrm>
            <a:off x="1251678" y="4364507"/>
            <a:ext cx="20257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highlight>
                  <a:srgbClr val="00FF00"/>
                </a:highlight>
              </a:rPr>
              <a:t>Комментирующая часть – это главная часть.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55DE44C-E331-45AC-B7D7-8A21B98A1CB2}"/>
              </a:ext>
            </a:extLst>
          </p:cNvPr>
          <p:cNvCxnSpPr/>
          <p:nvPr/>
        </p:nvCxnSpPr>
        <p:spPr>
          <a:xfrm>
            <a:off x="1505243" y="4262511"/>
            <a:ext cx="1041009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4A3D5326-5B7F-4B4F-B28C-EC8AD8B5B77D}"/>
              </a:ext>
            </a:extLst>
          </p:cNvPr>
          <p:cNvCxnSpPr/>
          <p:nvPr/>
        </p:nvCxnSpPr>
        <p:spPr>
          <a:xfrm>
            <a:off x="2658794" y="3953022"/>
            <a:ext cx="3052689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0E118CC-0B47-4F74-90AE-34494BFBE778}"/>
              </a:ext>
            </a:extLst>
          </p:cNvPr>
          <p:cNvSpPr txBox="1"/>
          <p:nvPr/>
        </p:nvSpPr>
        <p:spPr>
          <a:xfrm>
            <a:off x="2912012" y="3394864"/>
            <a:ext cx="2771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highlight>
                  <a:srgbClr val="00FFFF"/>
                </a:highlight>
              </a:rPr>
              <a:t>Комментирующая часть – это придаточное изъяснительное.</a:t>
            </a:r>
          </a:p>
        </p:txBody>
      </p:sp>
    </p:spTree>
    <p:extLst>
      <p:ext uri="{BB962C8B-B14F-4D97-AF65-F5344CB8AC3E}">
        <p14:creationId xmlns:p14="http://schemas.microsoft.com/office/powerpoint/2010/main" val="90496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80FF0B-D4BF-4BD6-93FC-CDAD9A5F9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674437"/>
            <a:ext cx="10178322" cy="1492132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Придаточные изъяснительные отвечают на вопросы косвенных падежей.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6790A5-E244-4228-8369-CC1EF6C5E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017521"/>
            <a:ext cx="10178322" cy="3593591"/>
          </a:xfrm>
        </p:spPr>
        <p:txBody>
          <a:bodyPr/>
          <a:lstStyle/>
          <a:p>
            <a:r>
              <a:rPr lang="ru-RU" dirty="0"/>
              <a:t>Ты сказал, что напишешь мне завтра.</a:t>
            </a:r>
          </a:p>
          <a:p>
            <a:endParaRPr lang="ru-RU" dirty="0"/>
          </a:p>
          <a:p>
            <a:r>
              <a:rPr lang="ru-RU" dirty="0"/>
              <a:t>Я спросил, как пройти в библиотеку.</a:t>
            </a:r>
          </a:p>
          <a:p>
            <a:endParaRPr lang="ru-RU" dirty="0"/>
          </a:p>
          <a:p>
            <a:r>
              <a:rPr lang="ru-RU" dirty="0"/>
              <a:t>Он поинтересовался, есть ли у нас время.</a:t>
            </a:r>
          </a:p>
        </p:txBody>
      </p:sp>
      <p:sp>
        <p:nvSpPr>
          <p:cNvPr id="4" name="Стрелка: изогнутая вниз 3">
            <a:extLst>
              <a:ext uri="{FF2B5EF4-FFF2-40B4-BE49-F238E27FC236}">
                <a16:creationId xmlns:a16="http://schemas.microsoft.com/office/drawing/2014/main" id="{51E74437-64F5-4076-9971-359AAC5B2E59}"/>
              </a:ext>
            </a:extLst>
          </p:cNvPr>
          <p:cNvSpPr/>
          <p:nvPr/>
        </p:nvSpPr>
        <p:spPr>
          <a:xfrm>
            <a:off x="2278966" y="3647406"/>
            <a:ext cx="886265" cy="29155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трелка: изогнутая вниз 4">
            <a:extLst>
              <a:ext uri="{FF2B5EF4-FFF2-40B4-BE49-F238E27FC236}">
                <a16:creationId xmlns:a16="http://schemas.microsoft.com/office/drawing/2014/main" id="{3F68C139-7C04-4A37-AE58-AFBE03E8B430}"/>
              </a:ext>
            </a:extLst>
          </p:cNvPr>
          <p:cNvSpPr/>
          <p:nvPr/>
        </p:nvSpPr>
        <p:spPr>
          <a:xfrm>
            <a:off x="2419644" y="2830768"/>
            <a:ext cx="815926" cy="25321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трелка: изогнутая вниз 5">
            <a:extLst>
              <a:ext uri="{FF2B5EF4-FFF2-40B4-BE49-F238E27FC236}">
                <a16:creationId xmlns:a16="http://schemas.microsoft.com/office/drawing/2014/main" id="{D43B8A9E-913F-4F9E-B438-30D96336A516}"/>
              </a:ext>
            </a:extLst>
          </p:cNvPr>
          <p:cNvSpPr/>
          <p:nvPr/>
        </p:nvSpPr>
        <p:spPr>
          <a:xfrm>
            <a:off x="3488788" y="4561098"/>
            <a:ext cx="815926" cy="25321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8AB767-2EB4-4B26-BE48-9051046D8AFC}"/>
              </a:ext>
            </a:extLst>
          </p:cNvPr>
          <p:cNvSpPr txBox="1"/>
          <p:nvPr/>
        </p:nvSpPr>
        <p:spPr>
          <a:xfrm>
            <a:off x="2518118" y="2841263"/>
            <a:ext cx="815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Что?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2F0F3D-1350-4301-A471-A217E243E674}"/>
              </a:ext>
            </a:extLst>
          </p:cNvPr>
          <p:cNvSpPr txBox="1"/>
          <p:nvPr/>
        </p:nvSpPr>
        <p:spPr>
          <a:xfrm>
            <a:off x="2278966" y="3713871"/>
            <a:ext cx="886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 чем?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9E43CB-3497-45C1-8A2B-54AEA3500BB9}"/>
              </a:ext>
            </a:extLst>
          </p:cNvPr>
          <p:cNvSpPr txBox="1"/>
          <p:nvPr/>
        </p:nvSpPr>
        <p:spPr>
          <a:xfrm>
            <a:off x="3601330" y="4536128"/>
            <a:ext cx="815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Чем ?</a:t>
            </a:r>
          </a:p>
        </p:txBody>
      </p:sp>
    </p:spTree>
    <p:extLst>
      <p:ext uri="{BB962C8B-B14F-4D97-AF65-F5344CB8AC3E}">
        <p14:creationId xmlns:p14="http://schemas.microsoft.com/office/powerpoint/2010/main" val="247166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7233B2-081B-4106-B03C-CE71372EF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нуждается в изъяснении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BF0DC6-F590-499C-B7EC-91002252BB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758937"/>
            <a:ext cx="4844322" cy="172329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/>
              <a:t>Глаголы со значением речи:</a:t>
            </a:r>
          </a:p>
          <a:p>
            <a:pPr marL="0" indent="0">
              <a:buNone/>
            </a:pPr>
            <a:r>
              <a:rPr lang="ru-RU" dirty="0"/>
              <a:t>говорить, сказать, молвить, сообщать, интересоваться, отвечать, спрашивать и т.д. </a:t>
            </a:r>
          </a:p>
          <a:p>
            <a:pPr marL="0" indent="0">
              <a:buNone/>
            </a:pPr>
            <a:r>
              <a:rPr lang="ru-RU" dirty="0"/>
              <a:t>Я спросил, где здесь аптека. </a:t>
            </a:r>
          </a:p>
          <a:p>
            <a:pPr marL="0" indent="0">
              <a:buNone/>
            </a:pPr>
            <a:r>
              <a:rPr lang="ru-RU" dirty="0"/>
              <a:t>Мне рассказали, как добраться до аптеки.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156A28A8-C58C-41DE-B70A-AC413B0A8072}"/>
              </a:ext>
            </a:extLst>
          </p:cNvPr>
          <p:cNvSpPr txBox="1">
            <a:spLocks/>
          </p:cNvSpPr>
          <p:nvPr/>
        </p:nvSpPr>
        <p:spPr>
          <a:xfrm>
            <a:off x="1251678" y="4112713"/>
            <a:ext cx="4844322" cy="149213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Глаголы со значением восприятия:</a:t>
            </a:r>
          </a:p>
          <a:p>
            <a:pPr marL="0" indent="0">
              <a:buNone/>
            </a:pPr>
            <a:r>
              <a:rPr lang="ru-RU" dirty="0"/>
              <a:t>слышать, видеть, ощущать и т.д.</a:t>
            </a:r>
          </a:p>
          <a:p>
            <a:pPr marL="0" indent="0">
              <a:buNone/>
            </a:pPr>
            <a:r>
              <a:rPr lang="ru-RU" dirty="0"/>
              <a:t>Сначала мы услышали, что за нами кто-то идёт, потом мы рассмотрели, что это наша соседка. 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4FF3E70F-6C84-430F-B671-9A12E900E4E5}"/>
              </a:ext>
            </a:extLst>
          </p:cNvPr>
          <p:cNvSpPr txBox="1">
            <a:spLocks/>
          </p:cNvSpPr>
          <p:nvPr/>
        </p:nvSpPr>
        <p:spPr>
          <a:xfrm>
            <a:off x="6585678" y="1790587"/>
            <a:ext cx="4844322" cy="163841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Глаголы со значением мысли:</a:t>
            </a:r>
          </a:p>
          <a:p>
            <a:pPr marL="0" indent="0">
              <a:buNone/>
            </a:pPr>
            <a:r>
              <a:rPr lang="ru-RU" dirty="0"/>
              <a:t>думать, понимать, осознавать, знать, рассуждать, представлять, воображать, помнить и т.д.</a:t>
            </a:r>
          </a:p>
          <a:p>
            <a:pPr marL="0" indent="0">
              <a:buNone/>
            </a:pPr>
            <a:r>
              <a:rPr lang="ru-RU" dirty="0"/>
              <a:t>Я знаю, что эта задача не сложная. </a:t>
            </a:r>
          </a:p>
          <a:p>
            <a:pPr marL="0" indent="0">
              <a:buNone/>
            </a:pPr>
            <a:r>
              <a:rPr lang="ru-RU" dirty="0"/>
              <a:t>Но я не понимаю, как эту задачу решить. 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7E34AB90-D579-4AF5-BC86-19C15F951718}"/>
              </a:ext>
            </a:extLst>
          </p:cNvPr>
          <p:cNvSpPr txBox="1">
            <a:spLocks/>
          </p:cNvSpPr>
          <p:nvPr/>
        </p:nvSpPr>
        <p:spPr>
          <a:xfrm>
            <a:off x="6585678" y="4091136"/>
            <a:ext cx="4844322" cy="149213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Глаголы со значением чувств:</a:t>
            </a:r>
          </a:p>
          <a:p>
            <a:pPr marL="0" indent="0">
              <a:buNone/>
            </a:pPr>
            <a:r>
              <a:rPr lang="ru-RU" dirty="0"/>
              <a:t>Чувствовать, радоваться, жаловаться, огорчаться, опасаться и т.д.</a:t>
            </a:r>
          </a:p>
          <a:p>
            <a:pPr marL="0" indent="0">
              <a:buNone/>
            </a:pPr>
            <a:r>
              <a:rPr lang="ru-RU" dirty="0"/>
              <a:t>Он жаловался, что в квартире холодно.</a:t>
            </a:r>
          </a:p>
          <a:p>
            <a:pPr marL="0" indent="0">
              <a:buNone/>
            </a:pPr>
            <a:r>
              <a:rPr lang="ru-RU" dirty="0"/>
              <a:t>Она радовалась, что скоро будет теплее.</a:t>
            </a:r>
          </a:p>
        </p:txBody>
      </p:sp>
    </p:spTree>
    <p:extLst>
      <p:ext uri="{BB962C8B-B14F-4D97-AF65-F5344CB8AC3E}">
        <p14:creationId xmlns:p14="http://schemas.microsoft.com/office/powerpoint/2010/main" val="2054368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CF050C-A8C8-4805-92CE-CCC8CC415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Существительные, прилагательные и слова категории состояния </a:t>
            </a:r>
            <a:r>
              <a:rPr lang="ru-RU" sz="3200" dirty="0">
                <a:solidFill>
                  <a:srgbClr val="00B0F0"/>
                </a:solidFill>
              </a:rPr>
              <a:t>со значением чувств, мыслей, восприятия</a:t>
            </a:r>
            <a:r>
              <a:rPr lang="ru-RU" sz="3200" dirty="0"/>
              <a:t> тоже нуждаются в пояснении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09DD3A-DBFC-4C47-9F9A-BE61EFE063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Рад, жаль, уверен, счастлив, нужно, сообщение, новость, слух и т.д. </a:t>
            </a:r>
          </a:p>
          <a:p>
            <a:r>
              <a:rPr lang="ru-RU" dirty="0"/>
              <a:t>До меня донеслась новость о том, что скоро олимпиада.</a:t>
            </a:r>
          </a:p>
          <a:p>
            <a:r>
              <a:rPr lang="ru-RU" dirty="0"/>
              <a:t>Уверен, вы достойно справитесь с испытаниями.</a:t>
            </a:r>
          </a:p>
          <a:p>
            <a:r>
              <a:rPr lang="ru-RU" dirty="0"/>
              <a:t>Жаль, что мы так мало поговорили.</a:t>
            </a:r>
          </a:p>
        </p:txBody>
      </p:sp>
    </p:spTree>
    <p:extLst>
      <p:ext uri="{BB962C8B-B14F-4D97-AF65-F5344CB8AC3E}">
        <p14:creationId xmlns:p14="http://schemas.microsoft.com/office/powerpoint/2010/main" val="1918953152"/>
      </p:ext>
    </p:extLst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Эмблема">
      <a:dk1>
        <a:sysClr val="windowText" lastClr="000000"/>
      </a:dk1>
      <a:lt1>
        <a:sysClr val="window" lastClr="FFFFFF"/>
      </a:lt1>
      <a:dk2>
        <a:srgbClr val="0B082E"/>
      </a:dk2>
      <a:lt2>
        <a:srgbClr val="F3F3F2"/>
      </a:lt2>
      <a:accent1>
        <a:srgbClr val="62B4C6"/>
      </a:accent1>
      <a:accent2>
        <a:srgbClr val="1B376E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62B4C6"/>
      </a:hlink>
      <a:folHlink>
        <a:srgbClr val="96648A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D71F8F05-6246-47AF-9E68-E57F6C93F79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1140</TotalTime>
  <Words>309</Words>
  <Application>Microsoft Office PowerPoint</Application>
  <PresentationFormat>Широкоэкранный</PresentationFormat>
  <Paragraphs>39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Corbel</vt:lpstr>
      <vt:lpstr>Gill Sans MT</vt:lpstr>
      <vt:lpstr>Impact</vt:lpstr>
      <vt:lpstr>Эмблема</vt:lpstr>
      <vt:lpstr>СПП</vt:lpstr>
      <vt:lpstr>Косвенная речь</vt:lpstr>
      <vt:lpstr>Придаточные изъяснительные отвечают на вопросы косвенных падежей.</vt:lpstr>
      <vt:lpstr>Что нуждается в изъяснении</vt:lpstr>
      <vt:lpstr>Существительные, прилагательные и слова категории состояния со значением чувств, мыслей, восприятия тоже нуждаются в пояснении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СПП</dc:title>
  <dc:creator>Home</dc:creator>
  <cp:lastModifiedBy>Home</cp:lastModifiedBy>
  <cp:revision>1</cp:revision>
  <dcterms:created xsi:type="dcterms:W3CDTF">2021-11-29T06:02:38Z</dcterms:created>
  <dcterms:modified xsi:type="dcterms:W3CDTF">2021-11-30T01:03:15Z</dcterms:modified>
</cp:coreProperties>
</file>