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4" r:id="rId6"/>
    <p:sldId id="275" r:id="rId7"/>
    <p:sldId id="276" r:id="rId8"/>
    <p:sldId id="281" r:id="rId9"/>
    <p:sldId id="283" r:id="rId10"/>
    <p:sldId id="282" r:id="rId11"/>
    <p:sldId id="277" r:id="rId12"/>
    <p:sldId id="272" r:id="rId13"/>
    <p:sldId id="278" r:id="rId14"/>
    <p:sldId id="279" r:id="rId15"/>
    <p:sldId id="280" r:id="rId16"/>
    <p:sldId id="273" r:id="rId17"/>
    <p:sldId id="28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8" autoAdjust="0"/>
    <p:restoredTop sz="91845" autoAdjust="0"/>
  </p:normalViewPr>
  <p:slideViewPr>
    <p:cSldViewPr>
      <p:cViewPr>
        <p:scale>
          <a:sx n="64" d="100"/>
          <a:sy n="64" d="100"/>
        </p:scale>
        <p:origin x="-160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5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microsoft.com/office/2007/relationships/hdphoto" Target="../media/hdphoto4.wdp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iki.moodle.dp.ua/images/Fon_prezentacii_Os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9880" y="548680"/>
            <a:ext cx="6480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Проект </a:t>
            </a:r>
          </a:p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«Организация предметно - </a:t>
            </a:r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пространственной </a:t>
            </a:r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среды в          начальной школе  </a:t>
            </a:r>
          </a:p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в </a:t>
            </a:r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условиях внедрения </a:t>
            </a:r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ФГОС НОО»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5198" y="4941168"/>
            <a:ext cx="3999302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Работу </a:t>
            </a:r>
            <a:r>
              <a:rPr lang="ru-RU" sz="19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выполнила:</a:t>
            </a:r>
          </a:p>
          <a:p>
            <a:r>
              <a:rPr lang="ru-RU" sz="19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Студентка </a:t>
            </a:r>
          </a:p>
          <a:p>
            <a:r>
              <a:rPr lang="ru-RU" sz="19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школьного отделения</a:t>
            </a:r>
          </a:p>
          <a:p>
            <a:r>
              <a:rPr lang="ru-RU" sz="19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741 группы</a:t>
            </a:r>
          </a:p>
          <a:p>
            <a:r>
              <a:rPr lang="ru-RU" sz="19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Терентьева Екатерина</a:t>
            </a:r>
            <a:endParaRPr lang="ru-RU" sz="19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891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226846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82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РАБОЧЕЕ МЕСТО УЧИТЕЛЯ</a:t>
            </a:r>
            <a:b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НАЧАЛЬНЫХ КЛАССОВ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http://mebel-go.ru/mebelgoer/788clip_image006jp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95536" y="1628800"/>
            <a:ext cx="4808848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brater.ucoz.ru/_nw/0/682977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12976"/>
            <a:ext cx="4608512" cy="32015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http://900igr.net/datai/pedagogika/Priznaki-uchitelja/0001-002-Priznaki-uchitelj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620688"/>
            <a:ext cx="89289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начальной школе необходимо предусмотреть пространства, постоянно доступные детям и различающиеся по своей функции и атмосфере, по-разному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окрашенные эмоционально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2460052"/>
            <a:ext cx="7106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для общения и для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уединения</a:t>
            </a:r>
            <a:r>
              <a:rPr lang="ru-RU" sz="2000" dirty="0" smtClean="0"/>
              <a:t>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827728"/>
            <a:ext cx="6462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для подвижных игр и для спокойной работы и общения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7810" y="3419367"/>
            <a:ext cx="7668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для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пробы своих возможностей и для демонстрации своих достижений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398006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для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поиска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информации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4551511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Учебная 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</a:t>
            </a:r>
            <a:r>
              <a:rPr lang="ru-RU" sz="3200" dirty="0"/>
              <a:t>  </a:t>
            </a:r>
            <a:r>
              <a:rPr lang="ru-RU" sz="3200" dirty="0" smtClean="0"/>
              <a:t>                       </a:t>
            </a:r>
            <a:r>
              <a:rPr lang="ru-RU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отдыха </a:t>
            </a:r>
            <a:endParaRPr lang="ru-RU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Творческая 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</a:t>
            </a:r>
          </a:p>
        </p:txBody>
      </p:sp>
    </p:spTree>
    <p:extLst>
      <p:ext uri="{BB962C8B-B14F-4D97-AF65-F5344CB8AC3E}">
        <p14:creationId xmlns:p14="http://schemas.microsoft.com/office/powerpoint/2010/main" val="129186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226846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826" y="5996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УЧЕБНАЯ ЗОНА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386" y="980728"/>
            <a:ext cx="8892480" cy="26642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Включает в себя магнитную-маркерную доску, комплекты «парта- стул», рабочее место учителя. Насыщена дидактическим и цифровым оборудованием, позволяющим организовывать разные виды образовательной деятельности, работать с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обучающимися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фронтально, в парах, в малых и больших группах. Должна предоставлять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учащемуся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возможность для активного исследования и решения задач, содержать современные материалы (конструкторы, материалы для формирования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сенсорики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наборы для экспериментирования и пр.)</a:t>
            </a:r>
          </a:p>
        </p:txBody>
      </p:sp>
      <p:pic>
        <p:nvPicPr>
          <p:cNvPr id="6146" name="Picture 2" descr="http://mebel-go.ru/mebelgoer/52287484905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3960440" cy="2796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educaltai.ru/files/fck/IMGP7084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626" y="3583350"/>
            <a:ext cx="4267200" cy="27861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11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226846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826" y="5996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ОТДЫХА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386" y="980728"/>
            <a:ext cx="8892480" cy="26642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Содержит игровое оборудование, игрушки, игровую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атрибутику разного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рода, игровые материалы, необходимые для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игровой деятельности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детей, столик со стульчиками для настольных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игр. На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полках размещены массажные коврики, массажные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мячи, резиновые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мячи различной величины, пластмассовые гантели, кегли,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а также скакалки. Можно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поставить мягкие диванчики для бесед и чтения книг,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создать зеленые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уголки, где дети будут наблюдать и ухаживать за растениями.</a:t>
            </a:r>
          </a:p>
        </p:txBody>
      </p:sp>
      <p:pic>
        <p:nvPicPr>
          <p:cNvPr id="7170" name="Picture 2" descr="http://brajnoe.ucoz.ru/obshie_svedenij/kabinet/kabinet_nachalnykh_klassov-igrovaja_zon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1496"/>
            <a:ext cx="3977811" cy="2983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mebel-go.ru/mebelgoer/386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626" y="3321495"/>
            <a:ext cx="4184454" cy="3001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10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226846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826" y="5996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ТВОРЧЕСКАЯ ЗОНА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386" y="890475"/>
            <a:ext cx="8892480" cy="26642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Предназначена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для творческих занятий детей по интересам (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лепка, рисование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конструирование, различные виды ремесел, игра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на музыкальных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инструментах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). Может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представлять собой выставку детских поделок и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рисунков. Создание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данной зоны помогает ребёнку почувствовать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свою значимость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повышает его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самооценку. Здесь же можно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разместить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различные игры на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развитие сенсомоторных процессов, дидактические игры,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развивающие познавательные процессы, шнуровки,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мозайки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пазлы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. Игры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предназначены как для индивидуальной, так и для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групповой работы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194" name="Picture 2" descr="http://rene-edu.com/upload/iblock/00b/00bed584c68bf2259b38d08fde6364c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" b="112"/>
          <a:stretch/>
        </p:blipFill>
        <p:spPr bwMode="auto">
          <a:xfrm>
            <a:off x="265848" y="3573016"/>
            <a:ext cx="4330778" cy="2881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art-xoll.at.ua/17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434" y="3573016"/>
            <a:ext cx="4273046" cy="2881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59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226846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826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ЧИСТОТЫ И ПИТЬЕВАЯ ЗОНА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32912"/>
            <a:ext cx="4273098" cy="32048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626" y="3086962"/>
            <a:ext cx="4068635" cy="3316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154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167627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74349" y="334397"/>
            <a:ext cx="18075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</a:t>
            </a:r>
          </a:p>
        </p:txBody>
      </p:sp>
      <p:pic>
        <p:nvPicPr>
          <p:cNvPr id="8" name="Picture 2" descr="http://www.playcast.ru/uploads/2016/10/04/2008946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490" y="2366008"/>
            <a:ext cx="4175026" cy="342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3300" y="836712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На основе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изложенного, можно предположить,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что правильно организованная предметно-развивающая среда позволяет каждому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учащемуся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найти занятие по душе, поверить в свои силы и способности, научиться взаимодействовать со взрослыми и сверстниками, понимать и оценивать их чувства и поступки, а именно это лежит в основе развивающего обучения.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3300" y="2684457"/>
            <a:ext cx="425332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Созданная среда вызывает у обучающихся чувство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радости, эмоционально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положительное отношение к образовательному учреждению, желание посещать его, обогащает новыми впечатлениями и знаниями, побуждает к активной учебной деятельности, способствует интеллектуальному развитию обучающихся. </a:t>
            </a:r>
          </a:p>
        </p:txBody>
      </p:sp>
    </p:spTree>
    <p:extLst>
      <p:ext uri="{BB962C8B-B14F-4D97-AF65-F5344CB8AC3E}">
        <p14:creationId xmlns:p14="http://schemas.microsoft.com/office/powerpoint/2010/main" val="353311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167627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64378" y="1490008"/>
            <a:ext cx="4464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  <p:pic>
        <p:nvPicPr>
          <p:cNvPr id="13314" name="Picture 2" descr="http://extend.schoolwires.com/clipartgallery/images/3494981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780928"/>
            <a:ext cx="2476500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cherniakhiv-school.edukit.zt.ua/files2/images/librarian.gif?size=15&amp;width=30&amp;height=4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29717"/>
            <a:ext cx="2232248" cy="396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67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167627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5" y="548680"/>
            <a:ext cx="83529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Начало </a:t>
            </a:r>
            <a:r>
              <a:rPr lang="ru-RU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систематического обучения ребенка в школе </a:t>
            </a:r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связано с изменением социальной </a:t>
            </a:r>
            <a:r>
              <a:rPr lang="ru-RU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ситуации, социального статуса, а </a:t>
            </a:r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также изменением </a:t>
            </a:r>
            <a:r>
              <a:rPr lang="ru-RU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ведущей </a:t>
            </a:r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деятельности. </a:t>
            </a:r>
          </a:p>
          <a:p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Учебный </a:t>
            </a:r>
            <a:r>
              <a:rPr lang="ru-RU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процесс необходимо организовать так, чтобы</a:t>
            </a:r>
          </a:p>
          <a:p>
            <a:r>
              <a:rPr lang="ru-RU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успешно решались образовательные и воспитательные задачи,</a:t>
            </a:r>
          </a:p>
          <a:p>
            <a:r>
              <a:rPr lang="ru-RU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наносился вред здоровью обучающихся, обеспечивались</a:t>
            </a:r>
          </a:p>
          <a:p>
            <a:r>
              <a:rPr lang="ru-RU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нормальный процесс роста и развития организма.</a:t>
            </a:r>
          </a:p>
        </p:txBody>
      </p:sp>
      <p:pic>
        <p:nvPicPr>
          <p:cNvPr id="14338" name="Picture 2" descr="http://www.playcast.ru/uploads/2016/10/04/2008946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00" y="3010893"/>
            <a:ext cx="4175026" cy="342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644009" y="324079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Правильно организованная в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начальной школе предметно-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пространственная среда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облегчить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обучения</a:t>
            </a:r>
          </a:p>
          <a:p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младших школьников</a:t>
            </a:r>
          </a:p>
        </p:txBody>
      </p:sp>
    </p:spTree>
    <p:extLst>
      <p:ext uri="{BB962C8B-B14F-4D97-AF65-F5344CB8AC3E}">
        <p14:creationId xmlns:p14="http://schemas.microsoft.com/office/powerpoint/2010/main" val="353311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167627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120675"/>
            <a:ext cx="8892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часть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образовательной среды, представленная специально</a:t>
            </a:r>
          </a:p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организованным пространством,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материалами, оборудованием  и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инвентарем для развития детей в соответствии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с особенностями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каждого возрастного этапа, охраны и</a:t>
            </a:r>
          </a:p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укрепления их здоровья, учёта особенностей и коррекции</a:t>
            </a:r>
          </a:p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недостатков их развития.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42759" y="476672"/>
            <a:ext cx="670773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Предметно-пространственная среда – это</a:t>
            </a:r>
          </a:p>
          <a:p>
            <a:endParaRPr lang="ru-RU" dirty="0"/>
          </a:p>
        </p:txBody>
      </p:sp>
      <p:pic>
        <p:nvPicPr>
          <p:cNvPr id="13314" name="Picture 2" descr="http://sormgimn.narod.ru/picture/dlja_uchitelj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068960"/>
            <a:ext cx="4622618" cy="360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573016"/>
            <a:ext cx="444624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развивающей</a:t>
            </a:r>
          </a:p>
          <a:p>
            <a:r>
              <a:rPr lang="ru-RU" sz="22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предметно-пространственной</a:t>
            </a:r>
          </a:p>
          <a:p>
            <a:r>
              <a:rPr lang="ru-RU" sz="22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среды для детей в соответствии </a:t>
            </a:r>
            <a:r>
              <a:rPr lang="ru-RU" sz="22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требованиями </a:t>
            </a:r>
            <a:r>
              <a:rPr lang="ru-RU" sz="22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 и СанПиН –</a:t>
            </a:r>
          </a:p>
          <a:p>
            <a:r>
              <a:rPr lang="ru-RU" sz="22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ответственный и трудоемкий</a:t>
            </a:r>
          </a:p>
          <a:p>
            <a:r>
              <a:rPr lang="ru-RU" sz="22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участок деятельности педагога.</a:t>
            </a:r>
          </a:p>
        </p:txBody>
      </p:sp>
    </p:spTree>
    <p:extLst>
      <p:ext uri="{BB962C8B-B14F-4D97-AF65-F5344CB8AC3E}">
        <p14:creationId xmlns:p14="http://schemas.microsoft.com/office/powerpoint/2010/main" val="353311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167627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60899" y="476672"/>
            <a:ext cx="367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Учебный кабинет - это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7016" y="908720"/>
            <a:ext cx="88569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учебное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помещение школы, оснащенное наглядными 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пособиями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учебным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оборудованием, мебелью и техническими средствами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обучения, в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котором проводиться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учебная, факультативная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и внеклассная работа с учащимися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и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методическая работа по предмету.</a:t>
            </a:r>
          </a:p>
        </p:txBody>
      </p:sp>
      <p:sp>
        <p:nvSpPr>
          <p:cNvPr id="6" name="AutoShape 4" descr="http://mebel-go.ru/mebelgoer/30305666756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http://mebel-go.ru/mebelgoer/303056667560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http://02edu.ru.images.1c-bitrix-cdn.ru/upload/resize_cache/iblock/8d2/720_463_2/DSCN3143.JPG?1490364066106931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07975" y="3158480"/>
            <a:ext cx="4142105" cy="3161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" b="52"/>
          <a:stretch/>
        </p:blipFill>
        <p:spPr bwMode="auto">
          <a:xfrm>
            <a:off x="4450081" y="3177520"/>
            <a:ext cx="4530662" cy="31974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11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167627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7975" y="427010"/>
            <a:ext cx="85845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проекта: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организация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предметно-пространственной среды в начальной школе в условиях внедрения ФГОС НОО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AutoShape 4" descr="http://mebel-go.ru/mebelgoer/30305666756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http://mebel-go.ru/mebelgoer/303056667560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http://02edu.ru.images.1c-bitrix-cdn.ru/upload/resize_cache/iblock/8d2/720_463_2/DSCN3143.JPG?1490364066106931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34178" y="1381117"/>
            <a:ext cx="1568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1764" y="1844824"/>
            <a:ext cx="872071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организация предметно-пространственной среды для учащихся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начальной 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школы, способствующей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реализации системно -</a:t>
            </a:r>
            <a:r>
              <a:rPr lang="ru-RU" sz="2300" b="1" dirty="0" err="1" smtClean="0">
                <a:solidFill>
                  <a:schemeClr val="accent6">
                    <a:lumMod val="50000"/>
                  </a:schemeClr>
                </a:solidFill>
              </a:rPr>
              <a:t>деятельностного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 подхода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; </a:t>
            </a:r>
            <a:endParaRPr lang="ru-RU" sz="23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создание 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условий для эффективной реализации и освоения обучающимися основной образовательной программы начального общего образования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формирование социально-открытого уклада школьной жизни, интегрированного в урочную, внеурочную, внешкольную,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деятельность 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обучающегося и его родителей; </a:t>
            </a:r>
            <a:endParaRPr lang="ru-RU" sz="23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создание 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психолого-педагогических условий для адекватного профессионального сопровождения образовательного и воспитательного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val="325787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167627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93280" y="194105"/>
            <a:ext cx="59815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требования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предметно-пространственной среде: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3414" y="1148212"/>
            <a:ext cx="949556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1. Она 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должна выполнять образовательную, развивающую,</a:t>
            </a:r>
          </a:p>
          <a:p>
            <a:r>
              <a:rPr lang="ru-RU" sz="2300" b="1" dirty="0" err="1" smtClean="0">
                <a:solidFill>
                  <a:schemeClr val="accent6">
                    <a:lumMod val="50000"/>
                  </a:schemeClr>
                </a:solidFill>
              </a:rPr>
              <a:t>воспитывающую,стимулирующую,организованную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 функции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endParaRPr lang="ru-RU" sz="23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работать 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на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развитие самостоятельности 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самодеятельности </a:t>
            </a:r>
          </a:p>
          <a:p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ребенка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2. Она должна служить удовлетворению потребностей и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интересов ребенка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3. Необходимо учитывать закономерности психического развития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детей, показатели 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их здоровья, психофизиологические и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коммуникативные особенности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, а также показатели эмоционально - </a:t>
            </a:r>
            <a:r>
              <a:rPr lang="ru-RU" sz="2300" b="1" dirty="0" err="1">
                <a:solidFill>
                  <a:schemeClr val="accent6">
                    <a:lumMod val="50000"/>
                  </a:schemeClr>
                </a:solidFill>
              </a:rPr>
              <a:t>потребностной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 сферы.</a:t>
            </a:r>
          </a:p>
          <a:p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4. Форма и дизайн предметов ориентирована на безопасность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</a:p>
          <a:p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возраст детей.</a:t>
            </a:r>
            <a:endParaRPr lang="ru-RU" sz="23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AutoShape 4" descr="http://mebel-go.ru/mebelgoer/30305666756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http://mebel-go.ru/mebelgoer/303056667560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http://02edu.ru.images.1c-bitrix-cdn.ru/upload/resize_cache/iblock/8d2/720_463_2/DSCN3143.JPG?1490364066106931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6948264" y="5789517"/>
            <a:ext cx="1656184" cy="504056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6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167627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93280" y="465138"/>
            <a:ext cx="59815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требования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предметно-пространственной среде: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9127" y="1453720"/>
            <a:ext cx="8856984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5. Элементы декора должны быть легко сменяемыми.</a:t>
            </a:r>
          </a:p>
          <a:p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6. Цветовая палитра должна быть представлена теплыми,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пастельными тонами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7. Материалы, оборудование должны меняться в зависимости от</a:t>
            </a:r>
          </a:p>
          <a:p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возрастных особенностей детей, периода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обучения, ОП.</a:t>
            </a:r>
            <a:endParaRPr lang="ru-RU" sz="23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8. Необходимо предоставить детям возможность участвовать в создании </a:t>
            </a:r>
            <a:r>
              <a:rPr lang="ru-RU" sz="2300" b="1" dirty="0" smtClean="0">
                <a:solidFill>
                  <a:schemeClr val="accent6">
                    <a:lumMod val="50000"/>
                  </a:schemeClr>
                </a:solidFill>
              </a:rPr>
              <a:t>и преобразовании </a:t>
            </a:r>
            <a:r>
              <a:rPr lang="ru-RU" sz="2300" b="1" dirty="0">
                <a:solidFill>
                  <a:schemeClr val="accent6">
                    <a:lumMod val="50000"/>
                  </a:schemeClr>
                </a:solidFill>
              </a:rPr>
              <a:t>предметно-пространственной среды.</a:t>
            </a:r>
          </a:p>
        </p:txBody>
      </p:sp>
      <p:sp>
        <p:nvSpPr>
          <p:cNvPr id="6" name="AutoShape 4" descr="http://mebel-go.ru/mebelgoer/30305666756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http://mebel-go.ru/mebelgoer/303056667560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http://02edu.ru.images.1c-bitrix-cdn.ru/upload/resize_cache/iblock/8d2/720_463_2/DSCN3143.JPG?1490364066106931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2" descr="http://nyelga.ucoz.ru/_si/0/21461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4023654"/>
            <a:ext cx="3029322" cy="277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1.pic4you.ru/allimage/y2012/12-27/12216/28839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449112"/>
            <a:ext cx="1821097" cy="207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do.63.ru/preview/market/638182002b11e6b86d9273ac8ddbc43d_1418038449_800_60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975" y="4791700"/>
            <a:ext cx="2308066" cy="1731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ds03.infourok.ru/uploads/ex/01ad/00001534-1266aaf1/hello_html_m31a746a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262" y="5657224"/>
            <a:ext cx="1392778" cy="108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ds03.infourok.ru/uploads/ex/04ef/00023b56-723a431b/hello_html_m33ead2d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342443"/>
            <a:ext cx="2107690" cy="1180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1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846" y="-1226846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82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КАБИНЕТА НАЧАЛЬНЫХ КЛАССОВ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66993" y="1844824"/>
            <a:ext cx="8045286" cy="4392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69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ublicdomainpictures.net/pictures/130000/nahled/orange-top-gradient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zel.ru/gallery/images/1362267_kartinki-dlya-ram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54618" y="-1167627"/>
            <a:ext cx="6739561" cy="91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826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КЛАССНЫЙ УГОЛОК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84658"/>
            <a:ext cx="7416824" cy="4925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180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804</Words>
  <Application>Microsoft Office PowerPoint</Application>
  <PresentationFormat>Экран (4:3)</PresentationFormat>
  <Paragraphs>77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КАБИНЕТА НАЧАЛЬНЫХ КЛАССОВ</vt:lpstr>
      <vt:lpstr>КЛАССНЫЙ УГОЛОК</vt:lpstr>
      <vt:lpstr>РАБОЧЕЕ МЕСТО УЧИТЕЛЯ НАЧАЛЬНЫХ КЛАССОВ</vt:lpstr>
      <vt:lpstr>Презентация PowerPoint</vt:lpstr>
      <vt:lpstr>УЧЕБНАЯ ЗОНА</vt:lpstr>
      <vt:lpstr>ЗОНА ОТДЫХА</vt:lpstr>
      <vt:lpstr>ТВОРЧЕСКАЯ ЗОНА</vt:lpstr>
      <vt:lpstr>ЗОНА ЧИСТОТЫ И ПИТЬЕВАЯ ЗОНА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Валя</dc:creator>
  <cp:lastModifiedBy>ЕКАТЕРИНА</cp:lastModifiedBy>
  <cp:revision>19</cp:revision>
  <dcterms:created xsi:type="dcterms:W3CDTF">2017-05-15T12:16:30Z</dcterms:created>
  <dcterms:modified xsi:type="dcterms:W3CDTF">2021-11-10T08:34:29Z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2269185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