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31441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316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244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702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0524091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1800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9791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749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63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69730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799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AB62A7F-D21D-457D-8493-BB4442521726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2645339-3C7B-4F18-98D2-854B6907E61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31762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046888-C726-4B90-A8D9-94822AB0F1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СПП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C38ADC4-4CF4-489D-A255-484A1FB5CA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 придаточным образа действия и степени</a:t>
            </a:r>
          </a:p>
        </p:txBody>
      </p:sp>
    </p:spTree>
    <p:extLst>
      <p:ext uri="{BB962C8B-B14F-4D97-AF65-F5344CB8AC3E}">
        <p14:creationId xmlns:p14="http://schemas.microsoft.com/office/powerpoint/2010/main" val="2187404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4AE200-E887-433D-8B0B-24A7C144F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 какие вопросы отвечают?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3BBAC4-88A8-4A23-BC0D-6CE8DB20B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3844978" cy="3620124"/>
          </a:xfrm>
        </p:spPr>
        <p:txBody>
          <a:bodyPr>
            <a:normAutofit/>
          </a:bodyPr>
          <a:lstStyle/>
          <a:p>
            <a:r>
              <a:rPr lang="ru-RU" b="1" i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Вопросы: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придаточные образа действия и степени отвечают на вопросы 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как? каким образом? в какой мере? в какой степени? сколько? насколько?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D87651F-BFCE-4A74-964B-939608C8C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934" y="2286001"/>
            <a:ext cx="5996066" cy="3514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1605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65B20D-87B0-4667-853E-1F439F0EA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907" y="2574242"/>
            <a:ext cx="1763786" cy="1709515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НО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6B16CC-39B8-45FC-8697-93F91E864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42929" y="2029134"/>
            <a:ext cx="7984703" cy="2799730"/>
          </a:xfrm>
        </p:spPr>
        <p:txBody>
          <a:bodyPr>
            <a:normAutofit/>
          </a:bodyPr>
          <a:lstStyle/>
          <a:p>
            <a:r>
              <a:rPr lang="ru-RU" b="1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Lato" panose="020F0502020204030203" pitchFamily="34" charset="0"/>
              </a:rPr>
              <a:t>Главное слово:</a:t>
            </a:r>
            <a:r>
              <a:rPr lang="ru-RU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Lato" panose="020F0502020204030203" pitchFamily="34" charset="0"/>
              </a:rPr>
              <a:t> придаточные образа действия и степени прикрепляются к словосочетанию </a:t>
            </a:r>
            <a:r>
              <a:rPr lang="ru-RU" b="1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Lato" panose="020F0502020204030203" pitchFamily="34" charset="0"/>
              </a:rPr>
              <a:t>знаменательного слова</a:t>
            </a:r>
            <a:r>
              <a:rPr lang="ru-RU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Lato" panose="020F0502020204030203" pitchFamily="34" charset="0"/>
              </a:rPr>
              <a:t> (глагол, наречие, прилагательное, причастие, наречие, существительное) и </a:t>
            </a:r>
            <a:r>
              <a:rPr lang="ru-RU" b="1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Lato" panose="020F0502020204030203" pitchFamily="34" charset="0"/>
              </a:rPr>
              <a:t>указательного слова</a:t>
            </a:r>
            <a:r>
              <a:rPr lang="ru-RU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Lato" panose="020F0502020204030203" pitchFamily="34" charset="0"/>
              </a:rPr>
              <a:t> (</a:t>
            </a:r>
            <a:r>
              <a:rPr lang="ru-RU" b="1" i="1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Lato" panose="020F0502020204030203" pitchFamily="34" charset="0"/>
              </a:rPr>
              <a:t>столько, настолько, так, до такой степени, до того, такой</a:t>
            </a:r>
            <a:r>
              <a:rPr lang="ru-RU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Lato" panose="020F0502020204030203" pitchFamily="34" charset="0"/>
              </a:rPr>
              <a:t>).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477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9A63A6-A237-4FF8-AD08-591B0F932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Средства связи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291894-9CA2-4AEB-9438-E574F7E52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635274"/>
                </a:solidFill>
                <a:effectLst/>
                <a:latin typeface="Lato" panose="020F0502020204030203" pitchFamily="34" charset="0"/>
              </a:rPr>
              <a:t>Средства связи: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придаточные образа действия и степени прикрепляются к главному предложению при помощи: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а) </a:t>
            </a:r>
            <a:r>
              <a:rPr lang="ru-RU" b="1" i="0" dirty="0">
                <a:solidFill>
                  <a:srgbClr val="635274"/>
                </a:solidFill>
                <a:effectLst/>
                <a:latin typeface="Lato" panose="020F0502020204030203" pitchFamily="34" charset="0"/>
              </a:rPr>
              <a:t>союзных слов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Lato" panose="020F0502020204030203" pitchFamily="34" charset="0"/>
              </a:rPr>
              <a:t> (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/>
                <a:latin typeface="Lato" panose="020F0502020204030203" pitchFamily="34" charset="0"/>
              </a:rPr>
              <a:t>как, сколько, насколько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Lato" panose="020F0502020204030203" pitchFamily="34" charset="0"/>
              </a:rPr>
              <a:t>);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б) </a:t>
            </a:r>
            <a:r>
              <a:rPr lang="ru-RU" b="1" i="0" dirty="0">
                <a:solidFill>
                  <a:srgbClr val="635274"/>
                </a:solidFill>
                <a:effectLst/>
                <a:latin typeface="Lato" panose="020F0502020204030203" pitchFamily="34" charset="0"/>
              </a:rPr>
              <a:t>союзов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Lato" panose="020F0502020204030203" pitchFamily="34" charset="0"/>
              </a:rPr>
              <a:t>(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/>
                <a:latin typeface="Lato" panose="020F0502020204030203" pitchFamily="34" charset="0"/>
              </a:rPr>
              <a:t>что, чтобы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Lato" panose="020F0502020204030203" pitchFamily="34" charset="0"/>
              </a:rPr>
              <a:t>).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В главном предложении обязательно есть указательное слово – обстоятельство образа действия, меры и степени 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Lato" panose="020F0502020204030203" pitchFamily="34" charset="0"/>
              </a:rPr>
              <a:t>(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/>
                <a:latin typeface="Lato" panose="020F0502020204030203" pitchFamily="34" charset="0"/>
              </a:rPr>
              <a:t>столько, настолько, так, до такой степени, до того, такой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Lato" panose="020F0502020204030203" pitchFamily="34" charset="0"/>
              </a:rPr>
              <a:t>).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3305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543039-8147-4B79-ABA5-36A981C64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Место в предложении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B3FA8A-9174-4B68-B085-FBCDD13BF4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0" dirty="0">
                <a:solidFill>
                  <a:srgbClr val="635274"/>
                </a:solidFill>
                <a:effectLst/>
                <a:latin typeface="Lato" panose="020F0502020204030203" pitchFamily="34" charset="0"/>
              </a:rPr>
              <a:t>Место в предложении: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если средством связи является союз, то придаточное стоит после главного предложения; если придаточное прикрепляется к главному предложению с помощью союзного слова, придаточное может стоять и перед главным, и после него.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6123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BC7141-82AF-4236-ACE6-870C3B1A6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427356"/>
            <a:ext cx="10178322" cy="1492132"/>
          </a:xfrm>
        </p:spPr>
        <p:txBody>
          <a:bodyPr/>
          <a:lstStyle/>
          <a:p>
            <a:r>
              <a:rPr lang="ru-RU" dirty="0"/>
              <a:t>Примеры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09D33E-1596-4F5A-85BD-F0A41673F0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Стрелки поймали </a:t>
            </a:r>
            <a:r>
              <a:rPr lang="ru-RU" b="1" i="1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столько рыбы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[сколько?], </a:t>
            </a:r>
            <a:r>
              <a:rPr lang="ru-RU" b="1" i="1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что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не могли вытащить сеть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(Арсеньев).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                                              [сущ. + указ. сл.], (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что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– союз).</a:t>
            </a:r>
          </a:p>
          <a:p>
            <a:pPr algn="just"/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С тех пор она старалась всё </a:t>
            </a:r>
            <a:r>
              <a:rPr lang="ru-RU" b="1" i="1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делать </a:t>
            </a:r>
            <a:r>
              <a:rPr lang="ru-RU" b="1" i="1" u="none" strike="noStrike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так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[как?], </a:t>
            </a:r>
            <a:r>
              <a:rPr lang="ru-RU" b="1" i="1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чтобы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её хвалили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(Панова).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                                              [гл. + указ. сл.], (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чтобы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– союз).</a:t>
            </a:r>
          </a:p>
          <a:p>
            <a:pPr algn="just"/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Люди были </a:t>
            </a:r>
            <a:r>
              <a:rPr lang="ru-RU" b="1" i="1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интересны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Самгину </a:t>
            </a:r>
            <a:r>
              <a:rPr lang="ru-RU" b="1" i="1" u="none" strike="noStrike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настолько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[насколько?], </a:t>
            </a:r>
            <a:r>
              <a:rPr lang="ru-RU" b="1" i="1" u="none" strike="noStrike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насколько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он, присматриваясь к ним, видел себя не похожим на них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(М. Горький). 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                                    [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кр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. прил. + указ. сл.], (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насколько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– союз. слово).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1920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B303CF-2B2B-4BF9-8AE4-DB8B90644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Обратите внимание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35B6F1-3281-42F7-9922-7D7E9E15BC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7030A0"/>
                </a:solidFill>
                <a:effectLst/>
                <a:latin typeface="Lato" panose="020F0502020204030203" pitchFamily="34" charset="0"/>
              </a:rPr>
              <a:t>СПП с придаточными образа действия и степени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 в главном предложении обязательно имеют указательное слово. Если указательного слова со значением образа действия, меры и степени нет, значит, это другой тип придаточного. Указательные слова обычно бывают обстоятельствами образа действия, меры и степени, но иногда они могут выполнять другую синтаксическую функцию. Однако и в этом случае указательные слова подчёркивают степень проявления признака и др.</a:t>
            </a:r>
          </a:p>
          <a:p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Она </a:t>
            </a:r>
            <a:r>
              <a:rPr lang="ru-RU" b="1" i="1" u="none" strike="noStrike" dirty="0">
                <a:solidFill>
                  <a:srgbClr val="7030A0"/>
                </a:solidFill>
                <a:effectLst/>
                <a:highlight>
                  <a:srgbClr val="C0C0C0"/>
                </a:highlight>
                <a:latin typeface="Lato" panose="020F0502020204030203" pitchFamily="34" charset="0"/>
              </a:rPr>
              <a:t>такая</a:t>
            </a:r>
            <a:r>
              <a:rPr lang="ru-RU" b="1" i="1" dirty="0">
                <a:solidFill>
                  <a:srgbClr val="7030A0"/>
                </a:solidFill>
                <a:effectLst/>
                <a:latin typeface="Lato" panose="020F0502020204030203" pitchFamily="34" charset="0"/>
              </a:rPr>
              <a:t> красивая, что</a:t>
            </a:r>
            <a:r>
              <a:rPr lang="ru-RU" b="0" i="1" dirty="0">
                <a:solidFill>
                  <a:srgbClr val="7030A0"/>
                </a:solidFill>
                <a:effectLst/>
                <a:latin typeface="Lato" panose="020F0502020204030203" pitchFamily="34" charset="0"/>
              </a:rPr>
              <a:t> 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просто дух захватывает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(Гольцов).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01941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2C8D5A-7708-4B05-8000-ECB859777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Обратите внимание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0033D8-910F-4E21-B293-3D17A59A58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Каждый из союзов, используемых в придаточных образа действия и степени, привносит в значение сложноподчинённого предложения свой оттенок значения: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 союз </a:t>
            </a:r>
            <a:r>
              <a:rPr lang="ru-RU" b="1" i="1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что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– значение следствия (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Поляна </a:t>
            </a:r>
            <a:r>
              <a:rPr lang="ru-RU" b="1" i="1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так пестреет, что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рябит в глазах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);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союз </a:t>
            </a:r>
            <a:r>
              <a:rPr lang="ru-RU" b="1" i="1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чтобы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– целевое значение, значение желательности, возможности (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Деньги </a:t>
            </a:r>
            <a:r>
              <a:rPr lang="ru-RU" b="1" i="1" dirty="0">
                <a:solidFill>
                  <a:srgbClr val="CC0033"/>
                </a:solidFill>
                <a:effectLst/>
                <a:latin typeface="Lato" panose="020F0502020204030203" pitchFamily="34" charset="0"/>
              </a:rPr>
              <a:t>спрячь так, чтобы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 не нашли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).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 Однако значение образа действия и степени является в них основным, что подчеркивается указательным словом в главном предложении с тем же значением.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1193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B83EF5-F7A4-4045-AE73-F3B2D81DD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6688" y="2682934"/>
            <a:ext cx="10178322" cy="1492132"/>
          </a:xfrm>
        </p:spPr>
        <p:txBody>
          <a:bodyPr/>
          <a:lstStyle/>
          <a:p>
            <a:pPr algn="ctr"/>
            <a:r>
              <a:rPr lang="ru-RU" dirty="0" err="1"/>
              <a:t>сПАСИБО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82061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Эмблема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35</TotalTime>
  <Words>465</Words>
  <Application>Microsoft Office PowerPoint</Application>
  <PresentationFormat>Широкоэкранный</PresentationFormat>
  <Paragraphs>29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Corbel</vt:lpstr>
      <vt:lpstr>Gill Sans MT</vt:lpstr>
      <vt:lpstr>Impact</vt:lpstr>
      <vt:lpstr>Lato</vt:lpstr>
      <vt:lpstr>Эмблема</vt:lpstr>
      <vt:lpstr>СПП</vt:lpstr>
      <vt:lpstr>На какие вопросы отвечают?</vt:lpstr>
      <vt:lpstr>НО</vt:lpstr>
      <vt:lpstr>Средства связи</vt:lpstr>
      <vt:lpstr>Место в предложении</vt:lpstr>
      <vt:lpstr>Примеры</vt:lpstr>
      <vt:lpstr>Обратите внимание</vt:lpstr>
      <vt:lpstr>Обратите внимание</vt:lpstr>
      <vt:lpstr>сПАСИБО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СПП</dc:title>
  <dc:creator>Home</dc:creator>
  <cp:lastModifiedBy>Home</cp:lastModifiedBy>
  <cp:revision>2</cp:revision>
  <dcterms:created xsi:type="dcterms:W3CDTF">2021-12-16T00:10:13Z</dcterms:created>
  <dcterms:modified xsi:type="dcterms:W3CDTF">2021-12-16T00:45:31Z</dcterms:modified>
</cp:coreProperties>
</file>