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2646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327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508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978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431124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3269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9764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467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526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760729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863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74B1A2A-07F0-46E8-9571-EE0B4169CFA2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1620BC4-6E37-4B9C-A5A9-74FAD59F54B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779382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A0A0AA-7687-4DA3-B727-3B98591D13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2" y="663673"/>
            <a:ext cx="10318418" cy="4394988"/>
          </a:xfrm>
        </p:spPr>
        <p:txBody>
          <a:bodyPr/>
          <a:lstStyle/>
          <a:p>
            <a:r>
              <a:rPr lang="ru-RU" sz="8800" dirty="0"/>
              <a:t>СПП</a:t>
            </a:r>
            <a:br>
              <a:rPr lang="ru-RU" dirty="0"/>
            </a:br>
            <a:r>
              <a:rPr lang="ru-RU" sz="3600" dirty="0"/>
              <a:t>с придаточным </a:t>
            </a:r>
            <a:br>
              <a:rPr lang="ru-RU" sz="3600" dirty="0"/>
            </a:br>
            <a:r>
              <a:rPr lang="ru-RU" sz="3600" dirty="0"/>
              <a:t>уступительным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676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AEB0DF-7411-4A08-BE83-E80EE39B1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57" y="314793"/>
            <a:ext cx="8187071" cy="2125492"/>
          </a:xfrm>
        </p:spPr>
        <p:txBody>
          <a:bodyPr>
            <a:normAutofit/>
          </a:bodyPr>
          <a:lstStyle/>
          <a:p>
            <a:r>
              <a:rPr lang="ru-RU" sz="6000" dirty="0"/>
              <a:t>Придаточные уступительные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9C34B3-7F8E-434A-8E58-DC714723BD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57" y="2953432"/>
            <a:ext cx="8494369" cy="3589775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/>
                </a:solidFill>
              </a:rPr>
              <a:t>Придаточные уступительные указывают на действие, противопоставленное названному в главном предложении.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/>
                </a:solidFill>
              </a:rPr>
              <a:t>Придаточное уступительное предложение относится ко всей главной части. Оно может располагаться в любом месте СПП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/>
                </a:solidFill>
              </a:rPr>
              <a:t>Отвечает на вопросы: несмотря на что? Вопреки чему?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/>
                </a:solidFill>
              </a:rPr>
              <a:t> Придаточные уступительные присоединяются к главному предложению при помощи - союзов: хотя, несмотря на то что, невзирая на то, что, независимо от того что, вопреки тому что, наперекор тому что, при том что, хотя, пусть, пускай.</a:t>
            </a:r>
          </a:p>
        </p:txBody>
      </p:sp>
    </p:spTree>
    <p:extLst>
      <p:ext uri="{BB962C8B-B14F-4D97-AF65-F5344CB8AC3E}">
        <p14:creationId xmlns:p14="http://schemas.microsoft.com/office/powerpoint/2010/main" val="4090817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020AB4-816B-47B1-8CE8-3E169E328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697" y="553159"/>
            <a:ext cx="10178322" cy="1492132"/>
          </a:xfrm>
        </p:spPr>
        <p:txBody>
          <a:bodyPr/>
          <a:lstStyle/>
          <a:p>
            <a:pPr algn="ctr"/>
            <a:r>
              <a:rPr lang="ru-RU" dirty="0"/>
              <a:t>Схема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64E1399-E5B1-412A-8B6F-E5EA5B53E464}"/>
              </a:ext>
            </a:extLst>
          </p:cNvPr>
          <p:cNvSpPr/>
          <p:nvPr/>
        </p:nvSpPr>
        <p:spPr>
          <a:xfrm>
            <a:off x="2777550" y="2869495"/>
            <a:ext cx="2709475" cy="1753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Главное</a:t>
            </a:r>
          </a:p>
          <a:p>
            <a:pPr algn="ctr"/>
            <a:r>
              <a:rPr lang="ru-RU" sz="2800" b="1" dirty="0"/>
              <a:t>предложение</a:t>
            </a:r>
          </a:p>
        </p:txBody>
      </p:sp>
      <p:sp>
        <p:nvSpPr>
          <p:cNvPr id="5" name="Стрелка: изогнутая вниз 4">
            <a:extLst>
              <a:ext uri="{FF2B5EF4-FFF2-40B4-BE49-F238E27FC236}">
                <a16:creationId xmlns:a16="http://schemas.microsoft.com/office/drawing/2014/main" id="{A66FC89A-CFFC-41FA-BC17-EED53D4087B0}"/>
              </a:ext>
            </a:extLst>
          </p:cNvPr>
          <p:cNvSpPr/>
          <p:nvPr/>
        </p:nvSpPr>
        <p:spPr>
          <a:xfrm>
            <a:off x="4132288" y="2030793"/>
            <a:ext cx="3927423" cy="68242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8FB80116-A2E5-4B2E-8EE1-68D8D267EF31}"/>
              </a:ext>
            </a:extLst>
          </p:cNvPr>
          <p:cNvSpPr/>
          <p:nvPr/>
        </p:nvSpPr>
        <p:spPr>
          <a:xfrm>
            <a:off x="6444520" y="2869496"/>
            <a:ext cx="3389028" cy="175384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Придаточное</a:t>
            </a:r>
          </a:p>
          <a:p>
            <a:pPr algn="ctr"/>
            <a:r>
              <a:rPr lang="ru-RU" sz="1600" dirty="0"/>
              <a:t>Союзы: хотя, не смотря на то что, пусть, пускай, даром что.</a:t>
            </a:r>
          </a:p>
          <a:p>
            <a:pPr algn="ctr"/>
            <a:r>
              <a:rPr lang="ru-RU" sz="1600" dirty="0"/>
              <a:t>Союзные слова: кто ни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378CF6-380B-4210-AE06-DC7134DC8F40}"/>
              </a:ext>
            </a:extLst>
          </p:cNvPr>
          <p:cNvSpPr txBox="1"/>
          <p:nvPr/>
        </p:nvSpPr>
        <p:spPr>
          <a:xfrm>
            <a:off x="4211611" y="1617714"/>
            <a:ext cx="3927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Несмотря на что? Вопреки чему?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E9E0CA1-0C41-4F78-9223-5E699807B0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67" b="95556" l="10000" r="93125">
                        <a14:foregroundMark x1="52188" y1="28889" x2="71042" y2="6389"/>
                        <a14:foregroundMark x1="71042" y1="6389" x2="79896" y2="8333"/>
                        <a14:foregroundMark x1="79896" y1="8333" x2="93229" y2="22917"/>
                        <a14:foregroundMark x1="93229" y1="22917" x2="90104" y2="28472"/>
                        <a14:foregroundMark x1="65833" y1="89167" x2="68750" y2="87917"/>
                        <a14:foregroundMark x1="66458" y1="88056" x2="63229" y2="94028"/>
                        <a14:foregroundMark x1="63229" y1="94028" x2="68646" y2="90694"/>
                        <a14:foregroundMark x1="68646" y1="90694" x2="69583" y2="86944"/>
                        <a14:foregroundMark x1="63854" y1="95694" x2="68125" y2="92222"/>
                        <a14:foregroundMark x1="72396" y1="6806" x2="78021" y2="6667"/>
                        <a14:foregroundMark x1="78021" y1="6667" x2="78229" y2="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0195">
            <a:off x="8224734" y="4335390"/>
            <a:ext cx="3725548" cy="279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455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9EFE50-6980-4DA3-A984-9144BF671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532287"/>
            <a:ext cx="10178322" cy="1099917"/>
          </a:xfrm>
        </p:spPr>
        <p:txBody>
          <a:bodyPr/>
          <a:lstStyle/>
          <a:p>
            <a:pPr algn="ctr"/>
            <a:r>
              <a:rPr lang="ru-RU" dirty="0"/>
              <a:t>Место в предложении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2B6599-F6DF-49BC-AE0E-B837603E3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60460"/>
            <a:ext cx="10178322" cy="3593591"/>
          </a:xfrm>
        </p:spPr>
        <p:txBody>
          <a:bodyPr/>
          <a:lstStyle/>
          <a:p>
            <a:pPr algn="just">
              <a:buFont typeface="+mj-lt"/>
              <a:buAutoNum type="arabicPeriod"/>
            </a:pPr>
            <a:r>
              <a:rPr lang="ru-RU" b="0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Было уже совсем тепло</a:t>
            </a:r>
            <a:r>
              <a:rPr lang="ru-RU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[несмотря на что?], </a:t>
            </a:r>
            <a:r>
              <a:rPr lang="ru-RU" b="1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хотя</a:t>
            </a:r>
            <a:r>
              <a:rPr lang="ru-RU" b="0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кругом лежал рыхлый, тяжёлый снег</a:t>
            </a:r>
            <a:r>
              <a:rPr lang="ru-RU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(Семушкин).</a:t>
            </a:r>
          </a:p>
          <a:p>
            <a:pPr marL="0" indent="0" algn="ctr">
              <a:buNone/>
            </a:pPr>
            <a:r>
              <a:rPr lang="ru-RU" sz="2400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[ = ], (</a:t>
            </a:r>
            <a:r>
              <a:rPr lang="ru-RU" sz="2400" b="0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хотя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– союз = -).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2.[Несмотря на что?] </a:t>
            </a:r>
            <a:r>
              <a:rPr lang="ru-RU" b="1" i="1" u="none" strike="noStrike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Как</a:t>
            </a:r>
            <a:r>
              <a:rPr lang="ru-RU" b="0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бы </a:t>
            </a:r>
            <a:r>
              <a:rPr lang="ru-RU" b="1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ни</a:t>
            </a:r>
            <a:r>
              <a:rPr lang="ru-RU" b="0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говорили девушки по всему белому свету, всё становится милым в их устах</a:t>
            </a:r>
            <a:r>
              <a:rPr lang="ru-RU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(Фадеев).</a:t>
            </a:r>
          </a:p>
          <a:p>
            <a:pPr marL="0" indent="0" algn="ctr">
              <a:buNone/>
            </a:pPr>
            <a:r>
              <a:rPr lang="ru-RU" sz="2400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(</a:t>
            </a:r>
            <a:r>
              <a:rPr lang="ru-RU" sz="2400" b="0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как ни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– союз. Слово = - ), [ - = ].</a:t>
            </a:r>
          </a:p>
          <a:p>
            <a:pPr marL="0" indent="0" algn="just">
              <a:buNone/>
            </a:pPr>
            <a:r>
              <a:rPr lang="ru-RU" i="1" dirty="0">
                <a:solidFill>
                  <a:schemeClr val="tx2"/>
                </a:solidFill>
                <a:latin typeface="Lato" panose="020F0502020204030203" pitchFamily="34" charset="0"/>
              </a:rPr>
              <a:t>3.</a:t>
            </a:r>
            <a:r>
              <a:rPr lang="ru-RU" b="0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У него ничего не клеилось</a:t>
            </a:r>
            <a:r>
              <a:rPr lang="ru-RU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[несмотря на что?], </a:t>
            </a:r>
            <a:r>
              <a:rPr lang="ru-RU" b="1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что</a:t>
            </a:r>
            <a:r>
              <a:rPr lang="ru-RU" b="0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бы он ни предпринимал</a:t>
            </a:r>
            <a:r>
              <a:rPr lang="ru-RU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(Фадеев).</a:t>
            </a:r>
          </a:p>
          <a:p>
            <a:pPr marL="0" indent="0" algn="ctr">
              <a:buNone/>
            </a:pPr>
            <a:r>
              <a:rPr lang="ru-RU" sz="2400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[ - =  ], (</a:t>
            </a:r>
            <a:r>
              <a:rPr lang="ru-RU" sz="2400" b="0" i="1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что ни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Lato" panose="020F0502020204030203" pitchFamily="34" charset="0"/>
              </a:rPr>
              <a:t> – союз. Слово - =).</a:t>
            </a:r>
          </a:p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0788CC9-99CB-45ED-B3B3-ED11FE6E1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017" y="4781862"/>
            <a:ext cx="1770305" cy="176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751584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30</TotalTime>
  <Words>231</Words>
  <Application>Microsoft Office PowerPoint</Application>
  <PresentationFormat>Широкоэкранный</PresentationFormat>
  <Paragraphs>20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Corbel</vt:lpstr>
      <vt:lpstr>Gill Sans MT</vt:lpstr>
      <vt:lpstr>Impact</vt:lpstr>
      <vt:lpstr>Lato</vt:lpstr>
      <vt:lpstr>Эмблема</vt:lpstr>
      <vt:lpstr>СПП с придаточным  уступительным</vt:lpstr>
      <vt:lpstr>Придаточные уступительные</vt:lpstr>
      <vt:lpstr>Схема</vt:lpstr>
      <vt:lpstr>Место в предложении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СПП с придаточным  уступительным</dc:title>
  <dc:creator>Home</dc:creator>
  <cp:lastModifiedBy>Home</cp:lastModifiedBy>
  <cp:revision>1</cp:revision>
  <dcterms:created xsi:type="dcterms:W3CDTF">2022-02-09T16:18:13Z</dcterms:created>
  <dcterms:modified xsi:type="dcterms:W3CDTF">2022-02-09T16:48:41Z</dcterms:modified>
</cp:coreProperties>
</file>