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62" r:id="rId6"/>
    <p:sldId id="263" r:id="rId7"/>
    <p:sldId id="259" r:id="rId8"/>
    <p:sldId id="264" r:id="rId9"/>
    <p:sldId id="260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 snapToGrid="0">
      <p:cViewPr varScale="1">
        <p:scale>
          <a:sx n="64" d="100"/>
          <a:sy n="64" d="100"/>
        </p:scale>
        <p:origin x="8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81B9161-CC23-4646-AAF6-986B3948334F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07A90FA-044A-4A90-A51C-A07DCD1BC045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930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B9161-CC23-4646-AAF6-986B3948334F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90FA-044A-4A90-A51C-A07DCD1BC0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774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B9161-CC23-4646-AAF6-986B3948334F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90FA-044A-4A90-A51C-A07DCD1BC0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064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B9161-CC23-4646-AAF6-986B3948334F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90FA-044A-4A90-A51C-A07DCD1BC0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316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81B9161-CC23-4646-AAF6-986B3948334F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07A90FA-044A-4A90-A51C-A07DCD1BC045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8256112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B9161-CC23-4646-AAF6-986B3948334F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90FA-044A-4A90-A51C-A07DCD1BC0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9981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B9161-CC23-4646-AAF6-986B3948334F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90FA-044A-4A90-A51C-A07DCD1BC0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6265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B9161-CC23-4646-AAF6-986B3948334F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90FA-044A-4A90-A51C-A07DCD1BC0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649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B9161-CC23-4646-AAF6-986B3948334F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90FA-044A-4A90-A51C-A07DCD1BC0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85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681B9161-CC23-4646-AAF6-986B3948334F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607A90FA-044A-4A90-A51C-A07DCD1BC04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7079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681B9161-CC23-4646-AAF6-986B3948334F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607A90FA-044A-4A90-A51C-A07DCD1BC0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091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81B9161-CC23-4646-AAF6-986B3948334F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07A90FA-044A-4A90-A51C-A07DCD1BC04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50936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ic.academic.ru/dic.nsf/ogegova/277749" TargetMode="External"/><Relationship Id="rId2" Type="http://schemas.openxmlformats.org/officeDocument/2006/relationships/hyperlink" Target="https://dic.academic.ru/dic.nsf/ogegova/278450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.png"/><Relationship Id="rId4" Type="http://schemas.openxmlformats.org/officeDocument/2006/relationships/hyperlink" Target="https://dic.academic.ru/dic.nsf/ogegova/278629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37CBE8-F72E-4634-BC2D-0AFB76E4F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2" y="573732"/>
            <a:ext cx="10318418" cy="4394988"/>
          </a:xfrm>
        </p:spPr>
        <p:txBody>
          <a:bodyPr/>
          <a:lstStyle/>
          <a:p>
            <a:r>
              <a:rPr lang="ru-RU" sz="8000" dirty="0"/>
              <a:t>СПП</a:t>
            </a:r>
            <a:br>
              <a:rPr lang="ru-RU" sz="2400" dirty="0"/>
            </a:br>
            <a:r>
              <a:rPr lang="ru-RU" sz="2400" dirty="0"/>
              <a:t>причины и следствия</a:t>
            </a:r>
          </a:p>
        </p:txBody>
      </p:sp>
    </p:spTree>
    <p:extLst>
      <p:ext uri="{BB962C8B-B14F-4D97-AF65-F5344CB8AC3E}">
        <p14:creationId xmlns:p14="http://schemas.microsoft.com/office/powerpoint/2010/main" val="1902329985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D1DDA7-6CC8-4528-AB1A-F3FA43EC0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Обусловленность придаточных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C32734-BFC2-4D14-9FD7-DCFF5AB6BB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369388"/>
            <a:ext cx="10178322" cy="1051035"/>
          </a:xfrm>
        </p:spPr>
        <p:txBody>
          <a:bodyPr/>
          <a:lstStyle/>
          <a:p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Обусловленность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– это в широком понимании зависимость между действиями, явлениями и ситуациями.</a:t>
            </a:r>
          </a:p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AA5A1DF-8482-425C-9D4A-428A0F404C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651" y="2398426"/>
            <a:ext cx="8092698" cy="4215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0794277"/>
      </p:ext>
    </p:extLst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7872D5-28BF-472A-B460-D97F2F232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Дайте определение следующим словам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FCF9609-89C8-44DA-AE7D-FE087ADD52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2728" y="1548797"/>
            <a:ext cx="4800600" cy="632529"/>
          </a:xfrm>
        </p:spPr>
        <p:txBody>
          <a:bodyPr/>
          <a:lstStyle/>
          <a:p>
            <a:pPr algn="ctr"/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A7474FA-250C-491B-AB3D-C6A6CCCD0E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31239" y="2329626"/>
            <a:ext cx="4800600" cy="2996398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1.</a:t>
            </a:r>
            <a:r>
              <a:rPr lang="ru-RU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 Явление, вызывающее, обусловливающее возникновение другого явления. </a:t>
            </a:r>
            <a:r>
              <a:rPr lang="ru-RU" b="0" i="1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П. пожара. П. спешки в том, что не хватает времени.</a:t>
            </a:r>
            <a:endParaRPr lang="ru-RU" b="0" i="0" dirty="0">
              <a:solidFill>
                <a:srgbClr val="000000"/>
              </a:solidFill>
              <a:effectLst/>
              <a:latin typeface="Helvetica" panose="020B0604020202020204" pitchFamily="34" charset="0"/>
            </a:endParaRPr>
          </a:p>
          <a:p>
            <a:pPr algn="l"/>
            <a:r>
              <a:rPr lang="ru-RU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2.</a:t>
            </a:r>
            <a:r>
              <a:rPr lang="ru-RU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 Основание, </a:t>
            </a:r>
            <a:r>
              <a:rPr lang="ru-RU" b="0" i="0" u="sng" dirty="0">
                <a:solidFill>
                  <a:srgbClr val="0D44A0"/>
                </a:solidFill>
                <a:effectLst/>
                <a:latin typeface="Helvetica" panose="020B0604020202020204" pitchFamily="34" charset="0"/>
                <a:hlinkClick r:id="rId2"/>
              </a:rPr>
              <a:t>предл.</a:t>
            </a:r>
            <a:r>
              <a:rPr lang="ru-RU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 для каких-н. действий. </a:t>
            </a:r>
            <a:r>
              <a:rPr lang="ru-RU" b="0" i="1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Уважительная п. Смеяться без причины.</a:t>
            </a:r>
            <a:endParaRPr lang="ru-RU" b="0" i="0" dirty="0">
              <a:solidFill>
                <a:srgbClr val="000000"/>
              </a:solidFill>
              <a:effectLst/>
              <a:latin typeface="Helvetica" panose="020B0604020202020204" pitchFamily="34" charset="0"/>
            </a:endParaRP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• </a:t>
            </a:r>
            <a:r>
              <a:rPr lang="ru-RU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По причине</a:t>
            </a:r>
            <a:r>
              <a:rPr lang="ru-RU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 </a:t>
            </a:r>
            <a:r>
              <a:rPr lang="ru-RU" b="0" i="1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чего</a:t>
            </a:r>
            <a:r>
              <a:rPr lang="ru-RU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, в </a:t>
            </a:r>
            <a:r>
              <a:rPr lang="ru-RU" b="0" i="0" u="sng" dirty="0">
                <a:solidFill>
                  <a:srgbClr val="0D44A0"/>
                </a:solidFill>
                <a:effectLst/>
                <a:latin typeface="Helvetica" panose="020B0604020202020204" pitchFamily="34" charset="0"/>
                <a:hlinkClick r:id="rId3"/>
              </a:rPr>
              <a:t>знач.</a:t>
            </a:r>
            <a:r>
              <a:rPr lang="ru-RU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 предлога с </a:t>
            </a:r>
            <a:r>
              <a:rPr lang="ru-RU" b="0" i="0" u="sng" dirty="0">
                <a:solidFill>
                  <a:srgbClr val="0D44A0"/>
                </a:solidFill>
                <a:effectLst/>
                <a:latin typeface="Helvetica" panose="020B0604020202020204" pitchFamily="34" charset="0"/>
                <a:hlinkClick r:id="rId4"/>
              </a:rPr>
              <a:t>род.</a:t>
            </a:r>
            <a:r>
              <a:rPr lang="ru-RU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 вследствие чего-н., из-за чего-н., благодаря чему-н. </a:t>
            </a:r>
            <a:r>
              <a:rPr lang="ru-RU" b="0" i="1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Не работал по причине болезни.</a:t>
            </a:r>
            <a:endParaRPr lang="ru-RU" b="0" i="0" dirty="0">
              <a:solidFill>
                <a:srgbClr val="000000"/>
              </a:solidFill>
              <a:effectLst/>
              <a:latin typeface="Helvetica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2390E84-BD3C-4AD6-96B0-86C84CB924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68775" y="1587303"/>
            <a:ext cx="4800600" cy="632529"/>
          </a:xfrm>
        </p:spPr>
        <p:txBody>
          <a:bodyPr/>
          <a:lstStyle/>
          <a:p>
            <a:pPr algn="ctr"/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Следствие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186FF4E-26E1-46BF-97E2-D59807920A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624828" y="2329626"/>
            <a:ext cx="4800600" cy="2996398"/>
          </a:xfrm>
        </p:spPr>
        <p:txBody>
          <a:bodyPr>
            <a:normAutofit fontScale="85000" lnSpcReduction="20000"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Обстоятельство, положение, являющееся выводом из чего-нибудь, вытекающее из чего-нибудь. </a:t>
            </a:r>
          </a:p>
          <a:p>
            <a:r>
              <a:rPr lang="ru-RU" b="0" i="1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«Развитие новых критических убеждений каждый раз было следствием изменений в господствующем характере литературы.»</a:t>
            </a:r>
            <a:r>
              <a:rPr lang="ru-RU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 </a:t>
            </a:r>
            <a:r>
              <a:rPr lang="ru-RU" b="0" i="1" dirty="0">
                <a:solidFill>
                  <a:srgbClr val="708090"/>
                </a:solidFill>
                <a:effectLst/>
                <a:latin typeface="Helvetica" panose="020B0604020202020204" pitchFamily="34" charset="0"/>
              </a:rPr>
              <a:t>Чернышевский</a:t>
            </a:r>
            <a:r>
              <a:rPr lang="ru-RU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.</a:t>
            </a:r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93AE11F-62E8-4DC6-8E0E-C0CDE766F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67895" y="3912322"/>
            <a:ext cx="3574334" cy="2890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45081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E7ADE3-7ABC-420C-9196-222595244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2930" y="269823"/>
            <a:ext cx="8187071" cy="2350345"/>
          </a:xfrm>
        </p:spPr>
        <p:txBody>
          <a:bodyPr>
            <a:normAutofit/>
          </a:bodyPr>
          <a:lstStyle/>
          <a:p>
            <a:r>
              <a:rPr lang="ru-RU" sz="6000" dirty="0"/>
              <a:t>Придаточные причины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890DEAB-A474-4A3F-B6F9-292B14B30F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42930" y="2833510"/>
            <a:ext cx="7017488" cy="3634745"/>
          </a:xfrm>
        </p:spPr>
        <p:txBody>
          <a:bodyPr>
            <a:normAutofit fontScale="850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Придаточное предложение причины указывает причину того, о чем ведется речь в главной части.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отвечает на вопросы почему? отчего? из-за чего? по какой причине?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К главной части этот вид придаточного предложения присоединяется с помощью союзов «так как», «потому что», «оттого что», «поскольку», «ибо», «затем» и пр.</a:t>
            </a:r>
          </a:p>
        </p:txBody>
      </p:sp>
    </p:spTree>
    <p:extLst>
      <p:ext uri="{BB962C8B-B14F-4D97-AF65-F5344CB8AC3E}">
        <p14:creationId xmlns:p14="http://schemas.microsoft.com/office/powerpoint/2010/main" val="3671291613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867F55-0360-4A09-956E-CE8F2AAC4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строится СПП с придаточным причины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EFE57B-266C-4F80-878E-E64E42D817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6839" y="2271011"/>
            <a:ext cx="10178322" cy="359359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i="1" dirty="0">
                <a:solidFill>
                  <a:schemeClr val="tx1"/>
                </a:solidFill>
              </a:rPr>
              <a:t>Чаще всего придаточное причины строится так:</a:t>
            </a:r>
          </a:p>
          <a:p>
            <a:r>
              <a:rPr lang="ru-RU" dirty="0">
                <a:solidFill>
                  <a:schemeClr val="tx1"/>
                </a:solidFill>
              </a:rPr>
              <a:t>Главная часть – повествует о событии</a:t>
            </a:r>
          </a:p>
          <a:p>
            <a:r>
              <a:rPr lang="ru-RU" dirty="0">
                <a:solidFill>
                  <a:schemeClr val="tx1"/>
                </a:solidFill>
              </a:rPr>
              <a:t>Придаточная часть – повествует о причинах этого события.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Ребята не заблудились в лесу, благодаря тому что умели ориентироваться на местности.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</a:rPr>
              <a:t>[</a:t>
            </a:r>
            <a:r>
              <a:rPr lang="ru-RU" sz="2800" dirty="0">
                <a:solidFill>
                  <a:schemeClr val="tx1"/>
                </a:solidFill>
              </a:rPr>
              <a:t>- =</a:t>
            </a:r>
            <a:r>
              <a:rPr lang="en-US" sz="2800" dirty="0">
                <a:solidFill>
                  <a:schemeClr val="tx1"/>
                </a:solidFill>
              </a:rPr>
              <a:t>]</a:t>
            </a:r>
            <a:r>
              <a:rPr lang="ru-RU" sz="2800" dirty="0">
                <a:solidFill>
                  <a:schemeClr val="tx1"/>
                </a:solidFill>
              </a:rPr>
              <a:t>, (благодаря тому что =).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Я опоздал на урок, потому что проспал.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</a:rPr>
              <a:t>[</a:t>
            </a:r>
            <a:r>
              <a:rPr lang="ru-RU" sz="2800" dirty="0">
                <a:solidFill>
                  <a:schemeClr val="tx1"/>
                </a:solidFill>
              </a:rPr>
              <a:t> - =</a:t>
            </a:r>
            <a:r>
              <a:rPr lang="en-US" sz="2800" dirty="0">
                <a:solidFill>
                  <a:schemeClr val="tx1"/>
                </a:solidFill>
              </a:rPr>
              <a:t>]</a:t>
            </a:r>
            <a:r>
              <a:rPr lang="ru-RU" sz="2800" dirty="0">
                <a:solidFill>
                  <a:schemeClr val="tx1"/>
                </a:solidFill>
              </a:rPr>
              <a:t>, (потому что =).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DA10D97-B54F-420D-A3DD-FF1B46CB5F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41" b="91395" l="8372" r="90233">
                        <a14:foregroundMark x1="28140" y1="56380" x2="20698" y2="55786"/>
                        <a14:foregroundMark x1="20698" y1="55786" x2="13140" y2="51632"/>
                        <a14:foregroundMark x1="13140" y1="51632" x2="9884" y2="43769"/>
                        <a14:foregroundMark x1="9884" y1="43769" x2="18721" y2="36350"/>
                        <a14:foregroundMark x1="18721" y1="36350" x2="26279" y2="36944"/>
                        <a14:foregroundMark x1="26279" y1="36944" x2="30581" y2="46736"/>
                        <a14:foregroundMark x1="30581" y1="46736" x2="28488" y2="55045"/>
                        <a14:foregroundMark x1="28488" y1="55045" x2="28837" y2="57715"/>
                        <a14:foregroundMark x1="34651" y1="41395" x2="23605" y2="33828"/>
                        <a14:foregroundMark x1="23605" y1="33828" x2="20698" y2="24036"/>
                        <a14:foregroundMark x1="20698" y1="24036" x2="29535" y2="17062"/>
                        <a14:foregroundMark x1="29535" y1="17062" x2="35349" y2="26706"/>
                        <a14:foregroundMark x1="35349" y1="26706" x2="35233" y2="40356"/>
                        <a14:foregroundMark x1="35233" y1="40356" x2="35814" y2="42285"/>
                        <a14:foregroundMark x1="27791" y1="65430" x2="18488" y2="69139"/>
                        <a14:foregroundMark x1="18488" y1="69139" x2="18023" y2="69139"/>
                        <a14:foregroundMark x1="25581" y1="72997" x2="32326" y2="69436"/>
                        <a14:foregroundMark x1="32326" y1="69436" x2="32674" y2="69436"/>
                        <a14:foregroundMark x1="33372" y1="79228" x2="25233" y2="78338"/>
                        <a14:foregroundMark x1="25233" y1="78338" x2="16628" y2="80119"/>
                        <a14:foregroundMark x1="16628" y1="80119" x2="13721" y2="89763"/>
                        <a14:foregroundMark x1="13721" y1="89763" x2="23140" y2="89614"/>
                        <a14:foregroundMark x1="23140" y1="89614" x2="30000" y2="84866"/>
                        <a14:foregroundMark x1="30000" y1="84866" x2="32674" y2="79970"/>
                        <a14:foregroundMark x1="36744" y1="85757" x2="43140" y2="90801"/>
                        <a14:foregroundMark x1="43140" y1="90801" x2="61279" y2="91691"/>
                        <a14:foregroundMark x1="68488" y1="82493" x2="76395" y2="87685"/>
                        <a14:foregroundMark x1="76395" y1="87685" x2="76395" y2="87685"/>
                        <a14:foregroundMark x1="69767" y1="76706" x2="75116" y2="80119"/>
                        <a14:foregroundMark x1="68372" y1="64243" x2="76279" y2="66617"/>
                        <a14:foregroundMark x1="76279" y1="66617" x2="83721" y2="64095"/>
                        <a14:foregroundMark x1="83721" y1="64095" x2="84070" y2="56231"/>
                        <a14:foregroundMark x1="84070" y1="56231" x2="76744" y2="52374"/>
                        <a14:foregroundMark x1="76744" y1="52374" x2="68023" y2="64837"/>
                        <a14:foregroundMark x1="73140" y1="45401" x2="84070" y2="43769"/>
                        <a14:foregroundMark x1="84070" y1="43769" x2="90233" y2="35757"/>
                        <a14:foregroundMark x1="90233" y1="35757" x2="82093" y2="31751"/>
                        <a14:foregroundMark x1="82093" y1="31751" x2="74767" y2="36350"/>
                        <a14:foregroundMark x1="74767" y1="36350" x2="72442" y2="47774"/>
                        <a14:foregroundMark x1="56860" y1="32493" x2="62907" y2="25519"/>
                        <a14:foregroundMark x1="62907" y1="25519" x2="61628" y2="17211"/>
                        <a14:foregroundMark x1="61628" y1="17211" x2="54651" y2="21365"/>
                        <a14:foregroundMark x1="54651" y1="21365" x2="56977" y2="33086"/>
                        <a14:foregroundMark x1="74070" y1="22700" x2="79302" y2="17359"/>
                        <a14:foregroundMark x1="79302" y1="17359" x2="79535" y2="17359"/>
                        <a14:foregroundMark x1="70930" y1="18546" x2="74535" y2="14095"/>
                        <a14:foregroundMark x1="41706" y1="12748" x2="40349" y2="10089"/>
                        <a14:foregroundMark x1="43605" y1="16469" x2="42972" y2="15228"/>
                        <a14:foregroundMark x1="45698" y1="22107" x2="44767" y2="23887"/>
                        <a14:foregroundMark x1="12047" y1="22458" x2="13605" y2="23739"/>
                        <a14:foregroundMark x1="8372" y1="19436" x2="10137" y2="20887"/>
                        <a14:foregroundMark x1="13605" y1="23739" x2="13605" y2="23887"/>
                        <a14:foregroundMark x1="15116" y1="28635" x2="15116" y2="28635"/>
                        <a14:backgroundMark x1="10000" y1="21068" x2="11977" y2="22552"/>
                        <a14:backgroundMark x1="41512" y1="12908" x2="42907" y2="152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7984" y="3936636"/>
            <a:ext cx="3727556" cy="2921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9275611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5093F4-28D0-41D4-AD17-715A274B8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Схема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BEDBEA4-DCA3-46BA-AAFD-D751C617D599}"/>
              </a:ext>
            </a:extLst>
          </p:cNvPr>
          <p:cNvSpPr/>
          <p:nvPr/>
        </p:nvSpPr>
        <p:spPr>
          <a:xfrm>
            <a:off x="1993692" y="2654007"/>
            <a:ext cx="2983042" cy="16781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79DF7DC1-ACAE-441E-8088-E07D162253AF}"/>
              </a:ext>
            </a:extLst>
          </p:cNvPr>
          <p:cNvSpPr/>
          <p:nvPr/>
        </p:nvSpPr>
        <p:spPr>
          <a:xfrm>
            <a:off x="6605665" y="2688875"/>
            <a:ext cx="3837482" cy="179807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7C8809-DC5B-4CCA-A621-B2BABF53107D}"/>
              </a:ext>
            </a:extLst>
          </p:cNvPr>
          <p:cNvSpPr txBox="1"/>
          <p:nvPr/>
        </p:nvSpPr>
        <p:spPr>
          <a:xfrm>
            <a:off x="3882453" y="1571764"/>
            <a:ext cx="5681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Почему? Отчего? По какой причине?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127FF0-56AD-492A-8E32-94CC20DE97B5}"/>
              </a:ext>
            </a:extLst>
          </p:cNvPr>
          <p:cNvSpPr txBox="1"/>
          <p:nvPr/>
        </p:nvSpPr>
        <p:spPr>
          <a:xfrm>
            <a:off x="2645763" y="2951946"/>
            <a:ext cx="16788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Главная часть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FDE0AF-07AA-46A4-9E03-5AEE7AFE7912}"/>
              </a:ext>
            </a:extLst>
          </p:cNvPr>
          <p:cNvSpPr txBox="1"/>
          <p:nvPr/>
        </p:nvSpPr>
        <p:spPr>
          <a:xfrm>
            <a:off x="7005403" y="2847787"/>
            <a:ext cx="3227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Придаточная</a:t>
            </a:r>
          </a:p>
          <a:p>
            <a:r>
              <a:rPr lang="ru-RU" dirty="0"/>
              <a:t>Союзы: потому что, благодаря тому что, так как, поскольку, в следствии того что.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646FA91-F864-4F9F-9A30-D2A3E43C6BE8}"/>
              </a:ext>
            </a:extLst>
          </p:cNvPr>
          <p:cNvCxnSpPr>
            <a:stCxn id="3" idx="0"/>
          </p:cNvCxnSpPr>
          <p:nvPr/>
        </p:nvCxnSpPr>
        <p:spPr>
          <a:xfrm flipH="1" flipV="1">
            <a:off x="3485212" y="2033429"/>
            <a:ext cx="1" cy="6205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63488C66-6735-43CB-B60E-13A0B6C3418E}"/>
              </a:ext>
            </a:extLst>
          </p:cNvPr>
          <p:cNvCxnSpPr/>
          <p:nvPr/>
        </p:nvCxnSpPr>
        <p:spPr>
          <a:xfrm>
            <a:off x="3485212" y="2033429"/>
            <a:ext cx="51341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4E028AFC-746A-4D9A-88B7-0736613B0FAC}"/>
              </a:ext>
            </a:extLst>
          </p:cNvPr>
          <p:cNvCxnSpPr/>
          <p:nvPr/>
        </p:nvCxnSpPr>
        <p:spPr>
          <a:xfrm>
            <a:off x="8619344" y="2033429"/>
            <a:ext cx="0" cy="4965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трелка: вниз 13">
            <a:extLst>
              <a:ext uri="{FF2B5EF4-FFF2-40B4-BE49-F238E27FC236}">
                <a16:creationId xmlns:a16="http://schemas.microsoft.com/office/drawing/2014/main" id="{6EF2BA5B-961F-4236-861C-205E35DDF386}"/>
              </a:ext>
            </a:extLst>
          </p:cNvPr>
          <p:cNvSpPr/>
          <p:nvPr/>
        </p:nvSpPr>
        <p:spPr>
          <a:xfrm>
            <a:off x="8414477" y="2218946"/>
            <a:ext cx="409732" cy="4071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393368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AD52B8-4E63-4A19-B7F0-07221863B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3069" y="612173"/>
            <a:ext cx="8187071" cy="2014086"/>
          </a:xfrm>
        </p:spPr>
        <p:txBody>
          <a:bodyPr>
            <a:noAutofit/>
          </a:bodyPr>
          <a:lstStyle/>
          <a:p>
            <a:r>
              <a:rPr lang="ru-RU" sz="6600" dirty="0"/>
              <a:t>Придаточные следствия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5E16181-1887-4C77-B108-4867F945AA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28136" y="2953432"/>
            <a:ext cx="8089634" cy="329239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7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В придаточном предложении следствия указывается на итог, результат, вывод, который можно сделать из того, о чем ведется речь в главной части.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17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7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От главного предложения к придаточному следствия задаются вопросы: что явилось следствием? что из этого следует?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7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Присоединяются всегда при помощи союза </a:t>
            </a:r>
            <a:r>
              <a:rPr lang="ru-RU" sz="1700" i="1" u="sng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так что.</a:t>
            </a:r>
          </a:p>
        </p:txBody>
      </p:sp>
    </p:spTree>
    <p:extLst>
      <p:ext uri="{BB962C8B-B14F-4D97-AF65-F5344CB8AC3E}">
        <p14:creationId xmlns:p14="http://schemas.microsoft.com/office/powerpoint/2010/main" val="1597881792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1DFB40-89F9-4A60-99A2-7FA5CF3E3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строится </a:t>
            </a:r>
            <a:r>
              <a:rPr lang="ru-RU" dirty="0" err="1"/>
              <a:t>спп</a:t>
            </a:r>
            <a:r>
              <a:rPr lang="ru-RU" dirty="0"/>
              <a:t> с придаточным следствия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8FEF2A-1604-46B7-AECE-42EB9B3A7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86001"/>
            <a:ext cx="10178322" cy="3245369"/>
          </a:xfrm>
        </p:spPr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Чаще всего СПП с придаточным следствия строится так:</a:t>
            </a:r>
          </a:p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Главная часть – повествует о событии.</a:t>
            </a:r>
          </a:p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Придаточная часть – обозначает следствие или вывод из этого события. </a:t>
            </a:r>
          </a:p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Зной все увеличивался,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так что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становилось тяжело дышать (Д. Мамин-Сибиряк).</a:t>
            </a:r>
          </a:p>
          <a:p>
            <a:pPr algn="ctr"/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[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=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]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(так что =).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A3F452D9-F14F-4DFC-BD46-DBC367CB0E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02" b="99852" l="9961" r="89844">
                        <a14:foregroundMark x1="15402" y1="34433" x2="16113" y2="30133"/>
                        <a14:foregroundMark x1="14355" y1="40768" x2="14951" y2="37165"/>
                        <a14:foregroundMark x1="16113" y1="30133" x2="21582" y2="34417"/>
                        <a14:foregroundMark x1="21582" y1="34417" x2="20508" y2="46086"/>
                        <a14:foregroundMark x1="20508" y1="46086" x2="22363" y2="49778"/>
                        <a14:foregroundMark x1="26270" y1="57016" x2="26270" y2="57016"/>
                        <a14:foregroundMark x1="18613" y1="75202" x2="20508" y2="75775"/>
                        <a14:foregroundMark x1="15625" y1="74298" x2="17435" y2="74846"/>
                        <a14:foregroundMark x1="20508" y1="75775" x2="20996" y2="76366"/>
                        <a14:foregroundMark x1="23438" y1="76514" x2="23438" y2="76514"/>
                        <a14:foregroundMark x1="32715" y1="48449" x2="34375" y2="49631"/>
                        <a14:foregroundMark x1="36523" y1="51256" x2="36523" y2="51256"/>
                        <a14:foregroundMark x1="33558" y1="33939" x2="36230" y2="37223"/>
                        <a14:foregroundMark x1="32850" y1="33069" x2="33333" y2="33662"/>
                        <a14:foregroundMark x1="38672" y1="39143" x2="38672" y2="39143"/>
                        <a14:foregroundMark x1="43555" y1="19350" x2="45313" y2="12112"/>
                        <a14:foregroundMark x1="45313" y1="12112" x2="50488" y2="12408"/>
                        <a14:foregroundMark x1="50488" y1="12408" x2="50879" y2="23486"/>
                        <a14:foregroundMark x1="50879" y1="23486" x2="48145" y2="32053"/>
                        <a14:foregroundMark x1="48145" y1="32053" x2="48047" y2="34269"/>
                        <a14:foregroundMark x1="48828" y1="41507" x2="48828" y2="41507"/>
                        <a14:foregroundMark x1="26563" y1="5170" x2="26367" y2="3102"/>
                        <a14:foregroundMark x1="30371" y1="3102" x2="30371" y2="5022"/>
                        <a14:foregroundMark x1="31445" y1="14328" x2="31445" y2="14328"/>
                        <a14:foregroundMark x1="68066" y1="14032" x2="70801" y2="14032"/>
                        <a14:foregroundMark x1="65918" y1="24077" x2="65918" y2="24077"/>
                        <a14:foregroundMark x1="60938" y1="35155" x2="62695" y2="37075"/>
                        <a14:foregroundMark x1="59082" y1="44018" x2="59082" y2="44313"/>
                        <a14:foregroundMark x1="75586" y1="36337" x2="78906" y2="38700"/>
                        <a14:foregroundMark x1="69141" y1="52437" x2="69141" y2="52437"/>
                        <a14:foregroundMark x1="71875" y1="66617" x2="71875" y2="66617"/>
                        <a14:foregroundMark x1="75586" y1="63959" x2="78809" y2="63368"/>
                        <a14:foregroundMark x1="82031" y1="46381" x2="81836" y2="46086"/>
                        <a14:foregroundMark x1="84473" y1="43279" x2="86914" y2="43131"/>
                        <a14:foregroundMark x1="80176" y1="74742" x2="80176" y2="74742"/>
                        <a14:foregroundMark x1="82617" y1="74298" x2="83398" y2="75185"/>
                        <a14:foregroundMark x1="28027" y1="89513" x2="26953" y2="99852"/>
                        <a14:foregroundMark x1="26953" y1="99852" x2="26953" y2="99852"/>
                        <a14:backgroundMark x1="17285" y1="75185" x2="18555" y2="75332"/>
                        <a14:backgroundMark x1="15332" y1="36041" x2="15039" y2="35155"/>
                        <a14:backgroundMark x1="34375" y1="31905" x2="34082" y2="36337"/>
                        <a14:backgroundMark x1="33496" y1="51403" x2="33301" y2="48006"/>
                        <a14:backgroundMark x1="15820" y1="34712" x2="15039" y2="37223"/>
                        <a14:backgroundMark x1="33789" y1="35451" x2="32715" y2="34712"/>
                        <a14:backgroundMark x1="34570" y1="37518" x2="33594" y2="347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317167"/>
            <a:ext cx="3768200" cy="2540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224500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5093F4-28D0-41D4-AD17-715A274B8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Схема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BEDBEA4-DCA3-46BA-AAFD-D751C617D599}"/>
              </a:ext>
            </a:extLst>
          </p:cNvPr>
          <p:cNvSpPr/>
          <p:nvPr/>
        </p:nvSpPr>
        <p:spPr>
          <a:xfrm>
            <a:off x="1993692" y="2654007"/>
            <a:ext cx="2983042" cy="16781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79DF7DC1-ACAE-441E-8088-E07D162253AF}"/>
              </a:ext>
            </a:extLst>
          </p:cNvPr>
          <p:cNvSpPr/>
          <p:nvPr/>
        </p:nvSpPr>
        <p:spPr>
          <a:xfrm>
            <a:off x="6605665" y="2688875"/>
            <a:ext cx="3837482" cy="179807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7C8809-DC5B-4CCA-A621-B2BABF53107D}"/>
              </a:ext>
            </a:extLst>
          </p:cNvPr>
          <p:cNvSpPr txBox="1"/>
          <p:nvPr/>
        </p:nvSpPr>
        <p:spPr>
          <a:xfrm>
            <a:off x="3255364" y="1547277"/>
            <a:ext cx="5681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 следствие чего? Что из этого следует?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127FF0-56AD-492A-8E32-94CC20DE97B5}"/>
              </a:ext>
            </a:extLst>
          </p:cNvPr>
          <p:cNvSpPr txBox="1"/>
          <p:nvPr/>
        </p:nvSpPr>
        <p:spPr>
          <a:xfrm>
            <a:off x="2645763" y="2951946"/>
            <a:ext cx="16788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Главная часть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FDE0AF-07AA-46A4-9E03-5AEE7AFE7912}"/>
              </a:ext>
            </a:extLst>
          </p:cNvPr>
          <p:cNvSpPr txBox="1"/>
          <p:nvPr/>
        </p:nvSpPr>
        <p:spPr>
          <a:xfrm>
            <a:off x="7005403" y="2847787"/>
            <a:ext cx="32278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Придаточная</a:t>
            </a:r>
          </a:p>
          <a:p>
            <a:pPr algn="ctr"/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2000" dirty="0"/>
              <a:t>Союзы: </a:t>
            </a:r>
            <a:r>
              <a:rPr lang="ru-RU" sz="2400" b="1" dirty="0"/>
              <a:t>так что.</a:t>
            </a:r>
            <a:endParaRPr lang="ru-RU" sz="2000" b="1" dirty="0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646FA91-F864-4F9F-9A30-D2A3E43C6BE8}"/>
              </a:ext>
            </a:extLst>
          </p:cNvPr>
          <p:cNvCxnSpPr>
            <a:stCxn id="3" idx="0"/>
          </p:cNvCxnSpPr>
          <p:nvPr/>
        </p:nvCxnSpPr>
        <p:spPr>
          <a:xfrm flipH="1" flipV="1">
            <a:off x="3485212" y="2033429"/>
            <a:ext cx="1" cy="6205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63488C66-6735-43CB-B60E-13A0B6C3418E}"/>
              </a:ext>
            </a:extLst>
          </p:cNvPr>
          <p:cNvCxnSpPr/>
          <p:nvPr/>
        </p:nvCxnSpPr>
        <p:spPr>
          <a:xfrm>
            <a:off x="3485212" y="2033429"/>
            <a:ext cx="51341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4E028AFC-746A-4D9A-88B7-0736613B0FAC}"/>
              </a:ext>
            </a:extLst>
          </p:cNvPr>
          <p:cNvCxnSpPr/>
          <p:nvPr/>
        </p:nvCxnSpPr>
        <p:spPr>
          <a:xfrm>
            <a:off x="8619344" y="2033429"/>
            <a:ext cx="0" cy="4965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трелка: вниз 13">
            <a:extLst>
              <a:ext uri="{FF2B5EF4-FFF2-40B4-BE49-F238E27FC236}">
                <a16:creationId xmlns:a16="http://schemas.microsoft.com/office/drawing/2014/main" id="{6EF2BA5B-961F-4236-861C-205E35DDF386}"/>
              </a:ext>
            </a:extLst>
          </p:cNvPr>
          <p:cNvSpPr/>
          <p:nvPr/>
        </p:nvSpPr>
        <p:spPr>
          <a:xfrm>
            <a:off x="8414477" y="2218946"/>
            <a:ext cx="409732" cy="4071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591389"/>
      </p:ext>
    </p:extLst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D4DA6A-3A34-4E95-B82B-0F58367CA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Почему эти типы придаточных изучаем вместе?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8FDFDE4-97E1-46B7-84AC-D19BAE247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71012"/>
            <a:ext cx="10178322" cy="1911244"/>
          </a:xfrm>
        </p:spPr>
        <p:txBody>
          <a:bodyPr/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СПП с придаточным причины и с придаточным следствия тесно связаны друг с другом, так как в одной части выражается причина, а в другой следствие. </a:t>
            </a:r>
          </a:p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 этой группы придаточных есть общее значение – так называемое значение обусловленности.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52180A0D-B835-48E9-9134-082355C6F2C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871" y="3226634"/>
            <a:ext cx="2128291" cy="354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67649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Эмблема">
  <a:themeElements>
    <a:clrScheme name="Красный и фиолетовый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Эмблема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Эмблем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Эмблема</Template>
  <TotalTime>5832</TotalTime>
  <Words>470</Words>
  <Application>Microsoft Office PowerPoint</Application>
  <PresentationFormat>Широкоэкранный</PresentationFormat>
  <Paragraphs>53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Corbel</vt:lpstr>
      <vt:lpstr>Gill Sans MT</vt:lpstr>
      <vt:lpstr>Helvetica</vt:lpstr>
      <vt:lpstr>Impact</vt:lpstr>
      <vt:lpstr>Эмблема</vt:lpstr>
      <vt:lpstr>СПП причины и следствия</vt:lpstr>
      <vt:lpstr>Дайте определение следующим словам</vt:lpstr>
      <vt:lpstr>Придаточные причины</vt:lpstr>
      <vt:lpstr>Как строится СПП с придаточным причины</vt:lpstr>
      <vt:lpstr>Схема </vt:lpstr>
      <vt:lpstr>Придаточные следствия</vt:lpstr>
      <vt:lpstr>Как строится спп с придаточным следствия</vt:lpstr>
      <vt:lpstr>Схема </vt:lpstr>
      <vt:lpstr>Почему эти типы придаточных изучаем вместе?</vt:lpstr>
      <vt:lpstr>Обусловленность придаточных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СПП причины и следствия</dc:title>
  <dc:creator>Home</dc:creator>
  <cp:lastModifiedBy>Home</cp:lastModifiedBy>
  <cp:revision>4</cp:revision>
  <dcterms:created xsi:type="dcterms:W3CDTF">2022-02-05T14:31:52Z</dcterms:created>
  <dcterms:modified xsi:type="dcterms:W3CDTF">2022-02-09T15:44:02Z</dcterms:modified>
</cp:coreProperties>
</file>