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324" r:id="rId2"/>
    <p:sldId id="317" r:id="rId3"/>
    <p:sldId id="257" r:id="rId4"/>
    <p:sldId id="258" r:id="rId5"/>
    <p:sldId id="320" r:id="rId6"/>
    <p:sldId id="318" r:id="rId7"/>
    <p:sldId id="261" r:id="rId8"/>
    <p:sldId id="319" r:id="rId9"/>
    <p:sldId id="310" r:id="rId10"/>
    <p:sldId id="325" r:id="rId11"/>
    <p:sldId id="314" r:id="rId12"/>
    <p:sldId id="322" r:id="rId13"/>
    <p:sldId id="32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981D0-E514-47AE-8CC5-C70179DD716A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F9D004-0297-444A-9403-32D94099DA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878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F9D004-0297-444A-9403-32D94099DA29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395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F9D004-0297-444A-9403-32D94099DA29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72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954F2-3A53-4B85-A089-9C40F16C8ED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409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954F2-3A53-4B85-A089-9C40F16C8EDC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982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954F2-3A53-4B85-A089-9C40F16C8ED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162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73D94E7-1068-40BB-B939-96BA3CB377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2E17B25-7195-43FF-8151-53849D6930DB}" type="datetimeFigureOut">
              <a:rPr lang="ru-RU" smtClean="0"/>
              <a:pPr/>
              <a:t>26.09.2022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73D94E7-1068-40BB-B939-96BA3CB377E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41568" cy="2520280"/>
          </a:xfrm>
        </p:spPr>
        <p:txBody>
          <a:bodyPr>
            <a:normAutofit fontScale="90000"/>
          </a:bodyPr>
          <a:lstStyle/>
          <a:p>
            <a:pPr marR="45720" lvl="0">
              <a:spcBef>
                <a:spcPct val="20000"/>
              </a:spcBef>
            </a:pP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Специальность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b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Код 27.02.03. 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Автоматика и телемеханика на транспорте»</a:t>
            </a:r>
            <a:b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ПМ ОЗ « Организация и проведение ремонта и регулировки устройств и приборов систем сигнализации, централизации и блокировки железнодорожной автоматики и телемеханики»</a:t>
            </a:r>
            <a:b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Учебная практика Тема З Урок №1</a:t>
            </a:r>
            <a:b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3501008"/>
            <a:ext cx="7869560" cy="144016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«Плоскостная разметка </a:t>
            </a: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60032" y="4581128"/>
            <a:ext cx="3888432" cy="172819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Разработал:                                     мастер п/о Забродин Ю.Н.</a:t>
            </a:r>
          </a:p>
        </p:txBody>
      </p:sp>
    </p:spTree>
    <p:extLst>
      <p:ext uri="{BB962C8B-B14F-4D97-AF65-F5344CB8AC3E}">
        <p14:creationId xmlns:p14="http://schemas.microsoft.com/office/powerpoint/2010/main" val="2635084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 чертежа прокладки кабельных трасс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46" y="2654521"/>
            <a:ext cx="8065707" cy="295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4016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8314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ТИПИЧНЫЕ ДЕФЕКТЫ ПРИ ВЫПОЛНЕНИИ РАЗМЕТКИ, ПРИЧИНЫ ИХ ПОЯВЛЕНИЯ И СПОСОБЫ ПРЕДУПРЕЖДЕНИЯ</a:t>
            </a:r>
            <a:endParaRPr lang="ru-RU" sz="20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9856492"/>
              </p:ext>
            </p:extLst>
          </p:nvPr>
        </p:nvGraphicFramePr>
        <p:xfrm>
          <a:off x="395536" y="980728"/>
          <a:ext cx="8496944" cy="5688633"/>
        </p:xfrm>
        <a:graphic>
          <a:graphicData uri="http://schemas.openxmlformats.org/drawingml/2006/table">
            <a:tbl>
              <a:tblPr/>
              <a:tblGrid>
                <a:gridCol w="1437660"/>
                <a:gridCol w="3396014"/>
                <a:gridCol w="3663270"/>
              </a:tblGrid>
              <a:tr h="379972">
                <a:tc>
                  <a:txBody>
                    <a:bodyPr/>
                    <a:lstStyle/>
                    <a:p>
                      <a:pPr marL="1282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Дефект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30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Причина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8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3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Способ предупреждения</a:t>
                      </a:r>
                      <a:endParaRPr lang="ru-RU" sz="1400" b="1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1371">
                <a:tc>
                  <a:txBody>
                    <a:bodyPr/>
                    <a:lstStyle/>
                    <a:p>
                      <a:pPr marR="8826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1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Раздвоен</a:t>
                      </a:r>
                      <a:r>
                        <a:rPr lang="ru-RU" sz="1400" b="1" spc="-5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ная </a:t>
                      </a:r>
                      <a:r>
                        <a:rPr lang="ru-RU" sz="1400" b="1" spc="-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риска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1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Линейка слабо прижималась к </a:t>
                      </a:r>
                      <a:r>
                        <a:rPr lang="ru-RU" sz="1400" b="1" spc="-15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поверхности. </a:t>
                      </a:r>
                      <a:r>
                        <a:rPr lang="ru-RU" sz="1400" b="1" spc="-1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Риска проводилась </a:t>
                      </a:r>
                      <a:r>
                        <a:rPr lang="ru-RU" sz="1400" b="1" spc="-2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дважды по одному и тому же </a:t>
                      </a:r>
                      <a:r>
                        <a:rPr lang="ru-RU" sz="1400" b="1" spc="-1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месту. Разметка </a:t>
                      </a:r>
                      <a:r>
                        <a:rPr lang="ru-RU" sz="1400" b="1" spc="-1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проводи</a:t>
                      </a:r>
                      <a:r>
                        <a:rPr lang="ru-RU" sz="1400" b="1" spc="-5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лась </a:t>
                      </a:r>
                      <a:r>
                        <a:rPr lang="ru-RU" sz="1400" b="1" spc="-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тупой чертилкой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977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Линейку плотно прижимать </a:t>
                      </a:r>
                      <a:r>
                        <a:rPr lang="ru-RU" sz="1400" b="1" spc="-1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 </a:t>
                      </a:r>
                      <a:r>
                        <a:rPr lang="ru-RU" sz="1400" b="1" spc="-15" dirty="0" err="1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поверхностии</a:t>
                      </a:r>
                      <a:r>
                        <a:rPr lang="ru-RU" sz="1400" b="1" spc="-1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, риску проводить </a:t>
                      </a:r>
                      <a:r>
                        <a:rPr lang="ru-RU" sz="1400" b="1" spc="-1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только один раз. Заточить </a:t>
                      </a:r>
                      <a:r>
                        <a:rPr lang="ru-RU" sz="1400" b="1" spc="-2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чертилку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13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15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Керновое </a:t>
                      </a:r>
                      <a:r>
                        <a:rPr lang="ru-RU" sz="14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углубление </a:t>
                      </a:r>
                      <a:r>
                        <a:rPr lang="ru-RU" sz="1400" b="1" spc="-1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не на риске</a:t>
                      </a:r>
                      <a:endParaRPr lang="ru-RU" sz="1400" b="1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При установке кернера его </a:t>
                      </a:r>
                      <a:r>
                        <a:rPr lang="ru-RU" sz="1400" b="1" spc="-1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острие не попало на риску. </a:t>
                      </a:r>
                      <a:r>
                        <a:rPr lang="ru-RU" sz="1400" b="1" spc="-15" dirty="0" err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Кернение</a:t>
                      </a:r>
                      <a:r>
                        <a:rPr lang="ru-RU" sz="1400" b="1" spc="-1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производилось </a:t>
                      </a:r>
                      <a:r>
                        <a:rPr lang="ru-RU" sz="1400" b="1" spc="-15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тупым </a:t>
                      </a:r>
                      <a:r>
                        <a:rPr lang="ru-RU" sz="1400" b="1" spc="-1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кернером. Кернер </a:t>
                      </a:r>
                      <a:r>
                        <a:rPr lang="ru-RU" sz="1400" b="1" spc="-15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сместился </a:t>
                      </a:r>
                      <a:r>
                        <a:rPr lang="ru-RU" sz="1400" b="1" spc="-1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 риски перед ударом </a:t>
                      </a:r>
                      <a:r>
                        <a:rPr lang="ru-RU" sz="1400" b="1" spc="-2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молотком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Точно устанавливать кернер </a:t>
                      </a:r>
                      <a:r>
                        <a:rPr lang="ru-RU" sz="1400" b="1" spc="-2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 углубление риски, прочно </a:t>
                      </a:r>
                      <a:r>
                        <a:rPr lang="ru-RU" sz="1400" b="1" spc="-3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удерживать его при </a:t>
                      </a:r>
                      <a:r>
                        <a:rPr lang="ru-RU" sz="1400" b="1" spc="-30" dirty="0" err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кернении</a:t>
                      </a:r>
                      <a:r>
                        <a:rPr lang="ru-RU" sz="1400" b="1" spc="-3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</a:t>
                      </a:r>
                      <a:r>
                        <a:rPr lang="ru-RU" sz="1400" b="1" spc="-1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При необходимости кернер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заточить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5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1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Раздвоенная </a:t>
                      </a:r>
                      <a:r>
                        <a:rPr lang="ru-RU" sz="1400" b="1" spc="-1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или </a:t>
                      </a:r>
                      <a:r>
                        <a:rPr lang="ru-RU" sz="1400" b="1" spc="2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смещенная </a:t>
                      </a:r>
                      <a:r>
                        <a:rPr lang="ru-RU" sz="1400" b="1" spc="-1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риска </a:t>
                      </a:r>
                      <a:r>
                        <a:rPr lang="ru-RU" sz="1400" b="1" spc="-1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раз</a:t>
                      </a:r>
                      <a:r>
                        <a:rPr lang="ru-RU" sz="1400" b="1" spc="-25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меченной </a:t>
                      </a:r>
                      <a:r>
                        <a:rPr lang="ru-RU" sz="1400" b="1" spc="-2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дуги или </a:t>
                      </a:r>
                      <a:r>
                        <a:rPr lang="ru-RU" sz="1400" b="1" spc="-3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окружности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Опорная (неподвижная) </a:t>
                      </a:r>
                      <a:r>
                        <a:rPr lang="ru-RU" sz="1400" b="1" spc="-25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нож</a:t>
                      </a:r>
                      <a:r>
                        <a:rPr lang="ru-RU" sz="1400" b="1" spc="-2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ка </a:t>
                      </a:r>
                      <a:r>
                        <a:rPr lang="ru-RU" sz="1400" b="1" spc="-2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циркуля тупая. Малая </a:t>
                      </a:r>
                      <a:r>
                        <a:rPr lang="ru-RU" sz="1400" b="1" spc="-2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глу</a:t>
                      </a:r>
                      <a:r>
                        <a:rPr lang="ru-RU" sz="1400" b="1" spc="-25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бина </a:t>
                      </a:r>
                      <a:r>
                        <a:rPr lang="ru-RU" sz="1400" b="1" spc="-2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кернового углубления в центре окружности или дуги. </a:t>
                      </a:r>
                      <a:r>
                        <a:rPr lang="ru-RU" sz="1400" b="1" spc="-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Сильное нажатие на </a:t>
                      </a:r>
                      <a:r>
                        <a:rPr lang="ru-RU" sz="1400" b="1" spc="-5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по</a:t>
                      </a:r>
                      <a:r>
                        <a:rPr lang="ru-RU" sz="1400" b="1" spc="-3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движную </a:t>
                      </a:r>
                      <a:r>
                        <a:rPr lang="ru-RU" sz="1400" b="1" spc="-3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ножку циркуля </a:t>
                      </a:r>
                      <a:r>
                        <a:rPr lang="ru-RU" sz="1400" b="1" spc="-1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 процессе разметки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1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Разметку производить толь­</a:t>
                      </a:r>
                      <a:r>
                        <a:rPr lang="ru-RU" sz="1400" b="1" spc="-2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 циркулем с остро заточен­</a:t>
                      </a:r>
                      <a:r>
                        <a:rPr lang="ru-RU" sz="1400" b="1" spc="-3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ными ножками, плавными </a:t>
                      </a:r>
                      <a:r>
                        <a:rPr lang="ru-RU" sz="1400" b="1" spc="-3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не</a:t>
                      </a:r>
                      <a:r>
                        <a:rPr lang="ru-RU" sz="1400" b="1" spc="-35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сильными </a:t>
                      </a:r>
                      <a:r>
                        <a:rPr lang="ru-RU" sz="1400" b="1" spc="-3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движениями </a:t>
                      </a:r>
                      <a:r>
                        <a:rPr lang="ru-RU" sz="1400" b="1" spc="-35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цирку</a:t>
                      </a:r>
                      <a:r>
                        <a:rPr lang="ru-RU" sz="1400" b="1" spc="-15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ля</a:t>
                      </a:r>
                      <a:r>
                        <a:rPr lang="ru-RU" sz="1400" b="1" spc="-1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, наклоняя его в сторону </a:t>
                      </a:r>
                      <a:r>
                        <a:rPr lang="ru-RU" sz="1400" b="1" spc="-3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движения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9672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Техника безопасности при разметке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Перед тем как приступить к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разметке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студент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обязан внимательно осмотреть весь инструмент и приспособления. Запрещается работать неисправным и неправильно заточенным инструментом.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Инструменты, находящиеся в работе, должны соответствовать следующим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требованиям: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Молотки должны быть прочно насажены на рукоятки и расклинены в отверстии стальными клиньями. Рукоятка молотка должна иметь овальное сечение с равномерным утолщением к концу.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Поверхность рукоятки должна быть чистой и гладкой, без сучков, трещин и отколов. Длина рукоятки для разметочных молотков массой 200 г должна быть 250—300 мм. Рабочие поверхности молотка должны иметь гладкую, ровную поверхность, без трещин и отколов.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Ударная часть кернеров не должна быть сбита или скошена от ударов. Поверхность ударной части должна быть гладкой и слегка выпуклой. Длина кернера должна быть не менее 70 мм, чтобы ударная часть взятого в руку инструмента находилась на 20 мм выше пальцев</a:t>
            </a:r>
            <a:r>
              <a:rPr lang="ru-RU" sz="1600" b="1" dirty="0"/>
              <a:t>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557375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Техника безопасности при </a:t>
            </a: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разметке </a:t>
            </a:r>
            <a:b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(продолжение)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Нельзя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применять притуплённый кернер, так как при ударе по нему молотком острие соскальзывает с разметочной плоскости и может послужить причиной травмы рук. Удары следует наносить по ударной части вдоль оси кернера при его перпендикулярном расположении к плоскости заготовки.</a:t>
            </a:r>
          </a:p>
          <a:p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Для предупреждения травм рук необходимо осторожно обращаться с заостренными концами циркуля, чертилки и кернера. Эти инструменты класть в карманы одежды запрещается.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5516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 урока</a:t>
            </a:r>
            <a:endParaRPr lang="ru-RU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623792"/>
          </a:xfrm>
        </p:spPr>
        <p:txBody>
          <a:bodyPr>
            <a:normAutofit fontScale="25000" lnSpcReduction="20000"/>
          </a:bodyPr>
          <a:lstStyle/>
          <a:p>
            <a:pPr marL="0"/>
            <a:r>
              <a:rPr lang="ru-RU" sz="6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Обучающая</a:t>
            </a:r>
            <a:r>
              <a:rPr lang="ru-RU" sz="3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5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научиться подготавливать поверхности к разметке, пользоваться разметочными инструментами, организовывать рабочее место, наносить </a:t>
            </a:r>
            <a:r>
              <a:rPr lang="ru-RU" sz="5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риски и </a:t>
            </a:r>
            <a:r>
              <a:rPr lang="ru-RU" sz="5600" b="1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накернивать</a:t>
            </a:r>
            <a:r>
              <a:rPr lang="ru-RU" sz="5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риски и центры отверстий.</a:t>
            </a:r>
            <a:endParaRPr lang="ru-RU" sz="56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/>
            <a:endParaRPr lang="ru-RU" sz="56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/>
            <a:r>
              <a:rPr lang="ru-RU" sz="6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Развивающая</a:t>
            </a:r>
            <a:r>
              <a:rPr lang="ru-RU" sz="6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 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5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у студентов самостоятельность и инициативу при выполнении плоскостной разметки.</a:t>
            </a:r>
          </a:p>
          <a:p>
            <a:pPr marL="0"/>
            <a:endParaRPr lang="ru-RU" sz="35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/>
            <a:r>
              <a:rPr lang="ru-RU" sz="6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Воспитательная</a:t>
            </a:r>
            <a:r>
              <a:rPr lang="ru-RU" sz="6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5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воспитание у студентов бережного отношение к инструменту, оборудование и материалу, аккуратность </a:t>
            </a:r>
            <a:r>
              <a:rPr lang="ru-RU" sz="5600" b="1" dirty="0">
                <a:solidFill>
                  <a:srgbClr val="000000"/>
                </a:solidFill>
                <a:latin typeface="Helvetica Neue"/>
              </a:rPr>
              <a:t>и внимательность  в работе, соблюдения требований охраны труда.</a:t>
            </a:r>
          </a:p>
          <a:p>
            <a:pPr marL="0"/>
            <a:endParaRPr lang="ru-RU" sz="5600" b="1" dirty="0" smtClean="0">
              <a:solidFill>
                <a:srgbClr val="000000"/>
              </a:solidFill>
              <a:latin typeface="Helvetica Neue"/>
            </a:endParaRPr>
          </a:p>
          <a:p>
            <a:pPr marL="0"/>
            <a:r>
              <a:rPr lang="ru-RU" sz="6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6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результате урока студенты должны</a:t>
            </a:r>
            <a:r>
              <a:rPr lang="ru-RU" sz="4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/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Знать</a:t>
            </a:r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/>
            <a:r>
              <a:rPr lang="ru-RU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  </a:t>
            </a:r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назначение и способы выполнения плоскостной разметки;</a:t>
            </a:r>
          </a:p>
          <a:p>
            <a:pPr marL="0"/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  инструменты и приспособлена применяемые при разметке;</a:t>
            </a:r>
          </a:p>
          <a:p>
            <a:pPr marL="0"/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  правила  организации </a:t>
            </a:r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рабочего </a:t>
            </a:r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места и безопасности труда при разметочных работах.</a:t>
            </a:r>
          </a:p>
          <a:p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Уметь:</a:t>
            </a:r>
          </a:p>
          <a:p>
            <a:pPr marL="0"/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  подготавливать </a:t>
            </a:r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поверхности под разметку; </a:t>
            </a:r>
            <a:endParaRPr lang="ru-RU" sz="4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/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производить </a:t>
            </a:r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разметку </a:t>
            </a:r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размерам и </a:t>
            </a:r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шаблону;</a:t>
            </a:r>
            <a:endParaRPr lang="ru-RU" sz="4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/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правильно </a:t>
            </a:r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организовывать рабочее место;</a:t>
            </a:r>
          </a:p>
          <a:p>
            <a:pPr marL="0"/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  соблюдать правила безопасности труда;</a:t>
            </a:r>
          </a:p>
          <a:p>
            <a:pPr marL="0"/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пользоваться контрольно – измерительным </a:t>
            </a:r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инструментом.</a:t>
            </a:r>
            <a:endParaRPr lang="ru-RU" sz="4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/>
            <a:endParaRPr lang="ru-RU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778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Разметка плоскостная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988840"/>
            <a:ext cx="8784976" cy="486916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1. Сущность и назначение разметки. 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2. Примеры применения разметки в профессиональной деятельности электромонтера.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3. Инструменты применяемые при разметке. 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4. Основные правила выполнения разметки. 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5. Типичные дефекты при выполнении разметки, причины их появления и способы предупреждения. 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6. Техника безопасности при разметке.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1340768"/>
            <a:ext cx="3744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Учебные вопросы: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1. Сущность и назначение разметки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39552" y="1772816"/>
            <a:ext cx="8280920" cy="420625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Разметка - это операция по нанесению на поверхность  линий (рисок), определяющих контуры изготавливаемой детали, центры и контуры отверстий а также </a:t>
            </a:r>
            <a:r>
              <a:rPr lang="ru-RU" sz="2800" b="1" u="sng" dirty="0" smtClean="0">
                <a:latin typeface="Arial" pitchFamily="34" charset="0"/>
                <a:cs typeface="Arial" pitchFamily="34" charset="0"/>
              </a:rPr>
              <a:t>являющаяся частью некоторых технологических операций (например -прокладка кабельных трасс)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Примеры применения разметки в профессиональной деятельности электромонтера: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Разметка кабельных трасс</a:t>
            </a:r>
          </a:p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Разметка мест крепления 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электроустановочного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оборудования.</a:t>
            </a:r>
          </a:p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Разметка крепления электрических аппаратов и шин заземления.</a:t>
            </a:r>
          </a:p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Разметка мест крепления кабелей и проводов.</a:t>
            </a:r>
          </a:p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Разметка для сверления крепежных отверстий.</a:t>
            </a:r>
          </a:p>
          <a:p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100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04088"/>
            <a:ext cx="8363272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Инструменты применяемые                               для разметки.</a:t>
            </a:r>
            <a:endParaRPr lang="ru-RU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132856"/>
            <a:ext cx="4403749" cy="3470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3568" y="2348880"/>
            <a:ext cx="3528392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Линейка</a:t>
            </a:r>
          </a:p>
          <a:p>
            <a:pPr marL="342900" indent="-342900">
              <a:buAutoNum type="arabicPeriod"/>
            </a:pPr>
            <a:endParaRPr lang="ru-RU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Рулетка</a:t>
            </a:r>
          </a:p>
          <a:p>
            <a:pPr marL="342900" indent="-342900">
              <a:buAutoNum type="arabicPeriod"/>
            </a:pPr>
            <a:endParaRPr lang="ru-RU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Штангенциркуль</a:t>
            </a:r>
            <a:endParaRPr lang="ru-RU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833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96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Инструменты применяемые                               для разметки</a:t>
            </a:r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3600" dirty="0" smtClean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88840"/>
            <a:ext cx="532859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0" y="5563399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Рис. 2.1. Чертилки: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односторонняя с кольцом;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односторонняя с ручкой;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двусторонняя;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-двусторонняя с ручкой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78635" y="2321875"/>
            <a:ext cx="34918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4.Чертилки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являются наиболее простым инструментом для нанесения контура детали на поверхность заготовки и представляют собой стержень с заостренным концом рабочей части.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astersm1\Desktop\be156de4993d681a1ca254d1c532c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908720"/>
            <a:ext cx="4038600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astersm1\Desktop\7980F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85798">
            <a:off x="1005114" y="4386168"/>
            <a:ext cx="2931647" cy="1462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851921" y="4869160"/>
            <a:ext cx="465255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разметочных работ используют  </a:t>
            </a:r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разметочный молоток массой 200 гр</a:t>
            </a:r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7920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Инструменты применяемые                               для разметки</a:t>
            </a:r>
            <a:endParaRPr lang="ru-RU" sz="2800" b="1" dirty="0" smtClean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340768"/>
            <a:ext cx="41752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5. Кернеры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изготавливают из инструментальной стали У7А. Твердость на длине рабочей части (15... 30 мм) должна быть 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HRC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52... 57. </a:t>
            </a:r>
          </a:p>
          <a:p>
            <a:r>
              <a:rPr lang="ru-RU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Кернер предназначен для </a:t>
            </a:r>
            <a:r>
              <a:rPr lang="ru-RU" b="1" dirty="0" err="1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накернивания</a:t>
            </a:r>
            <a:r>
              <a:rPr lang="ru-RU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центров отверстий а также для </a:t>
            </a:r>
            <a:r>
              <a:rPr lang="ru-RU" b="1" dirty="0" err="1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накернивания</a:t>
            </a:r>
            <a:r>
              <a:rPr lang="ru-RU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разметочных линий.</a:t>
            </a:r>
          </a:p>
        </p:txBody>
      </p:sp>
    </p:spTree>
    <p:extLst>
      <p:ext uri="{BB962C8B-B14F-4D97-AF65-F5344CB8AC3E}">
        <p14:creationId xmlns:p14="http://schemas.microsoft.com/office/powerpoint/2010/main" val="722617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1198463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правила выполнения разметки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280920" cy="4608512"/>
          </a:xfrm>
        </p:spPr>
        <p:txBody>
          <a:bodyPr>
            <a:normAutofit fontScale="92500" lnSpcReduction="20000"/>
          </a:bodyPr>
          <a:lstStyle/>
          <a:p>
            <a:r>
              <a:rPr lang="ru-RU" sz="1800" b="1" dirty="0" smtClean="0">
                <a:latin typeface="Arial" pitchFamily="34" charset="0"/>
                <a:cs typeface="Arial" pitchFamily="34" charset="0"/>
              </a:rPr>
              <a:t>1. Вначале определяют базу, от которой будут откладывать необходимые размеры и наноситься риски. </a:t>
            </a:r>
          </a:p>
          <a:p>
            <a:pPr lvl="0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ru-RU" sz="1800" b="1" dirty="0">
                <a:latin typeface="Arial" pitchFamily="34" charset="0"/>
                <a:cs typeface="Arial" pitchFamily="34" charset="0"/>
              </a:rPr>
              <a:t>Прежде чем провести риску, следует убедиться, что чертилка (циркуль) хорошо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заточена, если используется маркер то убедиться что он пишет.</a:t>
            </a:r>
          </a:p>
          <a:p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3. </a:t>
            </a:r>
            <a:r>
              <a:rPr lang="ru-RU" sz="1800" b="1" dirty="0">
                <a:latin typeface="Arial" pitchFamily="34" charset="0"/>
                <a:cs typeface="Arial" pitchFamily="34" charset="0"/>
              </a:rPr>
              <a:t>Риски при разметке обычно наносят в следующем порядке: Сначала все горизонтальные, затем вертикальные, после этого наклонные, и в последнюю очередь - окружности, дуги и закругления. </a:t>
            </a:r>
          </a:p>
          <a:p>
            <a:pPr lvl="0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4. При </a:t>
            </a:r>
            <a:r>
              <a:rPr lang="ru-RU" sz="1800" b="1" dirty="0">
                <a:latin typeface="Arial" pitchFamily="34" charset="0"/>
                <a:cs typeface="Arial" pitchFamily="34" charset="0"/>
              </a:rPr>
              <a:t>проведении риски точно совмещать линейку с исходными отметками и плотно прижимать к поверхности.</a:t>
            </a:r>
          </a:p>
          <a:p>
            <a:pPr lvl="0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5. </a:t>
            </a:r>
            <a:r>
              <a:rPr lang="ru-RU" sz="1800" b="1" dirty="0">
                <a:latin typeface="Arial" pitchFamily="34" charset="0"/>
                <a:cs typeface="Arial" pitchFamily="34" charset="0"/>
              </a:rPr>
              <a:t>Риску проводить одним непрерывным движением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вдоль </a:t>
            </a:r>
            <a:r>
              <a:rPr lang="ru-RU" sz="1800" b="1" dirty="0">
                <a:latin typeface="Arial" pitchFamily="34" charset="0"/>
                <a:cs typeface="Arial" pitchFamily="34" charset="0"/>
              </a:rPr>
              <a:t>линейки, не наносить риску дважды по одному и тому же месту, так как это приводит к ее раздвоению.</a:t>
            </a:r>
          </a:p>
          <a:p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6. Убедившись в правильности разметки, все линии если это необходимо </a:t>
            </a:r>
            <a:r>
              <a:rPr lang="ru-RU" sz="1800" b="1" dirty="0" err="1" smtClean="0">
                <a:latin typeface="Arial" pitchFamily="34" charset="0"/>
                <a:cs typeface="Arial" pitchFamily="34" charset="0"/>
              </a:rPr>
              <a:t>накернивают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для того, чтобы они не стерлись. </a:t>
            </a:r>
          </a:p>
          <a:p>
            <a:r>
              <a:rPr lang="ru-RU" sz="1800" b="1" dirty="0">
                <a:latin typeface="Arial" pitchFamily="34" charset="0"/>
                <a:cs typeface="Arial" pitchFamily="34" charset="0"/>
              </a:rPr>
              <a:t>7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. Керны должны быть неглубокими и разделяться разметочными рисками пополам. </a:t>
            </a:r>
          </a:p>
          <a:p>
            <a:r>
              <a:rPr lang="ru-RU" sz="1800" b="1" dirty="0" smtClean="0">
                <a:latin typeface="Arial" pitchFamily="34" charset="0"/>
                <a:cs typeface="Arial" pitchFamily="34" charset="0"/>
              </a:rPr>
              <a:t>8. Разметка производится несколькими способами: по чертежу, по шаблону, по образцу и по месту.</a:t>
            </a:r>
          </a:p>
          <a:p>
            <a:endParaRPr lang="ru-RU" sz="18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1046</TotalTime>
  <Words>832</Words>
  <Application>Microsoft Office PowerPoint</Application>
  <PresentationFormat>Экран (4:3)</PresentationFormat>
  <Paragraphs>89</Paragraphs>
  <Slides>13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   Специальность:  Код 27.02.03. «Автоматика и телемеханика на транспорте» ПМ ОЗ « Организация и проведение ремонта и регулировки устройств и приборов систем сигнализации, централизации и блокировки железнодорожной автоматики и телемеханики» Учебная практика Тема З Урок №1 </vt:lpstr>
      <vt:lpstr>Цели урока</vt:lpstr>
      <vt:lpstr> Разметка плоскостная</vt:lpstr>
      <vt:lpstr>    1. Сущность и назначение разметки</vt:lpstr>
      <vt:lpstr>Примеры применения разметки в профессиональной деятельности электромонтера:</vt:lpstr>
      <vt:lpstr>Инструменты применяемые                               для разметки.</vt:lpstr>
      <vt:lpstr>        Инструменты применяемые                               для разметки. </vt:lpstr>
      <vt:lpstr>Инструменты применяемые                               для разметки</vt:lpstr>
      <vt:lpstr>Основные правила выполнения разметки</vt:lpstr>
      <vt:lpstr>Пример чертежа прокладки кабельных трасс</vt:lpstr>
      <vt:lpstr>   ТИПИЧНЫЕ ДЕФЕКТЫ ПРИ ВЫПОЛНЕНИИ РАЗМЕТКИ, ПРИЧИНЫ ИХ ПОЯВЛЕНИЯ И СПОСОБЫ ПРЕДУПРЕЖДЕНИЯ</vt:lpstr>
      <vt:lpstr>Техника безопасности при разметке</vt:lpstr>
      <vt:lpstr>Техника безопасности при разметке  (продолжение)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Toshiba</dc:creator>
  <cp:lastModifiedBy>2__14</cp:lastModifiedBy>
  <cp:revision>70</cp:revision>
  <dcterms:created xsi:type="dcterms:W3CDTF">2011-07-14T12:34:11Z</dcterms:created>
  <dcterms:modified xsi:type="dcterms:W3CDTF">2022-09-26T13:35:06Z</dcterms:modified>
</cp:coreProperties>
</file>