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</p:sldMasterIdLst>
  <p:notesMasterIdLst>
    <p:notesMasterId r:id="rId28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E1C7E7-F2DB-4CE8-A76A-F6A07A2877B9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09984E-7580-41C7-82DE-542BC969B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510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9D004-0297-444A-9403-32D94099DA29}" type="slidenum">
              <a:rPr smtClean="0">
                <a:solidFill>
                  <a:prstClr val="black"/>
                </a:solidFill>
              </a:rPr>
              <a:pPr/>
              <a:t>3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395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9D004-0297-444A-9403-32D94099DA29}" type="slidenum">
              <a:rPr smtClean="0">
                <a:solidFill>
                  <a:prstClr val="black"/>
                </a:solidFill>
              </a:rPr>
              <a:pPr/>
              <a:t>4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72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9D004-0297-444A-9403-32D94099DA29}" type="slidenum">
              <a:rPr>
                <a:solidFill>
                  <a:prstClr val="black"/>
                </a:solidFill>
              </a:rPr>
              <a:pPr/>
              <a:t>5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72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954F2-3A53-4B85-A089-9C40F16C8EDC}" type="slidenum">
              <a:rPr smtClean="0">
                <a:solidFill>
                  <a:prstClr val="black"/>
                </a:solidFill>
              </a:rPr>
              <a:pPr/>
              <a:t>21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162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A217E-D978-48E5-B2DD-0DDA5E2057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6A5-509D-41AD-B37A-1AC3DF1282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612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A217E-D978-48E5-B2DD-0DDA5E2057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6A5-509D-41AD-B37A-1AC3DF1282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22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A217E-D978-48E5-B2DD-0DDA5E2057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6A5-509D-41AD-B37A-1AC3DF1282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170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eaLnBrk="1" latinLnBrk="0" hangingPunct="1">
              <a:defRPr kumimoji="0" lang="ru-RU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eaLnBrk="1" latinLnBrk="0" hangingPunct="1">
              <a:buNone/>
              <a:defRPr kumimoji="0" lang="ru-RU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ru-RU" smtClean="0"/>
              <a:t>Образец подзаголовка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u-RU" sz="2000" baseline="0"/>
            </a:lvl1pPr>
          </a:lstStyle>
          <a:p>
            <a:r>
              <a:rPr kumimoji="0" lang="ru-RU"/>
              <a:t>Эмблема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35849485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eaLnBrk="1" latinLnBrk="0" hangingPunct="1">
              <a:defRPr kumimoji="0" lang="ru-RU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eaLnBrk="1" latinLnBrk="0" hangingPunct="1">
              <a:buNone/>
              <a:defRPr kumimoji="0" lang="ru-RU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ru-RU" smtClean="0"/>
              <a:t>Образец подзаголовка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u-RU" sz="2000" baseline="0"/>
            </a:lvl1pPr>
          </a:lstStyle>
          <a:p>
            <a:r>
              <a:rPr kumimoji="0" lang="ru-RU"/>
              <a:t>Эмблема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343894976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 eaLnBrk="1" latinLnBrk="0" hangingPunct="1">
              <a:defRPr kumimoji="0" lang="ru-RU" sz="40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26.09.2022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u-RU" sz="1800"/>
            </a:lvl1pPr>
          </a:lstStyle>
          <a:p>
            <a:r>
              <a:rPr kumimoji="0" lang="ru-RU"/>
              <a:t>Эмблема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4296983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ru-RU"/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ru-RU" sz="3200">
                <a:latin typeface="+mn-lt"/>
              </a:defRPr>
            </a:lvl1pPr>
            <a:lvl2pPr eaLnBrk="1" latinLnBrk="0" hangingPunct="1">
              <a:defRPr kumimoji="0" lang="ru-RU" sz="2800">
                <a:latin typeface="+mn-lt"/>
              </a:defRPr>
            </a:lvl2pPr>
            <a:lvl3pPr eaLnBrk="1" latinLnBrk="0" hangingPunct="1">
              <a:defRPr kumimoji="0" lang="ru-RU" sz="2400">
                <a:latin typeface="+mn-lt"/>
              </a:defRPr>
            </a:lvl3pPr>
            <a:lvl4pPr eaLnBrk="1" latinLnBrk="0" hangingPunct="1">
              <a:defRPr kumimoji="0" lang="ru-RU" sz="2400">
                <a:latin typeface="+mn-lt"/>
              </a:defRPr>
            </a:lvl4pPr>
            <a:lvl5pPr eaLnBrk="1" latinLnBrk="0" hangingPunct="1">
              <a:defRPr kumimoji="0" lang="ru-RU" sz="2400">
                <a:latin typeface="+mn-lt"/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26.09.2022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19091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 eaLnBrk="1" latinLnBrk="0" hangingPunct="1">
              <a:defRPr kumimoji="0" lang="ru-RU" sz="2800"/>
            </a:lvl1pPr>
            <a:lvl2pPr eaLnBrk="1" latinLnBrk="0" hangingPunct="1">
              <a:defRPr kumimoji="0" lang="ru-RU" sz="2400"/>
            </a:lvl2pPr>
            <a:lvl3pPr eaLnBrk="1" latinLnBrk="0" hangingPunct="1">
              <a:defRPr kumimoji="0" lang="ru-RU" sz="2000"/>
            </a:lvl3pPr>
            <a:lvl4pPr eaLnBrk="1" latinLnBrk="0" hangingPunct="1">
              <a:defRPr kumimoji="0" lang="ru-RU" sz="1800"/>
            </a:lvl4pPr>
            <a:lvl5pPr eaLnBrk="1" latinLnBrk="0" hangingPunct="1">
              <a:defRPr kumimoji="0" lang="ru-RU" sz="1800"/>
            </a:lvl5pPr>
            <a:lvl6pPr eaLnBrk="1" latinLnBrk="0" hangingPunct="1">
              <a:defRPr kumimoji="0" lang="ru-RU" sz="1800"/>
            </a:lvl6pPr>
            <a:lvl7pPr eaLnBrk="1" latinLnBrk="0" hangingPunct="1">
              <a:defRPr kumimoji="0" lang="ru-RU" sz="1800"/>
            </a:lvl7pPr>
            <a:lvl8pPr eaLnBrk="1" latinLnBrk="0" hangingPunct="1">
              <a:defRPr kumimoji="0" lang="ru-RU" sz="1800"/>
            </a:lvl8pPr>
            <a:lvl9pPr eaLnBrk="1" latinLnBrk="0" hangingPunct="1">
              <a:defRPr kumimoji="0" lang="ru-RU"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 eaLnBrk="1" latinLnBrk="0" hangingPunct="1">
              <a:defRPr kumimoji="0" lang="ru-RU" sz="2800"/>
            </a:lvl1pPr>
            <a:lvl2pPr eaLnBrk="1" latinLnBrk="0" hangingPunct="1">
              <a:defRPr kumimoji="0" lang="ru-RU" sz="2400"/>
            </a:lvl2pPr>
            <a:lvl3pPr eaLnBrk="1" latinLnBrk="0" hangingPunct="1">
              <a:defRPr kumimoji="0" lang="ru-RU" sz="2000"/>
            </a:lvl3pPr>
            <a:lvl4pPr eaLnBrk="1" latinLnBrk="0" hangingPunct="1">
              <a:defRPr kumimoji="0" lang="ru-RU" sz="1800"/>
            </a:lvl4pPr>
            <a:lvl5pPr eaLnBrk="1" latinLnBrk="0" hangingPunct="1">
              <a:defRPr kumimoji="0" lang="ru-RU" sz="1800"/>
            </a:lvl5pPr>
            <a:lvl6pPr eaLnBrk="1" latinLnBrk="0" hangingPunct="1">
              <a:defRPr kumimoji="0" lang="ru-RU" sz="1800"/>
            </a:lvl6pPr>
            <a:lvl7pPr eaLnBrk="1" latinLnBrk="0" hangingPunct="1">
              <a:defRPr kumimoji="0" lang="ru-RU" sz="1800"/>
            </a:lvl7pPr>
            <a:lvl8pPr eaLnBrk="1" latinLnBrk="0" hangingPunct="1">
              <a:defRPr kumimoji="0" lang="ru-RU" sz="1800"/>
            </a:lvl8pPr>
            <a:lvl9pPr eaLnBrk="1" latinLnBrk="0" hangingPunct="1">
              <a:defRPr kumimoji="0" lang="ru-RU"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26.09.2022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3914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eaLnBrk="1" latinLnBrk="0" hangingPunct="1">
              <a:defRPr kumimoji="0" lang="ru-RU"/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ru-RU" sz="2400" b="1"/>
            </a:lvl1pPr>
            <a:lvl2pPr marL="457200" indent="0" eaLnBrk="1" latinLnBrk="0" hangingPunct="1">
              <a:buNone/>
              <a:defRPr kumimoji="0" lang="ru-RU" sz="2000" b="1"/>
            </a:lvl2pPr>
            <a:lvl3pPr marL="914400" indent="0" eaLnBrk="1" latinLnBrk="0" hangingPunct="1">
              <a:buNone/>
              <a:defRPr kumimoji="0" lang="ru-RU" sz="1800" b="1"/>
            </a:lvl3pPr>
            <a:lvl4pPr marL="1371600" indent="0" eaLnBrk="1" latinLnBrk="0" hangingPunct="1">
              <a:buNone/>
              <a:defRPr kumimoji="0" lang="ru-RU" sz="1600" b="1"/>
            </a:lvl4pPr>
            <a:lvl5pPr marL="1828800" indent="0" eaLnBrk="1" latinLnBrk="0" hangingPunct="1">
              <a:buNone/>
              <a:defRPr kumimoji="0" lang="ru-RU" sz="1600" b="1"/>
            </a:lvl5pPr>
            <a:lvl6pPr marL="2286000" indent="0" eaLnBrk="1" latinLnBrk="0" hangingPunct="1">
              <a:buNone/>
              <a:defRPr kumimoji="0" lang="ru-RU" sz="1600" b="1"/>
            </a:lvl6pPr>
            <a:lvl7pPr marL="2743200" indent="0" eaLnBrk="1" latinLnBrk="0" hangingPunct="1">
              <a:buNone/>
              <a:defRPr kumimoji="0" lang="ru-RU" sz="1600" b="1"/>
            </a:lvl7pPr>
            <a:lvl8pPr marL="3200400" indent="0" eaLnBrk="1" latinLnBrk="0" hangingPunct="1">
              <a:buNone/>
              <a:defRPr kumimoji="0" lang="ru-RU" sz="1600" b="1"/>
            </a:lvl8pPr>
            <a:lvl9pPr marL="3657600" indent="0" eaLnBrk="1" latinLnBrk="0" hangingPunct="1">
              <a:buNone/>
              <a:defRPr kumimoji="0" lang="ru-RU"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 eaLnBrk="1" latinLnBrk="0" hangingPunct="1">
              <a:defRPr kumimoji="0" lang="ru-RU" sz="2400"/>
            </a:lvl1pPr>
            <a:lvl2pPr eaLnBrk="1" latinLnBrk="0" hangingPunct="1">
              <a:defRPr kumimoji="0" lang="ru-RU" sz="2000"/>
            </a:lvl2pPr>
            <a:lvl3pPr eaLnBrk="1" latinLnBrk="0" hangingPunct="1">
              <a:defRPr kumimoji="0" lang="ru-RU" sz="1800"/>
            </a:lvl3pPr>
            <a:lvl4pPr eaLnBrk="1" latinLnBrk="0" hangingPunct="1">
              <a:defRPr kumimoji="0" lang="ru-RU" sz="1600"/>
            </a:lvl4pPr>
            <a:lvl5pPr eaLnBrk="1" latinLnBrk="0" hangingPunct="1">
              <a:defRPr kumimoji="0" lang="ru-RU" sz="1600"/>
            </a:lvl5pPr>
            <a:lvl6pPr eaLnBrk="1" latinLnBrk="0" hangingPunct="1">
              <a:defRPr kumimoji="0" lang="ru-RU" sz="1600"/>
            </a:lvl6pPr>
            <a:lvl7pPr eaLnBrk="1" latinLnBrk="0" hangingPunct="1">
              <a:defRPr kumimoji="0" lang="ru-RU" sz="1600"/>
            </a:lvl7pPr>
            <a:lvl8pPr eaLnBrk="1" latinLnBrk="0" hangingPunct="1">
              <a:defRPr kumimoji="0" lang="ru-RU" sz="1600"/>
            </a:lvl8pPr>
            <a:lvl9pPr eaLnBrk="1" latinLnBrk="0" hangingPunct="1">
              <a:defRPr kumimoji="0" lang="ru-RU"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ru-RU" sz="2400" b="1"/>
            </a:lvl1pPr>
            <a:lvl2pPr marL="457200" indent="0" eaLnBrk="1" latinLnBrk="0" hangingPunct="1">
              <a:buNone/>
              <a:defRPr kumimoji="0" lang="ru-RU" sz="2000" b="1"/>
            </a:lvl2pPr>
            <a:lvl3pPr marL="914400" indent="0" eaLnBrk="1" latinLnBrk="0" hangingPunct="1">
              <a:buNone/>
              <a:defRPr kumimoji="0" lang="ru-RU" sz="1800" b="1"/>
            </a:lvl3pPr>
            <a:lvl4pPr marL="1371600" indent="0" eaLnBrk="1" latinLnBrk="0" hangingPunct="1">
              <a:buNone/>
              <a:defRPr kumimoji="0" lang="ru-RU" sz="1600" b="1"/>
            </a:lvl4pPr>
            <a:lvl5pPr marL="1828800" indent="0" eaLnBrk="1" latinLnBrk="0" hangingPunct="1">
              <a:buNone/>
              <a:defRPr kumimoji="0" lang="ru-RU" sz="1600" b="1"/>
            </a:lvl5pPr>
            <a:lvl6pPr marL="2286000" indent="0" eaLnBrk="1" latinLnBrk="0" hangingPunct="1">
              <a:buNone/>
              <a:defRPr kumimoji="0" lang="ru-RU" sz="1600" b="1"/>
            </a:lvl6pPr>
            <a:lvl7pPr marL="2743200" indent="0" eaLnBrk="1" latinLnBrk="0" hangingPunct="1">
              <a:buNone/>
              <a:defRPr kumimoji="0" lang="ru-RU" sz="1600" b="1"/>
            </a:lvl7pPr>
            <a:lvl8pPr marL="3200400" indent="0" eaLnBrk="1" latinLnBrk="0" hangingPunct="1">
              <a:buNone/>
              <a:defRPr kumimoji="0" lang="ru-RU" sz="1600" b="1"/>
            </a:lvl8pPr>
            <a:lvl9pPr marL="3657600" indent="0" eaLnBrk="1" latinLnBrk="0" hangingPunct="1">
              <a:buNone/>
              <a:defRPr kumimoji="0" lang="ru-RU"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 eaLnBrk="1" latinLnBrk="0" hangingPunct="1">
              <a:defRPr kumimoji="0" lang="ru-RU" sz="2400"/>
            </a:lvl1pPr>
            <a:lvl2pPr eaLnBrk="1" latinLnBrk="0" hangingPunct="1">
              <a:defRPr kumimoji="0" lang="ru-RU" sz="2000"/>
            </a:lvl2pPr>
            <a:lvl3pPr eaLnBrk="1" latinLnBrk="0" hangingPunct="1">
              <a:defRPr kumimoji="0" lang="ru-RU" sz="1800"/>
            </a:lvl3pPr>
            <a:lvl4pPr eaLnBrk="1" latinLnBrk="0" hangingPunct="1">
              <a:defRPr kumimoji="0" lang="ru-RU" sz="1600"/>
            </a:lvl4pPr>
            <a:lvl5pPr eaLnBrk="1" latinLnBrk="0" hangingPunct="1">
              <a:defRPr kumimoji="0" lang="ru-RU" sz="1600"/>
            </a:lvl5pPr>
            <a:lvl6pPr eaLnBrk="1" latinLnBrk="0" hangingPunct="1">
              <a:defRPr kumimoji="0" lang="ru-RU" sz="1600"/>
            </a:lvl6pPr>
            <a:lvl7pPr eaLnBrk="1" latinLnBrk="0" hangingPunct="1">
              <a:defRPr kumimoji="0" lang="ru-RU" sz="1600"/>
            </a:lvl7pPr>
            <a:lvl8pPr eaLnBrk="1" latinLnBrk="0" hangingPunct="1">
              <a:defRPr kumimoji="0" lang="ru-RU" sz="1600"/>
            </a:lvl8pPr>
            <a:lvl9pPr eaLnBrk="1" latinLnBrk="0" hangingPunct="1">
              <a:defRPr kumimoji="0" lang="ru-RU"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26.09.2022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820299"/>
      </p:ext>
    </p:extLst>
  </p:cSld>
  <p:clrMapOvr>
    <a:masterClrMapping/>
  </p:clrMapOvr>
  <p:transition spd="slow"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 eaLnBrk="1" latinLnBrk="0" hangingPunct="1">
              <a:defRPr kumimoji="0" lang="ru-RU" sz="2000" b="1"/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 eaLnBrk="1" latinLnBrk="0" hangingPunct="1">
              <a:defRPr kumimoji="0" lang="ru-RU" sz="3200"/>
            </a:lvl1pPr>
            <a:lvl2pPr eaLnBrk="1" latinLnBrk="0" hangingPunct="1">
              <a:defRPr kumimoji="0" lang="ru-RU" sz="2800"/>
            </a:lvl2pPr>
            <a:lvl3pPr eaLnBrk="1" latinLnBrk="0" hangingPunct="1">
              <a:defRPr kumimoji="0" lang="ru-RU" sz="2400"/>
            </a:lvl3pPr>
            <a:lvl4pPr eaLnBrk="1" latinLnBrk="0" hangingPunct="1">
              <a:defRPr kumimoji="0" lang="ru-RU" sz="2000"/>
            </a:lvl4pPr>
            <a:lvl5pPr eaLnBrk="1" latinLnBrk="0" hangingPunct="1">
              <a:defRPr kumimoji="0" lang="ru-RU" sz="2000"/>
            </a:lvl5pPr>
            <a:lvl6pPr eaLnBrk="1" latinLnBrk="0" hangingPunct="1">
              <a:defRPr kumimoji="0" lang="ru-RU" sz="2000"/>
            </a:lvl6pPr>
            <a:lvl7pPr eaLnBrk="1" latinLnBrk="0" hangingPunct="1">
              <a:defRPr kumimoji="0" lang="ru-RU" sz="2000"/>
            </a:lvl7pPr>
            <a:lvl8pPr eaLnBrk="1" latinLnBrk="0" hangingPunct="1">
              <a:defRPr kumimoji="0" lang="ru-RU" sz="2000"/>
            </a:lvl8pPr>
            <a:lvl9pPr eaLnBrk="1" latinLnBrk="0" hangingPunct="1">
              <a:defRPr kumimoji="0" lang="ru-RU"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 eaLnBrk="1" latinLnBrk="0" hangingPunct="1">
              <a:buNone/>
              <a:defRPr kumimoji="0" lang="ru-RU" sz="1400"/>
            </a:lvl1pPr>
            <a:lvl2pPr marL="457200" indent="0" eaLnBrk="1" latinLnBrk="0" hangingPunct="1">
              <a:buNone/>
              <a:defRPr kumimoji="0" lang="ru-RU" sz="1200"/>
            </a:lvl2pPr>
            <a:lvl3pPr marL="914400" indent="0" eaLnBrk="1" latinLnBrk="0" hangingPunct="1">
              <a:buNone/>
              <a:defRPr kumimoji="0" lang="ru-RU" sz="1000"/>
            </a:lvl3pPr>
            <a:lvl4pPr marL="1371600" indent="0" eaLnBrk="1" latinLnBrk="0" hangingPunct="1">
              <a:buNone/>
              <a:defRPr kumimoji="0" lang="ru-RU" sz="900"/>
            </a:lvl4pPr>
            <a:lvl5pPr marL="1828800" indent="0" eaLnBrk="1" latinLnBrk="0" hangingPunct="1">
              <a:buNone/>
              <a:defRPr kumimoji="0" lang="ru-RU" sz="900"/>
            </a:lvl5pPr>
            <a:lvl6pPr marL="2286000" indent="0" eaLnBrk="1" latinLnBrk="0" hangingPunct="1">
              <a:buNone/>
              <a:defRPr kumimoji="0" lang="ru-RU" sz="900"/>
            </a:lvl6pPr>
            <a:lvl7pPr marL="2743200" indent="0" eaLnBrk="1" latinLnBrk="0" hangingPunct="1">
              <a:buNone/>
              <a:defRPr kumimoji="0" lang="ru-RU" sz="900"/>
            </a:lvl7pPr>
            <a:lvl8pPr marL="3200400" indent="0" eaLnBrk="1" latinLnBrk="0" hangingPunct="1">
              <a:buNone/>
              <a:defRPr kumimoji="0" lang="ru-RU" sz="900"/>
            </a:lvl8pPr>
            <a:lvl9pPr marL="3657600" indent="0" eaLnBrk="1" latinLnBrk="0" hangingPunct="1">
              <a:buNone/>
              <a:defRPr kumimoji="0" lang="ru-RU"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26.09.2022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9761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ru-RU" sz="2000" b="1"/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ru-RU" sz="3200"/>
            </a:lvl1pPr>
            <a:lvl2pPr marL="457200" indent="0" eaLnBrk="1" latinLnBrk="0" hangingPunct="1">
              <a:buNone/>
              <a:defRPr kumimoji="0" lang="ru-RU" sz="2800"/>
            </a:lvl2pPr>
            <a:lvl3pPr marL="914400" indent="0" eaLnBrk="1" latinLnBrk="0" hangingPunct="1">
              <a:buNone/>
              <a:defRPr kumimoji="0" lang="ru-RU" sz="2400"/>
            </a:lvl3pPr>
            <a:lvl4pPr marL="1371600" indent="0" eaLnBrk="1" latinLnBrk="0" hangingPunct="1">
              <a:buNone/>
              <a:defRPr kumimoji="0" lang="ru-RU" sz="2000"/>
            </a:lvl4pPr>
            <a:lvl5pPr marL="1828800" indent="0" eaLnBrk="1" latinLnBrk="0" hangingPunct="1">
              <a:buNone/>
              <a:defRPr kumimoji="0" lang="ru-RU" sz="2000"/>
            </a:lvl5pPr>
            <a:lvl6pPr marL="2286000" indent="0" eaLnBrk="1" latinLnBrk="0" hangingPunct="1">
              <a:buNone/>
              <a:defRPr kumimoji="0" lang="ru-RU" sz="2000"/>
            </a:lvl6pPr>
            <a:lvl7pPr marL="2743200" indent="0" eaLnBrk="1" latinLnBrk="0" hangingPunct="1">
              <a:buNone/>
              <a:defRPr kumimoji="0" lang="ru-RU" sz="2000"/>
            </a:lvl7pPr>
            <a:lvl8pPr marL="3200400" indent="0" eaLnBrk="1" latinLnBrk="0" hangingPunct="1">
              <a:buNone/>
              <a:defRPr kumimoji="0" lang="ru-RU" sz="2000"/>
            </a:lvl8pPr>
            <a:lvl9pPr marL="3657600" indent="0" eaLnBrk="1" latinLnBrk="0" hangingPunct="1">
              <a:buNone/>
              <a:defRPr kumimoji="0" lang="ru-RU" sz="2000"/>
            </a:lvl9pPr>
          </a:lstStyle>
          <a:p>
            <a:pPr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ru-RU" sz="1400"/>
            </a:lvl1pPr>
            <a:lvl2pPr marL="457200" indent="0" eaLnBrk="1" latinLnBrk="0" hangingPunct="1">
              <a:buNone/>
              <a:defRPr kumimoji="0" lang="ru-RU" sz="1200"/>
            </a:lvl2pPr>
            <a:lvl3pPr marL="914400" indent="0" eaLnBrk="1" latinLnBrk="0" hangingPunct="1">
              <a:buNone/>
              <a:defRPr kumimoji="0" lang="ru-RU" sz="1000"/>
            </a:lvl3pPr>
            <a:lvl4pPr marL="1371600" indent="0" eaLnBrk="1" latinLnBrk="0" hangingPunct="1">
              <a:buNone/>
              <a:defRPr kumimoji="0" lang="ru-RU" sz="900"/>
            </a:lvl4pPr>
            <a:lvl5pPr marL="1828800" indent="0" eaLnBrk="1" latinLnBrk="0" hangingPunct="1">
              <a:buNone/>
              <a:defRPr kumimoji="0" lang="ru-RU" sz="900"/>
            </a:lvl5pPr>
            <a:lvl6pPr marL="2286000" indent="0" eaLnBrk="1" latinLnBrk="0" hangingPunct="1">
              <a:buNone/>
              <a:defRPr kumimoji="0" lang="ru-RU" sz="900"/>
            </a:lvl6pPr>
            <a:lvl7pPr marL="2743200" indent="0" eaLnBrk="1" latinLnBrk="0" hangingPunct="1">
              <a:buNone/>
              <a:defRPr kumimoji="0" lang="ru-RU" sz="900"/>
            </a:lvl7pPr>
            <a:lvl8pPr marL="3200400" indent="0" eaLnBrk="1" latinLnBrk="0" hangingPunct="1">
              <a:buNone/>
              <a:defRPr kumimoji="0" lang="ru-RU" sz="900"/>
            </a:lvl8pPr>
            <a:lvl9pPr marL="3657600" indent="0" eaLnBrk="1" latinLnBrk="0" hangingPunct="1">
              <a:buNone/>
              <a:defRPr kumimoji="0" lang="ru-RU"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26.09.2022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394283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A217E-D978-48E5-B2DD-0DDA5E2057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6A5-509D-41AD-B37A-1AC3DF1282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7509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26.09.2022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738929"/>
      </p:ext>
    </p:extLst>
  </p:cSld>
  <p:clrMapOvr>
    <a:masterClrMapping/>
  </p:clrMapOvr>
  <p:transition spd="slow"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26.09.2022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886114"/>
      </p:ext>
    </p:extLst>
  </p:cSld>
  <p:clrMapOvr>
    <a:masterClrMapping/>
  </p:clrMapOvr>
  <p:transition spd="slow"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26.09.2022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4271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26.09.2022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03083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26.09.2022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80764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26.09.2022</a:t>
            </a:fld>
            <a:endParaRPr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5899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26.09.2022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5773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26.09.2022</a:t>
            </a:fld>
            <a:endParaRPr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355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26.09.2022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1004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26.09.2022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979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A217E-D978-48E5-B2DD-0DDA5E2057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6A5-509D-41AD-B37A-1AC3DF1282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7104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26.09.2022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8456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26.09.2022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2304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26.09.2022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4315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26.09.2022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73D94E7-1068-40BB-B939-96BA3CB377E1}" type="slidenum">
              <a:rPr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8093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26.09.2022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9395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7B25-7195-43FF-8151-53849D6930DB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26.09.2022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94E7-1068-40BB-B939-96BA3CB377E1}" type="slidenum">
              <a:rPr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214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A217E-D978-48E5-B2DD-0DDA5E2057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6A5-509D-41AD-B37A-1AC3DF1282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99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A217E-D978-48E5-B2DD-0DDA5E2057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6A5-509D-41AD-B37A-1AC3DF1282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637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A217E-D978-48E5-B2DD-0DDA5E2057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6A5-509D-41AD-B37A-1AC3DF1282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032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A217E-D978-48E5-B2DD-0DDA5E2057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6A5-509D-41AD-B37A-1AC3DF1282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525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A217E-D978-48E5-B2DD-0DDA5E2057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6A5-509D-41AD-B37A-1AC3DF1282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451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A217E-D978-48E5-B2DD-0DDA5E2057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6A5-509D-41AD-B37A-1AC3DF1282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739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A217E-D978-48E5-B2DD-0DDA5E205746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CE6A5-509D-41AD-B37A-1AC3DF1282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197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26.09.2022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823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ru-RU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ru-RU"/>
      </a:defPPr>
      <a:lvl1pPr marL="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E17B25-7195-43FF-8151-53849D6930DB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26.09.2022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73D94E7-1068-40BB-B939-96BA3CB377E1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3240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051720" y="332656"/>
            <a:ext cx="6192688" cy="3024335"/>
          </a:xfrm>
        </p:spPr>
        <p:txBody>
          <a:bodyPr>
            <a:normAutofit/>
          </a:bodyPr>
          <a:lstStyle/>
          <a:p>
            <a:r>
              <a:rPr lang="ru-RU" sz="1800" cap="none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Специальность: </a:t>
            </a:r>
            <a:br>
              <a:rPr lang="ru-RU" sz="1800" cap="none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cap="none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27.02.03. «Автоматика и телемеханика на транспорте»</a:t>
            </a:r>
            <a:br>
              <a:rPr lang="ru-RU" sz="1800" cap="none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cap="none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ПМ ОЗ « Организация и проведение ремонта и регулировки устройств и приборов систем сигнализации, централизации и блокировки железнодорожной автоматики и телемеханики»</a:t>
            </a:r>
            <a:br>
              <a:rPr lang="ru-RU" sz="1800" cap="none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cap="none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Учебная практика Тема </a:t>
            </a:r>
            <a:r>
              <a:rPr lang="ru-RU" sz="1800" cap="none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</a:t>
            </a:r>
            <a:r>
              <a:rPr lang="ru-RU" sz="1800" cap="none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№1</a:t>
            </a:r>
            <a:br>
              <a:rPr lang="ru-RU" sz="1800" cap="none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419872" y="3573016"/>
            <a:ext cx="4772528" cy="990600"/>
          </a:xfrm>
        </p:spPr>
        <p:txBody>
          <a:bodyPr>
            <a:normAutofit/>
          </a:bodyPr>
          <a:lstStyle/>
          <a:p>
            <a:pPr lvl="0" algn="ctr">
              <a:buClr>
                <a:srgbClr val="0BD0D9"/>
              </a:buClr>
              <a:buSzPct val="95000"/>
            </a:pP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«Пайка. Лужение »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4581128"/>
            <a:ext cx="3888432" cy="172819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Разработал:                                     мастер п/о Забродин Ю.Н.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5186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Классификация паяльников.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 зависимости от особенностей конструкции паяльники бывают:</a:t>
            </a:r>
          </a:p>
          <a:p>
            <a:pPr marL="0" indent="0">
              <a:buNone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стержневыми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пистолетами;</a:t>
            </a:r>
          </a:p>
          <a:p>
            <a:pPr marL="0" indent="0">
              <a:buNone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паяльные станции.</a:t>
            </a: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Стержневые – это традиционные конструкции для паяльников в виде прямого стержня. Рабочее жало закреплено в длинной рукоятке. Ими удобно работать с небольшими деталями.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319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Классификация паяльников.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Рассмотрим конструкцию стержневого паяльника: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68960"/>
            <a:ext cx="6000750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1025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Классификация паяльников.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Газовые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паяльники - 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приборы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автономного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типа. Нагрев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происходит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 помощи газового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пламени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инструменте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встроен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баллон с газом.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Его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можно заправлять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самостоятельно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даже от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газового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баллончика.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некоторых моделях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есть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возможность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отсоединения рабочего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жала – инструмент превратится в газовую горелку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060848"/>
            <a:ext cx="3816424" cy="3440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206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Классификация паяльников.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75851" cy="4589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Паяльная станция является более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сложным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устройством, чем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простой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паяльник.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Соответственно,                                                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имеет перед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ним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ряд преимуществ:</a:t>
            </a: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температура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нагревательного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элемента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стабильна; 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электронный блок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управления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поддерживает заданный режим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неограниченное время;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наличие гальванической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развязки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от сети, что критично при пайке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элементов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запитанной схемы</a:t>
            </a:r>
          </a:p>
          <a:p>
            <a:pPr marL="0" indent="0">
              <a:buNone/>
            </a:pP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необгораемое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жало - если обращаться аккуратно, может прослужить очень долго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https://promzn.ru/wp-content/uploads/2018/10/Payalnaya-stantsiya-700x50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380" y="1844824"/>
            <a:ext cx="3479671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8059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Флюс для пайки. Назначение и  классификация.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75851" cy="4589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Флюс (лат.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Fluxus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— поток, течение) — вещества (чаще смесь) органического и неорганического происхождения, предназначенные для удаления оксидов с паяемых поверхностей, снижения поверхностного натяжения и улучшения растекания жидкого припоя и/или защиты от действия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окружающей среды. </a:t>
            </a: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Флюсы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способствуют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лучшему смачиванию припаиваемых деталей;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способствуют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лучшему растеканию припоя по шву;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предохраняют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нагретый при пайке металл от окисления.</a:t>
            </a:r>
          </a:p>
          <a:p>
            <a:pPr marL="0" indent="0">
              <a:buNone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366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Флюс для пайки. Назначение и  классификация.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75851" cy="4589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 зависимости от технологии, флюс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может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использоваться в виде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жидкости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пасты или порошка.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Существуют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также паяльные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пасты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содержащие частицы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припоя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вместе с флюсом;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иногда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трубка из припоя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содержит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внутри флюс-заполнитель.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Остатки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разных флюсов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могут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быть как диэлектриками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так и проводить электричество.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60848"/>
            <a:ext cx="3308324" cy="4412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5817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Припой для пайки. Назначение и  классификация.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75851" cy="4589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Припо́й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—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материал,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применяемый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при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пайке для соединения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заготовок                                              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 имеющий температуру плавления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ниже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чем соединяемые металлы.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Применяют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сплавы на основе олова,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свинца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кадмия, меди, никеля,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серебра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 другие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Припои выпускаются в виде гранул,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прутков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проволоки, порошка, фольги,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паст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 закладных деталей.</a:t>
            </a:r>
          </a:p>
          <a:p>
            <a:pPr marL="0" indent="0">
              <a:buNone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  Катушка свинцово-оловянного припоя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44824"/>
            <a:ext cx="311274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3355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Припой для пайки. Назначение и  классификация.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75851" cy="4589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Припои принято делить на две группы: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мягкие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твёрдые.</a:t>
            </a: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 мягким относятся припои с температурой плавления до 300 °C, к твёрдым — свыше 300 °C. Кроме того, припои существенно различаются по механической прочности. Мягкие припои имеют предел прочности при растяжении 16—100 МПа, а твёрдые — 100—500 МПа.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 мягким припоям относятся оловянно-свинцовые сплавы (ПОС) с содержанием олова от 10 (ПОС-10) до 90 % (ПОС-90), остальное — свинец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Наиболее часто в электромонтажных работах применяются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припои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ПОС-61 и ПОС-63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они плавятся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 постоянной температуре 183 °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( цифра в марке припоя означает содержание в нем олова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 процентах.) </a:t>
            </a:r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335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 выполнения пайки и лужения</a:t>
            </a:r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75851" cy="4589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Осмотреть и подготовить к работе паяльник:</a:t>
            </a: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Медное жало паяльника должно быть очищено от нагара и окиси канифолью: разогретое жало обмакнуть в твердый флюс «канифоль сосновую», почистить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 бязевой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салфетке При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необходимости медное жало к индивидуальному паяльнику заточить напильником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Внимание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: Острые кромки при заточке жала паяльника притупить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Перед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лужением или пайкой жало необходимо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облудить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Для этой цели использовать проволочный или трубчатый припой: обернуть несколько витков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припоя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(как показано на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рисунке) вокруг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кончика жала и нагреть его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расплавления припоя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941168"/>
            <a:ext cx="135255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9267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 выполнения пайки и лужения</a:t>
            </a:r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75851" cy="4589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При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работе с оригинальными паяльниками паяльных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станций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 с использованием оригинальных наконечников импортного производства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Категорически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запрещается зачищать оригинальные наконечники к паяльникам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напильником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или грубыми абразивами, чтобы не повредить покрытие. Поврежденный наконечник следует заменить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Оригинальные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наконечники к импортным паяльникам изготовлены из меди, покрытой защитным слоем из чистого (99,9%) железа для устранения выгорания медной основы, и сверху покрыты защитным слоем хрома. Специальное тонкое покрытие создает повышенную долговечность наконечников и обладает хорошей теплопроводностью, что обеспечивает быстрое восстановление температуры. 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030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урока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62000" y="1596413"/>
            <a:ext cx="8077200" cy="4568891"/>
          </a:xfrm>
        </p:spPr>
        <p:txBody>
          <a:bodyPr>
            <a:normAutofit fontScale="25000" lnSpcReduction="20000"/>
          </a:bodyPr>
          <a:lstStyle/>
          <a:p>
            <a:endParaRPr lang="ru-RU" sz="49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6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Обучающая</a:t>
            </a:r>
            <a:r>
              <a:rPr lang="ru-RU" sz="37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37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ознакомить студентов </a:t>
            </a:r>
            <a:r>
              <a:rPr lang="ru-RU" sz="4800" b="1" dirty="0">
                <a:latin typeface="Arial" panose="020B0604020202020204" pitchFamily="34" charset="0"/>
                <a:cs typeface="Arial" panose="020B0604020202020204" pitchFamily="34" charset="0"/>
              </a:rPr>
              <a:t>с процессом </a:t>
            </a:r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пайки и лужения, устройством и правилами работы с паяльником.</a:t>
            </a: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/>
            <a:r>
              <a:rPr lang="ru-RU" sz="6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Развивающая</a:t>
            </a:r>
            <a:r>
              <a:rPr lang="ru-RU" sz="6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  <a:r>
              <a:rPr lang="ru-RU" sz="6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800" b="1" dirty="0"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умений </a:t>
            </a:r>
            <a:r>
              <a:rPr lang="ru-RU" sz="4800" b="1" dirty="0">
                <a:latin typeface="Arial" panose="020B0604020202020204" pitchFamily="34" charset="0"/>
                <a:cs typeface="Arial" panose="020B0604020202020204" pitchFamily="34" charset="0"/>
              </a:rPr>
              <a:t>и навыков работы </a:t>
            </a:r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 паяльником, флюсами различного вида, припоями;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студентов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самостоятельности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инициативы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выполнении пайки и лужения проводов</a:t>
            </a:r>
            <a:r>
              <a:rPr lang="ru-RU" sz="37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7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/>
            <a:endParaRPr lang="ru-RU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/>
            <a:r>
              <a:rPr lang="ru-RU" sz="6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Воспитательная: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воспитание </a:t>
            </a:r>
            <a:r>
              <a:rPr lang="ru-RU" sz="4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студентов сознательной </a:t>
            </a:r>
            <a:r>
              <a:rPr lang="ru-RU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дисциплины, аккуратности и внимательности при выполнении </a:t>
            </a:r>
            <a:r>
              <a:rPr lang="ru-RU" sz="4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пайки и лужения,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бережного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отношение к инструменту,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оборудованию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материалу, </a:t>
            </a:r>
            <a:r>
              <a:rPr lang="ru-RU" sz="4800" b="1" dirty="0" smtClean="0">
                <a:solidFill>
                  <a:srgbClr val="000000"/>
                </a:solidFill>
                <a:latin typeface="Helvetica Neue"/>
              </a:rPr>
              <a:t>соблюдения </a:t>
            </a:r>
            <a:r>
              <a:rPr lang="ru-RU" sz="4800" b="1" dirty="0">
                <a:solidFill>
                  <a:srgbClr val="000000"/>
                </a:solidFill>
                <a:latin typeface="Helvetica Neue"/>
              </a:rPr>
              <a:t>требований охраны труда.</a:t>
            </a:r>
          </a:p>
          <a:p>
            <a:pPr marL="0"/>
            <a:endParaRPr lang="ru-RU" sz="3700" b="1" dirty="0">
              <a:solidFill>
                <a:srgbClr val="000000"/>
              </a:solidFill>
              <a:latin typeface="Helvetica Neue"/>
            </a:endParaRPr>
          </a:p>
          <a:p>
            <a:pPr marL="0"/>
            <a:r>
              <a:rPr lang="ru-RU" sz="6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результате урока студенты должны</a:t>
            </a:r>
            <a:r>
              <a:rPr lang="ru-RU" sz="6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/>
            <a:r>
              <a:rPr lang="ru-RU" sz="6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Знать</a:t>
            </a:r>
            <a:r>
              <a:rPr lang="ru-RU" sz="6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lvl="0"/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инструменты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приспособления применяемые при пайке и лужении;</a:t>
            </a:r>
          </a:p>
          <a:p>
            <a:pPr marL="0"/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назначение и способы выполнения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пайки и облуживания проводов;</a:t>
            </a:r>
            <a:endParaRPr lang="ru-RU" sz="4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/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правила  организации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рабочего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места и безопасности труда при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пайке и лужении.</a:t>
            </a:r>
            <a:endParaRPr lang="ru-RU" sz="4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8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Уметь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/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 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выполнять осмотр и проверку работоспособности пальника;</a:t>
            </a:r>
            <a:endParaRPr lang="ru-RU" sz="4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/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  производить </a:t>
            </a:r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подготовку жала паяльника к работе;</a:t>
            </a:r>
          </a:p>
          <a:p>
            <a:pPr marL="0"/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выполнять облуживание проводов;</a:t>
            </a:r>
          </a:p>
          <a:p>
            <a:pPr marL="0"/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выполнять пайку проводов;</a:t>
            </a:r>
            <a:endParaRPr lang="ru-RU" sz="4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/>
            <a:r>
              <a:rPr lang="ru-RU" sz="4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правильно </a:t>
            </a: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организовывать рабочее место;</a:t>
            </a:r>
          </a:p>
          <a:p>
            <a:pPr marL="0"/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  соблюдать правила безопасности труда;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92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 выполнения пайки и лужения</a:t>
            </a:r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75851" cy="4589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Подготовить поверхность или провода к облуживанию: зачистить от грязи, изоляции и окислов.</a:t>
            </a:r>
          </a:p>
          <a:p>
            <a:pPr marL="0" indent="0">
              <a:buNone/>
            </a:pP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Нанести на поверхность, которую необходимо 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облудить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жидкий флюс, набрать на жало паяльника небольшое количество припоя и прогревая паяльником 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облуживаемую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поверхность распределить на ней припой тонким слоем.</a:t>
            </a:r>
          </a:p>
          <a:p>
            <a:pPr marL="0" indent="0">
              <a:buNone/>
            </a:pP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5. После того как все провода 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облужены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необходимо закрепить их на планшете и приступить к 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пропайке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мест пересечения проводов.</a:t>
            </a:r>
          </a:p>
          <a:p>
            <a:pPr marL="0" indent="0">
              <a:buNone/>
            </a:pP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6. Смачиваем предполагаемое место пайки флюсом, набираем на жало паяльника необходимое количество припоя и прогреваем место пайки до тех пор пока припой не перетечет с жала паяльника на место пайки. Как только видим что припой заполнил полностью  место пересечения проводов и получилась ровная и блестящая пайка убираем жало. </a:t>
            </a:r>
          </a:p>
        </p:txBody>
      </p:sp>
    </p:spTree>
    <p:extLst>
      <p:ext uri="{BB962C8B-B14F-4D97-AF65-F5344CB8AC3E}">
        <p14:creationId xmlns:p14="http://schemas.microsoft.com/office/powerpoint/2010/main" val="37667657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83146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ТИПИЧНЫЕ ОШИБКИ ПРИ ВЫПОЛНЕНИИ ЛУЖЕНИЯ И ПАЙКИ ПРИЧИНЫ ИХ ПОЯВЛЕНИЯ И СПОСОБЫ ПРЕДУПРЕЖДЕНИЯ</a:t>
            </a:r>
            <a:endParaRPr lang="ru-RU" sz="2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5874750"/>
              </p:ext>
            </p:extLst>
          </p:nvPr>
        </p:nvGraphicFramePr>
        <p:xfrm>
          <a:off x="395536" y="980728"/>
          <a:ext cx="8496944" cy="5457085"/>
        </p:xfrm>
        <a:graphic>
          <a:graphicData uri="http://schemas.openxmlformats.org/drawingml/2006/table">
            <a:tbl>
              <a:tblPr/>
              <a:tblGrid>
                <a:gridCol w="1437660"/>
                <a:gridCol w="3396014"/>
                <a:gridCol w="3663270"/>
              </a:tblGrid>
              <a:tr h="379972">
                <a:tc>
                  <a:txBody>
                    <a:bodyPr/>
                    <a:lstStyle/>
                    <a:p>
                      <a:pPr marL="1282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Дефект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30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Причина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28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3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Способ предупреждения</a:t>
                      </a:r>
                      <a:endParaRPr lang="ru-RU" sz="1400" b="1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8220">
                <a:tc>
                  <a:txBody>
                    <a:bodyPr/>
                    <a:lstStyle/>
                    <a:p>
                      <a:pPr marR="8826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Не полностью пропаяно место соединения проводов.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Некачественно 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облужены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провода. Пайка проводилась не достаточно</a:t>
                      </a:r>
                      <a:r>
                        <a:rPr lang="ru-RU" sz="1400" b="1" baseline="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прогретым паяльником.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977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Зачистить от окислов некачественно 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облуженные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места проводов и вновь 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облудить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и пропаять место соединения.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1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Пайка</a:t>
                      </a:r>
                      <a:r>
                        <a:rPr lang="ru-RU" sz="1400" b="1" spc="-15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не блестит, видны воздушные пустоты.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5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Пайка проводилась недостаточно прогретым паяльником или паяльник был убран с места пайки слишком рано.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Нанести на место пайки  флюс и прогреть</a:t>
                      </a:r>
                      <a:r>
                        <a:rPr lang="ru-RU" sz="1400" b="1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место пайки хорошо разогретым паяльником.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 месте пайки наблюдается наплывы припоя, контуры спаиваемых  проводов в месте пайки не просматриваю-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тся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При пайке было использовано слишком большое количество припоя.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Смочить место пайки флюсом, паяльником разогреть припой и  с помощью специального отсоса убрать лишний припой.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280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Техника безопасности при пайки и лужении</a:t>
            </a:r>
            <a:r>
              <a:rPr lang="ru-RU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9685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 ОХРАНЫ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ТРУДА ПЕРЕД НАЧАЛОМ РАБОТЫ: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1.Проверить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исправность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спецодежды и 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СИЗ на отсутствие внешних повреждений, надеть исправные СИЗ,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застегнуться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не допуская свободно свисающих концов, обувь застегнуть либо зашнуровать, надеть головной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убор.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2.Получить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от руководителя на выполнение работы, а также инструктаж об условиях ее выполнения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Осмотреть рабочее место, привести его в </a:t>
            </a:r>
            <a:r>
              <a:rPr lang="ru-RU" sz="1400" b="1" dirty="0" smtClean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порядок.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При пользовании паяльником:</a:t>
            </a:r>
            <a:b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— проверить его на соответствие классу защиты от поражения электрическим током;</a:t>
            </a:r>
            <a:b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— проверить внешним осмотром техническое состояние кабеля и штепсельной вилки, целостность защитного кожуха и изоляции рукоятки</a:t>
            </a:r>
            <a:r>
              <a:rPr lang="ru-RU" sz="1400" b="1" dirty="0" smtClean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;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5.</a:t>
            </a: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Включить и проверить работу </a:t>
            </a:r>
            <a:r>
              <a:rPr lang="ru-RU" sz="1400" b="1" dirty="0" smtClean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вентиляции.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400" b="1" dirty="0" smtClean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6.</a:t>
            </a: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Студент </a:t>
            </a: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должен лично убедиться в том, что все меры, необходимые для обеспечения безопасности предстоящей работы выполнены.</a:t>
            </a:r>
            <a:b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ru-RU" sz="1400" b="1" dirty="0" smtClean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7. При </a:t>
            </a: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обнаружении каких-либо неисправностей сообщить об этом своему непосредственному руководителю и до их устранения к работе не приступать.</a:t>
            </a:r>
            <a:endParaRPr lang="ru-RU" sz="1400" b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600" dirty="0">
                <a:solidFill>
                  <a:srgbClr val="333333"/>
                </a:solidFill>
                <a:latin typeface="Arial"/>
                <a:ea typeface="Calibri"/>
              </a:rPr>
              <a:t/>
            </a:r>
            <a:br>
              <a:rPr lang="ru-RU" sz="1600" dirty="0">
                <a:solidFill>
                  <a:srgbClr val="333333"/>
                </a:solidFill>
                <a:latin typeface="Arial"/>
                <a:ea typeface="Calibri"/>
              </a:rPr>
            </a:br>
            <a:endParaRPr lang="ru-RU" sz="1600" dirty="0">
              <a:solidFill>
                <a:srgbClr val="000000"/>
              </a:solidFill>
              <a:latin typeface="Arial"/>
            </a:endParaRPr>
          </a:p>
          <a:p>
            <a:pPr marL="0" indent="0">
              <a:buNone/>
            </a:pPr>
            <a:endParaRPr lang="ru-RU" sz="1600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8626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Техника безопасности при пайки и лужении</a:t>
            </a:r>
            <a:r>
              <a:rPr lang="ru-RU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9685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ОХРАНЫ ТРУДА ВО ВРЕМЯ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РАБОТЫ: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Во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время работы следует быть внимательным, не отвлекаться от выполнения своих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обязанностей.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Применять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необходимые для безопасной работы исправное оборудование, инструмент, приспособления; использовать их только для тех работ, для которых они предназначены.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течение всего рабочего дня содержать в порядке и чистоте рабочее место, не допускать его загромождения.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Работать только в исправной спецодежде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применять индивидуальные средства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защиты.</a:t>
            </a:r>
            <a:endParaRPr lang="ru-RU" sz="1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Паяльник, находящийся в рабочем состоянии, устанавливать в зоне действия местной вытяжной вентиляции.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Паяльник на рабочих местах устанавливать на огнезащитные подставки, исключающие его падение.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7</a:t>
            </a:r>
            <a:r>
              <a:rPr lang="ru-RU" sz="1400" b="1" dirty="0" smtClean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Во избежание ожогов расплавленным припоем при распайке не выдергивать резко с большим усилием паяемые провода.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8</a:t>
            </a:r>
            <a:r>
              <a:rPr lang="ru-RU" sz="1400" b="1" dirty="0" smtClean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Паяльник переносить за корпус, а не за провод или рабочую часть. При перерывах в работе паяльник отключать от электросети.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9</a:t>
            </a:r>
            <a:r>
              <a:rPr lang="ru-RU" sz="1400" b="1" dirty="0" smtClean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При нанесении флюсов на соединяемые места пользоваться </a:t>
            </a:r>
            <a:r>
              <a:rPr lang="ru-RU" sz="1400" b="1" dirty="0" smtClean="0">
                <a:solidFill>
                  <a:srgbClr val="333333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кисточкой.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 В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случае плохого самочувствия прекратить работу, поставить в известность своего непосредственного руководителя и обратиться к врачу.</a:t>
            </a:r>
            <a:endParaRPr lang="ru-RU" sz="14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69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Техника безопасности при пайки и лужении</a:t>
            </a:r>
            <a:r>
              <a:rPr lang="ru-RU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9685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ОХРАНЫ ТРУДА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ОКОНЧАНИЯ РАБОТЫ: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Отключить от электросети паяльник, пульты питания, освещение.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Отключить местную вытяжную вентиляцию.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Привести в порядок рабочее место, сложить инструменты и приспособления в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отведенное для них место.</a:t>
            </a:r>
            <a:endParaRPr lang="ru-RU" sz="1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5.5. Снять спецодежду,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средства индивидуальной защиты и убрать их в установленное место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хранения.</a:t>
            </a:r>
            <a:endParaRPr lang="ru-RU" sz="1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5.6. Тщательно вымыть руки теплой водой с </a:t>
            </a: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мылом.</a:t>
            </a:r>
            <a:endParaRPr lang="ru-RU" sz="1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5.7. Обо всех замеченных в процессе работы неполадках и неисправностях применяемого инструмента, оборудования, а также о других нарушениях требований охраны труда следует сообщить своему непосредственному </a:t>
            </a:r>
            <a:r>
              <a:rPr lang="ru-RU"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руководителю</a:t>
            </a:r>
            <a:r>
              <a:rPr lang="ru-RU" sz="1400" b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304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Пайка и лужение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3872" y="1772816"/>
            <a:ext cx="8784976" cy="486916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1. Сущность и назначение пайки и лужения. </a:t>
            </a:r>
          </a:p>
          <a:p>
            <a:pPr marL="0" indent="0">
              <a:buNone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2. Примеры применения пайки и  в профессиональной деятельности электромонтера.</a:t>
            </a:r>
          </a:p>
          <a:p>
            <a:pPr marL="0" indent="0">
              <a:buNone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3. Инструменты  и материалы применяемые при пайки и лужении. </a:t>
            </a:r>
          </a:p>
          <a:p>
            <a:pPr marL="0" indent="0">
              <a:buNone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4. Основные правила выполнения пайки и лужения. </a:t>
            </a:r>
          </a:p>
          <a:p>
            <a:pPr marL="0" indent="0">
              <a:buNone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5. Типичные ошибки при выполнении пайки, причины их появления и способы предупреждения. </a:t>
            </a:r>
          </a:p>
          <a:p>
            <a:pPr marL="0" indent="0">
              <a:buNone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6. Техника безопасности при пайке и лужении.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1092931"/>
            <a:ext cx="3744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Учебные вопросы: </a:t>
            </a:r>
            <a:endParaRPr lang="ru-RU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6022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98072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1. Сущность и назначение пайки и лужения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39552" y="1772816"/>
            <a:ext cx="8280920" cy="420625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Луже́ние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— нанесение тонкого слоя расплавленного припоя на поверхность металлических 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изделий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Лужение 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производится для защиты металла от коррозии или для подготовки к пайке (лужёная поверхность лучше смачивается припоем). </a:t>
            </a:r>
            <a:endParaRPr lang="ru-RU" sz="2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Для 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лужения, например, медных проводов, сначала их покрывают флюсом (например, канифолью или паяльной кислотой), а затем паяльником наносят припой, пока поверхности не станут характерного серебристого 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цвета</a:t>
            </a:r>
            <a:endParaRPr lang="ru-RU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30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98072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1. Сущность и назначение пайки и лужения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39552" y="1412776"/>
            <a:ext cx="8280920" cy="5400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Пайка -  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процесс соединения двух металлических частей с помощью расплавленного металла или сплава, называемого припоем и имеющего более низкую температуру плавления, чем соединяемые части</a:t>
            </a: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Процесс пайки состоит из прогрева спаиваемых частей до температуры плавления припоя, расплавления последнего, растекания и заполнения зазоров под действием капиллярных </a:t>
            </a: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сил. </a:t>
            </a: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Пайку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применяют для создания неразъемных соединений деталей из стали, цветных металлов и их сплавов, а также их сочетаний. </a:t>
            </a:r>
            <a:endParaRPr lang="ru-RU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Пайка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распространена при выполнении электромонтажных работ, монтаже контрольно-измерительной аппаратуры, </a:t>
            </a: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радио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 электроприборов, изготовлении сосудов, радиаторов, твердосплавного режущего инструмента и т.п.</a:t>
            </a: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lang="ru-RU" sz="2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66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8644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применения пайки в профессиональной деятельности электромонтера: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Распайка кабелей в штепсельных разъемах.</a:t>
            </a:r>
          </a:p>
          <a:p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X:\Забродин Ю.Н\Материалы для аттестации\n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289" y="2513828"/>
            <a:ext cx="5828951" cy="385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752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940" y="1700808"/>
            <a:ext cx="6624736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1970" y="1340768"/>
            <a:ext cx="8318501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1935480"/>
            <a:ext cx="6347048" cy="4389120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Распайка кабелей на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клеммные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колодки в кабельных  вводах.</a:t>
            </a:r>
          </a:p>
          <a:p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8644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применения пайки в профессиональной деятельности электромонтера: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65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Инструменты  и материалы применяемые при пайке   и лужении.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1. Паяльник</a:t>
            </a:r>
          </a:p>
          <a:p>
            <a:endParaRPr lang="ru-RU" b="1" dirty="0"/>
          </a:p>
          <a:p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2. Флюс  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3. Припой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44824"/>
            <a:ext cx="1762125" cy="149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901" y="2735758"/>
            <a:ext cx="1764196" cy="1872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317" y="4641324"/>
            <a:ext cx="1850504" cy="185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959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Классификация паяльников.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Паяльник – это ручной инструмент, который используют для пайки и лужения при помощи нагрева деталей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Существует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несколько их видов, которые отличаются типом энергии, преобразования в тепло и способом передачи тепла месту пайки.</a:t>
            </a:r>
          </a:p>
          <a:p>
            <a:pPr marL="0" indent="0">
              <a:buNone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Основная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классификация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паяльников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– по принципу нагрева и по особенностям конструкции.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По принципу нагрева различают паяльники:</a:t>
            </a: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•	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нихромовые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•	керамические;</a:t>
            </a: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•	индукционные;</a:t>
            </a: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•	импульсные;</a:t>
            </a: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•	газовые;</a:t>
            </a: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•	аккумуляторные.</a:t>
            </a:r>
          </a:p>
          <a:p>
            <a:pPr marL="0" indent="0">
              <a:buNone/>
            </a:pP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10262332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уч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1593</Words>
  <Application>Microsoft Office PowerPoint</Application>
  <PresentationFormat>Экран (4:3)</PresentationFormat>
  <Paragraphs>196</Paragraphs>
  <Slides>24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Тема Office</vt:lpstr>
      <vt:lpstr>Обучение</vt:lpstr>
      <vt:lpstr>Поток</vt:lpstr>
      <vt:lpstr>Специальность:  Код 27.02.03. «Автоматика и телемеханика на транспорте» ПМ ОЗ « Организация и проведение ремонта и регулировки устройств и приборов систем сигнализации, централизации и блокировки железнодорожной автоматики и телемеханики» Учебная практика Тема 9 Урок №1 </vt:lpstr>
      <vt:lpstr>Цели урока</vt:lpstr>
      <vt:lpstr> Пайка и лужение</vt:lpstr>
      <vt:lpstr>    1. Сущность и назначение пайки и лужения</vt:lpstr>
      <vt:lpstr>    1. Сущность и назначение пайки и лужения</vt:lpstr>
      <vt:lpstr>Примеры применения пайки в профессиональной деятельности электромонтера:</vt:lpstr>
      <vt:lpstr>Примеры применения пайки в профессиональной деятельности электромонтера:</vt:lpstr>
      <vt:lpstr>Инструменты  и материалы применяемые при пайке   и лужении.</vt:lpstr>
      <vt:lpstr>Классификация паяльников.</vt:lpstr>
      <vt:lpstr>Классификация паяльников.</vt:lpstr>
      <vt:lpstr>Классификация паяльников.</vt:lpstr>
      <vt:lpstr>Классификация паяльников.</vt:lpstr>
      <vt:lpstr>Классификация паяльников.</vt:lpstr>
      <vt:lpstr>Флюс для пайки. Назначение и  классификация.</vt:lpstr>
      <vt:lpstr>Флюс для пайки. Назначение и  классификация.</vt:lpstr>
      <vt:lpstr>Припой для пайки. Назначение и  классификация.</vt:lpstr>
      <vt:lpstr>Припой для пайки. Назначение и  классификация.</vt:lpstr>
      <vt:lpstr>Основные правила выполнения пайки и лужения.</vt:lpstr>
      <vt:lpstr>Основные правила выполнения пайки и лужения.</vt:lpstr>
      <vt:lpstr>Основные правила выполнения пайки и лужения.</vt:lpstr>
      <vt:lpstr>   ТИПИЧНЫЕ ОШИБКИ ПРИ ВЫПОЛНЕНИИ ЛУЖЕНИЯ И ПАЙКИ ПРИЧИНЫ ИХ ПОЯВЛЕНИЯ И СПОСОБЫ ПРЕДУПРЕЖДЕНИЯ</vt:lpstr>
      <vt:lpstr>Техника безопасности при пайки и лужении.</vt:lpstr>
      <vt:lpstr>Техника безопасности при пайки и лужении.</vt:lpstr>
      <vt:lpstr>Техника безопасности при пайки и лужении.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Специальность:  Код 27.02.03. «Автоматика и телемеханика на транспорте» ПМ ОЗ « Организация и проведение ремонта и регулировки устройств и приборов систем сигнализации, централизации и блокировки железнодорожной автоматики и телемеханики» Учебная практика Тема 9 Урок №1</dc:title>
  <dc:creator>2__14</dc:creator>
  <cp:lastModifiedBy>2__14</cp:lastModifiedBy>
  <cp:revision>35</cp:revision>
  <dcterms:created xsi:type="dcterms:W3CDTF">2022-09-22T04:50:41Z</dcterms:created>
  <dcterms:modified xsi:type="dcterms:W3CDTF">2022-09-26T13:38:55Z</dcterms:modified>
</cp:coreProperties>
</file>