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37C02-08BB-4FB7-8A6F-43FA697FA3E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7DA2D-F898-4001-A75C-EFEE9CD46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Измерение отрезков и углов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№</a:t>
            </a:r>
            <a:r>
              <a:rPr lang="ru-RU" sz="4800" dirty="0" smtClean="0"/>
              <a:t>34, </a:t>
            </a:r>
            <a:r>
              <a:rPr lang="ru-RU" sz="4800" dirty="0" smtClean="0"/>
              <a:t>35, 52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факты, которые используют при решении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 Из трёх точек на прямой одна лежит между двумя другими.</a:t>
            </a:r>
          </a:p>
          <a:p>
            <a:r>
              <a:rPr lang="ru-RU" dirty="0" smtClean="0"/>
              <a:t>2. Длина отрезка – число положительное</a:t>
            </a:r>
          </a:p>
          <a:p>
            <a:r>
              <a:rPr lang="ru-RU" dirty="0" smtClean="0"/>
              <a:t>3. Если отрезок разделен точкой на 2 части, то длина отрезка равна сумме длин его частей.</a:t>
            </a:r>
          </a:p>
          <a:p>
            <a:r>
              <a:rPr lang="ru-RU" dirty="0" smtClean="0"/>
              <a:t>4. Градусная мера угла – число положительное.</a:t>
            </a:r>
          </a:p>
          <a:p>
            <a:r>
              <a:rPr lang="ru-RU" dirty="0" smtClean="0"/>
              <a:t>5. Если угол разделен лучом на две части, то градусная мера угла сумме градусных мер его частей.</a:t>
            </a:r>
          </a:p>
          <a:p>
            <a:r>
              <a:rPr lang="ru-RU" dirty="0" smtClean="0"/>
              <a:t>6. Развернутый угол равен 180</a:t>
            </a:r>
            <a:r>
              <a:rPr lang="ru-RU" baseline="30000" dirty="0" smtClean="0"/>
              <a:t>0</a:t>
            </a:r>
            <a:r>
              <a:rPr lang="ru-RU" dirty="0" smtClean="0"/>
              <a:t>. Прямой угол равен 90</a:t>
            </a:r>
            <a:r>
              <a:rPr lang="ru-RU" baseline="30000" dirty="0" smtClean="0"/>
              <a:t>0</a:t>
            </a:r>
            <a:endParaRPr lang="ru-RU" baseline="30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>№33</a:t>
            </a:r>
            <a:r>
              <a:rPr lang="ru-RU" dirty="0" smtClean="0"/>
              <a:t> </a:t>
            </a:r>
            <a:r>
              <a:rPr lang="ru-RU" dirty="0" smtClean="0"/>
              <a:t>Точки В, </a:t>
            </a:r>
            <a:r>
              <a:rPr lang="en-US" dirty="0" smtClean="0"/>
              <a:t>D</a:t>
            </a:r>
            <a:r>
              <a:rPr lang="ru-RU" dirty="0" smtClean="0"/>
              <a:t> и</a:t>
            </a:r>
            <a:r>
              <a:rPr lang="en-US" dirty="0" smtClean="0"/>
              <a:t> M</a:t>
            </a:r>
            <a:r>
              <a:rPr lang="ru-RU" dirty="0" smtClean="0"/>
              <a:t> лежат на одной прямой.</a:t>
            </a:r>
            <a:r>
              <a:rPr lang="en-US" dirty="0" smtClean="0"/>
              <a:t> BD=7</a:t>
            </a:r>
            <a:r>
              <a:rPr lang="ru-RU" dirty="0" err="1" smtClean="0"/>
              <a:t>cм</a:t>
            </a:r>
            <a:r>
              <a:rPr lang="ru-RU" dirty="0" smtClean="0"/>
              <a:t>,</a:t>
            </a:r>
            <a:r>
              <a:rPr lang="en-US" dirty="0" smtClean="0"/>
              <a:t> MD=16</a:t>
            </a:r>
            <a:r>
              <a:rPr lang="ru-RU" dirty="0" smtClean="0"/>
              <a:t>см. Найти расстояние</a:t>
            </a:r>
            <a:r>
              <a:rPr lang="en-US" dirty="0" smtClean="0"/>
              <a:t> BM</a:t>
            </a: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10081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Из трёх точек на прямой одна лежит между двумя другими. Сделаем чертёж.</a:t>
            </a:r>
            <a:endParaRPr lang="ru-RU" dirty="0"/>
          </a:p>
        </p:txBody>
      </p:sp>
      <p:pic>
        <p:nvPicPr>
          <p:cNvPr id="5" name="Рисунок 4" descr="Чертёж к задаче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3997225" cy="14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23528" y="3140968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Запишем условие задачи.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29200" y="2132856"/>
            <a:ext cx="393528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Дано: 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D=7c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=16см.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aseline="0" dirty="0" smtClean="0"/>
              <a:t>Найти ВМ.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1520" y="3356992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В</a:t>
            </a:r>
            <a:r>
              <a:rPr lang="en-US" sz="3200" dirty="0" smtClean="0"/>
              <a:t>M=BD+DM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BM=7+16=23c</a:t>
            </a:r>
            <a:r>
              <a:rPr lang="ru-RU" sz="3200" dirty="0" smtClean="0"/>
              <a:t>м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5013176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допустили ошибку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В задаче не сказано, что точка 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лежит между В и М. Поэтому надо рассмотреть ещё и второй случай.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48844E-6 L -3.88889E-6 -0.1783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6" grpId="1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dirty="0" smtClean="0"/>
              <a:t> Точки В, </a:t>
            </a:r>
            <a:r>
              <a:rPr lang="en-US" dirty="0" smtClean="0"/>
              <a:t>D</a:t>
            </a:r>
            <a:r>
              <a:rPr lang="ru-RU" dirty="0" smtClean="0"/>
              <a:t> и</a:t>
            </a:r>
            <a:r>
              <a:rPr lang="en-US" dirty="0" smtClean="0"/>
              <a:t> M</a:t>
            </a:r>
            <a:r>
              <a:rPr lang="ru-RU" dirty="0" smtClean="0"/>
              <a:t> лежат на одной прямой.</a:t>
            </a:r>
            <a:r>
              <a:rPr lang="en-US" dirty="0" smtClean="0"/>
              <a:t> BD=7</a:t>
            </a:r>
            <a:r>
              <a:rPr lang="ru-RU" dirty="0" err="1" smtClean="0"/>
              <a:t>cм</a:t>
            </a:r>
            <a:r>
              <a:rPr lang="ru-RU" dirty="0" smtClean="0"/>
              <a:t>,</a:t>
            </a:r>
            <a:r>
              <a:rPr lang="en-US" dirty="0" smtClean="0"/>
              <a:t> MD=16</a:t>
            </a:r>
            <a:r>
              <a:rPr lang="ru-RU" dirty="0" smtClean="0"/>
              <a:t>см. Найти расстояние</a:t>
            </a:r>
            <a:r>
              <a:rPr lang="en-US" dirty="0" smtClean="0"/>
              <a:t> BM</a:t>
            </a: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Чертёж к задаче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3997225" cy="14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5029200" y="2132856"/>
            <a:ext cx="393528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Дано: 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D=7c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=16см.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aseline="0" dirty="0" smtClean="0"/>
              <a:t>Найти ВМ.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1520" y="3861048"/>
            <a:ext cx="3528392" cy="18722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1 случай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В</a:t>
            </a:r>
            <a:r>
              <a:rPr lang="en-US" sz="3200" dirty="0" smtClean="0"/>
              <a:t>M=BD+DM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BM=7+16=23c</a:t>
            </a:r>
            <a:r>
              <a:rPr lang="ru-RU" sz="3200" dirty="0" smtClean="0"/>
              <a:t>м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Чертёж к задаче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80928"/>
            <a:ext cx="38164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4788024" y="4221088"/>
            <a:ext cx="3528392" cy="15121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   2 случай    В</a:t>
            </a:r>
            <a:r>
              <a:rPr lang="en-US" sz="3200" dirty="0" smtClean="0"/>
              <a:t>M</a:t>
            </a:r>
            <a:r>
              <a:rPr lang="ru-RU" sz="3200" dirty="0" smtClean="0"/>
              <a:t>=</a:t>
            </a:r>
            <a:r>
              <a:rPr lang="en-US" sz="3200" dirty="0" smtClean="0"/>
              <a:t>MD-D</a:t>
            </a:r>
            <a:r>
              <a:rPr lang="ru-RU" sz="3200" dirty="0" smtClean="0"/>
              <a:t>В</a:t>
            </a:r>
            <a:endParaRPr lang="en-US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BM=</a:t>
            </a:r>
            <a:r>
              <a:rPr lang="ru-RU" sz="3200" dirty="0" smtClean="0"/>
              <a:t>16-7</a:t>
            </a:r>
            <a:r>
              <a:rPr lang="en-US" sz="3200" dirty="0" smtClean="0"/>
              <a:t>=</a:t>
            </a:r>
            <a:r>
              <a:rPr lang="ru-RU" sz="3200" dirty="0" smtClean="0"/>
              <a:t>9</a:t>
            </a:r>
            <a:r>
              <a:rPr lang="en-US" sz="3200" dirty="0" smtClean="0"/>
              <a:t>c</a:t>
            </a:r>
            <a:r>
              <a:rPr lang="ru-RU" sz="3200" dirty="0" smtClean="0"/>
              <a:t>м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1907704" y="5805264"/>
            <a:ext cx="4608512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Ответ: 23см или 9 см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 №36. Лежат </a:t>
            </a:r>
            <a:r>
              <a:rPr lang="ru-RU" sz="3600" dirty="0" smtClean="0"/>
              <a:t>ли точки А, В и С на одной прямой, </a:t>
            </a:r>
            <a:br>
              <a:rPr lang="ru-RU" sz="3600" dirty="0" smtClean="0"/>
            </a:br>
            <a:r>
              <a:rPr lang="ru-RU" sz="3600" dirty="0" smtClean="0"/>
              <a:t>если АС=5см, АВ=3см, ВС=4см?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032447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Решение</a:t>
            </a:r>
            <a:endParaRPr lang="ru-RU" dirty="0"/>
          </a:p>
          <a:p>
            <a:r>
              <a:rPr lang="ru-RU" dirty="0"/>
              <a:t>Если точки лежат на одной прямой, то </a:t>
            </a:r>
            <a:r>
              <a:rPr lang="ru-RU" dirty="0" smtClean="0"/>
              <a:t>одна из них лежит между двумя другими и тогда больший </a:t>
            </a:r>
            <a:r>
              <a:rPr lang="ru-RU" dirty="0"/>
              <a:t>из отрезков, образованный точками, равен сумме двух других отрезков.</a:t>
            </a:r>
          </a:p>
          <a:p>
            <a:pPr>
              <a:buNone/>
            </a:pPr>
            <a:endParaRPr lang="ru-RU" dirty="0"/>
          </a:p>
          <a:p>
            <a:r>
              <a:rPr lang="ru-RU" dirty="0" smtClean="0"/>
              <a:t>АВ+ВС=3+4=7см  АС=5см.</a:t>
            </a:r>
          </a:p>
          <a:p>
            <a:r>
              <a:rPr lang="ru-RU" dirty="0" smtClean="0"/>
              <a:t>Ответ: не лежат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12968" cy="149817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№ 51 Прямой </a:t>
            </a:r>
            <a:r>
              <a:rPr lang="ru-RU" sz="3600" dirty="0"/>
              <a:t>угол </a:t>
            </a:r>
            <a:r>
              <a:rPr lang="ru-RU" sz="3600" dirty="0" smtClean="0"/>
              <a:t>АО</a:t>
            </a:r>
            <a:r>
              <a:rPr lang="en-US" sz="3600" dirty="0" smtClean="0"/>
              <a:t>D </a:t>
            </a:r>
            <a:r>
              <a:rPr lang="ru-RU" sz="3600" dirty="0" smtClean="0"/>
              <a:t>двумя лучами</a:t>
            </a:r>
            <a:r>
              <a:rPr lang="en-US" sz="3600" dirty="0" smtClean="0"/>
              <a:t> OB </a:t>
            </a:r>
            <a:r>
              <a:rPr lang="ru-RU" sz="3600" dirty="0" smtClean="0"/>
              <a:t>и </a:t>
            </a:r>
            <a:r>
              <a:rPr lang="en-US" sz="3600" dirty="0" smtClean="0"/>
              <a:t>OC </a:t>
            </a:r>
            <a:r>
              <a:rPr lang="ru-RU" sz="3600" dirty="0" smtClean="0"/>
              <a:t>разделён </a:t>
            </a:r>
            <a:r>
              <a:rPr lang="ru-RU" sz="3600" dirty="0"/>
              <a:t>на три равных </a:t>
            </a:r>
            <a:r>
              <a:rPr lang="ru-RU" sz="3600" dirty="0" smtClean="0"/>
              <a:t>угла. </a:t>
            </a:r>
            <a:r>
              <a:rPr lang="ru-RU" sz="3600" dirty="0"/>
              <a:t>Найти угол между биссектрисами крайних </a:t>
            </a:r>
            <a:r>
              <a:rPr lang="ru-RU" sz="3600" dirty="0" smtClean="0"/>
              <a:t>углов</a:t>
            </a:r>
            <a:r>
              <a:rPr lang="en-US" sz="3600" dirty="0" smtClean="0"/>
              <a:t> AOB </a:t>
            </a:r>
            <a:r>
              <a:rPr lang="ru-RU" sz="3600" dirty="0" smtClean="0"/>
              <a:t>и</a:t>
            </a:r>
            <a:r>
              <a:rPr lang="ru-RU" sz="3600" dirty="0"/>
              <a:t> </a:t>
            </a:r>
            <a:r>
              <a:rPr lang="en-US" sz="3600" dirty="0" smtClean="0"/>
              <a:t>COD</a:t>
            </a:r>
            <a:r>
              <a:rPr lang="ru-RU" sz="3600" dirty="0" smtClean="0"/>
              <a:t> </a:t>
            </a:r>
            <a:r>
              <a:rPr lang="ru-RU" sz="3600" dirty="0"/>
              <a:t>.</a:t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8229600" cy="57606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Сделаем пояснительный рисунок</a:t>
            </a:r>
            <a:endParaRPr lang="ru-RU" dirty="0"/>
          </a:p>
        </p:txBody>
      </p:sp>
      <p:pic>
        <p:nvPicPr>
          <p:cNvPr id="4" name="Рисунок 3" descr="Чертёж к задаче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4209628" cy="373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23528" y="56612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Запишем условие задачи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2204864"/>
            <a:ext cx="4277544" cy="208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Д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&lt;А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OD=90</a:t>
            </a:r>
            <a:r>
              <a:rPr kumimoji="0" lang="en-US" sz="3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 smtClean="0">
                <a:latin typeface="Arial"/>
                <a:cs typeface="Arial"/>
              </a:rPr>
              <a:t>&lt;AOB=&lt;BOC=&lt;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COD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noProof="0" dirty="0" smtClean="0">
                <a:latin typeface="Arial"/>
                <a:cs typeface="Arial"/>
              </a:rPr>
              <a:t>OL-</a:t>
            </a:r>
            <a:r>
              <a:rPr lang="ru-RU" sz="3200" noProof="0" dirty="0" smtClean="0">
                <a:latin typeface="Arial"/>
                <a:cs typeface="Arial"/>
              </a:rPr>
              <a:t> биссектриса &lt;АОВ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err="1" smtClean="0">
                <a:latin typeface="Arial"/>
                <a:cs typeface="Arial"/>
              </a:rPr>
              <a:t>ОК-биссектриса</a:t>
            </a:r>
            <a:r>
              <a:rPr lang="ru-RU" sz="3200" dirty="0" smtClean="0">
                <a:latin typeface="Arial"/>
                <a:cs typeface="Arial"/>
              </a:rPr>
              <a:t> </a:t>
            </a:r>
            <a:r>
              <a:rPr lang="ru-RU" sz="3200" noProof="0" dirty="0" smtClean="0">
                <a:latin typeface="Arial"/>
                <a:cs typeface="Arial"/>
              </a:rPr>
              <a:t>&lt;СО</a:t>
            </a:r>
            <a:r>
              <a:rPr lang="en-US" sz="3200" noProof="0" dirty="0" smtClean="0">
                <a:latin typeface="Arial"/>
                <a:cs typeface="Arial"/>
              </a:rPr>
              <a:t>D</a:t>
            </a:r>
            <a:endParaRPr lang="ru-RU" sz="3200" noProof="0" dirty="0" smtClean="0">
              <a:latin typeface="Arial"/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Найти </a:t>
            </a:r>
            <a:r>
              <a:rPr kumimoji="0" lang="ru-RU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 </a:t>
            </a:r>
            <a:r>
              <a:rPr kumimoji="0" lang="en-US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LOK</a:t>
            </a:r>
            <a:endParaRPr kumimoji="0" lang="ru-RU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76 0.12696 L -0.06476 -0.124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 build="p"/>
      <p:bldP spid="5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Чертёж к задаче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209628" cy="373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3861048"/>
            <a:ext cx="8373616" cy="25922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200" dirty="0" smtClean="0"/>
              <a:t>Решение.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 smtClean="0">
                <a:latin typeface="Arial"/>
                <a:cs typeface="Arial"/>
              </a:rPr>
              <a:t>&lt;AOB=&lt;BOC=&lt;</a:t>
            </a:r>
            <a:r>
              <a:rPr lang="en-US" sz="3200" dirty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COD</a:t>
            </a:r>
            <a:r>
              <a:rPr lang="ru-RU" sz="3200" dirty="0" smtClean="0">
                <a:latin typeface="Arial"/>
                <a:cs typeface="Arial"/>
              </a:rPr>
              <a:t>=90:3=30</a:t>
            </a:r>
            <a:r>
              <a:rPr lang="ru-RU" sz="3200" baseline="30000" dirty="0" smtClean="0">
                <a:latin typeface="Arial"/>
                <a:cs typeface="Arial"/>
              </a:rPr>
              <a:t>0</a:t>
            </a:r>
            <a:endParaRPr lang="ru-RU" sz="3200" dirty="0" smtClean="0"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Так как О</a:t>
            </a:r>
            <a:r>
              <a:rPr lang="en-US" sz="3200" dirty="0" smtClean="0">
                <a:latin typeface="Arial"/>
                <a:cs typeface="Arial"/>
              </a:rPr>
              <a:t>L</a:t>
            </a:r>
            <a:r>
              <a:rPr lang="ru-RU" sz="3200" dirty="0" smtClean="0">
                <a:latin typeface="Arial"/>
                <a:cs typeface="Arial"/>
              </a:rPr>
              <a:t>- биссектриса угла АОВ, то &lt;</a:t>
            </a:r>
            <a:r>
              <a:rPr lang="en-US" sz="3200" dirty="0" smtClean="0">
                <a:latin typeface="Arial"/>
                <a:cs typeface="Arial"/>
              </a:rPr>
              <a:t>AOL=</a:t>
            </a:r>
            <a:r>
              <a:rPr lang="ru-RU" sz="3200" dirty="0" smtClean="0">
                <a:latin typeface="Arial"/>
                <a:cs typeface="Arial"/>
              </a:rPr>
              <a:t> &lt;</a:t>
            </a:r>
            <a:r>
              <a:rPr lang="en-US" sz="3200" dirty="0" smtClean="0">
                <a:latin typeface="Arial"/>
                <a:cs typeface="Arial"/>
              </a:rPr>
              <a:t>BOL=30</a:t>
            </a:r>
            <a:r>
              <a:rPr lang="ru-RU" sz="3200" dirty="0" smtClean="0">
                <a:latin typeface="Arial"/>
                <a:cs typeface="Arial"/>
              </a:rPr>
              <a:t>:</a:t>
            </a:r>
            <a:r>
              <a:rPr lang="en-US" sz="3200" dirty="0" smtClean="0">
                <a:latin typeface="Arial"/>
                <a:cs typeface="Arial"/>
              </a:rPr>
              <a:t>2=</a:t>
            </a:r>
            <a:r>
              <a:rPr lang="ru-RU" sz="3200" dirty="0" smtClean="0">
                <a:latin typeface="Arial"/>
                <a:cs typeface="Arial"/>
              </a:rPr>
              <a:t> 15</a:t>
            </a:r>
            <a:r>
              <a:rPr lang="ru-RU" sz="3200" baseline="30000" dirty="0" smtClean="0">
                <a:latin typeface="Arial"/>
                <a:cs typeface="Arial"/>
              </a:rPr>
              <a:t>0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Так как ОК -биссектриса угла СО</a:t>
            </a:r>
            <a:r>
              <a:rPr lang="en-US" sz="3200" dirty="0" smtClean="0">
                <a:latin typeface="Arial"/>
                <a:cs typeface="Arial"/>
              </a:rPr>
              <a:t>D</a:t>
            </a:r>
            <a:r>
              <a:rPr lang="ru-RU" sz="3200" dirty="0" smtClean="0">
                <a:latin typeface="Arial"/>
                <a:cs typeface="Arial"/>
              </a:rPr>
              <a:t>, то &lt;</a:t>
            </a:r>
            <a:r>
              <a:rPr lang="en-US" sz="3200" dirty="0" smtClean="0">
                <a:latin typeface="Arial"/>
                <a:cs typeface="Arial"/>
              </a:rPr>
              <a:t>COK=</a:t>
            </a:r>
            <a:r>
              <a:rPr lang="ru-RU" sz="3200" dirty="0" smtClean="0">
                <a:latin typeface="Arial"/>
                <a:cs typeface="Arial"/>
              </a:rPr>
              <a:t> &lt;</a:t>
            </a:r>
            <a:r>
              <a:rPr lang="en-US" sz="3200" dirty="0" smtClean="0">
                <a:latin typeface="Arial"/>
                <a:cs typeface="Arial"/>
              </a:rPr>
              <a:t>KOD=30</a:t>
            </a:r>
            <a:r>
              <a:rPr lang="ru-RU" sz="3200" dirty="0" smtClean="0">
                <a:latin typeface="Arial"/>
                <a:cs typeface="Arial"/>
              </a:rPr>
              <a:t>:</a:t>
            </a:r>
            <a:r>
              <a:rPr lang="en-US" sz="3200" dirty="0" smtClean="0">
                <a:latin typeface="Arial"/>
                <a:cs typeface="Arial"/>
              </a:rPr>
              <a:t>2=</a:t>
            </a:r>
            <a:r>
              <a:rPr lang="ru-RU" sz="3200" dirty="0" smtClean="0">
                <a:latin typeface="Arial"/>
                <a:cs typeface="Arial"/>
              </a:rPr>
              <a:t> 15</a:t>
            </a:r>
            <a:r>
              <a:rPr lang="ru-RU" sz="3200" baseline="30000" dirty="0" smtClean="0">
                <a:latin typeface="Arial"/>
                <a:cs typeface="Arial"/>
              </a:rPr>
              <a:t>0</a:t>
            </a:r>
            <a:r>
              <a:rPr lang="en-US" sz="3200" baseline="3000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 smtClean="0">
                <a:latin typeface="Arial"/>
                <a:cs typeface="Arial"/>
              </a:rPr>
              <a:t>&lt;LOK=15+30+15=60</a:t>
            </a:r>
            <a:r>
              <a:rPr lang="en-US" sz="3200" baseline="30000" dirty="0" smtClean="0">
                <a:latin typeface="Arial"/>
                <a:cs typeface="Arial"/>
              </a:rPr>
              <a:t>0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Ответ: 60</a:t>
            </a:r>
            <a:r>
              <a:rPr lang="ru-RU" sz="3200" baseline="30000" dirty="0" smtClean="0">
                <a:latin typeface="Arial"/>
                <a:cs typeface="Arial"/>
              </a:rPr>
              <a:t>0</a:t>
            </a:r>
            <a:endParaRPr lang="en-US" sz="3200" baseline="30000" dirty="0" smtClean="0"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3200" baseline="30000" dirty="0" smtClean="0"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3200" dirty="0" smtClean="0"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3200" baseline="30000" dirty="0">
              <a:latin typeface="Arial"/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404664"/>
            <a:ext cx="4277544" cy="208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Д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&lt;А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OD=90</a:t>
            </a:r>
            <a:r>
              <a:rPr kumimoji="0" lang="en-US" sz="3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 smtClean="0">
                <a:latin typeface="Arial"/>
                <a:cs typeface="Arial"/>
              </a:rPr>
              <a:t>&lt;AOB=&lt;BOC=&lt;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COD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noProof="0" dirty="0" smtClean="0">
                <a:latin typeface="Arial"/>
                <a:cs typeface="Arial"/>
              </a:rPr>
              <a:t>OL-</a:t>
            </a:r>
            <a:r>
              <a:rPr lang="ru-RU" sz="3200" noProof="0" dirty="0" smtClean="0">
                <a:latin typeface="Arial"/>
                <a:cs typeface="Arial"/>
              </a:rPr>
              <a:t> биссектриса &lt;АОВ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err="1" smtClean="0">
                <a:latin typeface="Arial"/>
                <a:cs typeface="Arial"/>
              </a:rPr>
              <a:t>ОК-биссектриса</a:t>
            </a:r>
            <a:r>
              <a:rPr lang="ru-RU" sz="3200" dirty="0" smtClean="0">
                <a:latin typeface="Arial"/>
                <a:cs typeface="Arial"/>
              </a:rPr>
              <a:t> </a:t>
            </a:r>
            <a:r>
              <a:rPr lang="ru-RU" sz="3200" noProof="0" dirty="0" smtClean="0">
                <a:latin typeface="Arial"/>
                <a:cs typeface="Arial"/>
              </a:rPr>
              <a:t>&lt;СО</a:t>
            </a:r>
            <a:r>
              <a:rPr lang="en-US" sz="3200" noProof="0" dirty="0" smtClean="0">
                <a:latin typeface="Arial"/>
                <a:cs typeface="Arial"/>
              </a:rPr>
              <a:t>D</a:t>
            </a:r>
            <a:endParaRPr lang="ru-RU" sz="3200" noProof="0" dirty="0" smtClean="0">
              <a:latin typeface="Arial"/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Найти </a:t>
            </a:r>
            <a:r>
              <a:rPr kumimoji="0" lang="ru-RU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 </a:t>
            </a:r>
            <a:r>
              <a:rPr kumimoji="0" lang="en-US" sz="32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LOK</a:t>
            </a:r>
            <a:endParaRPr kumimoji="0" lang="ru-RU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smtClean="0"/>
              <a:t>В </a:t>
            </a:r>
            <a:r>
              <a:rPr lang="ru-RU" sz="3600" dirty="0"/>
              <a:t>разные стороны от </a:t>
            </a:r>
            <a:r>
              <a:rPr lang="ru-RU" sz="3600" dirty="0" smtClean="0"/>
              <a:t> </a:t>
            </a:r>
            <a:r>
              <a:rPr lang="ru-RU" sz="3600" dirty="0"/>
              <a:t>луча </a:t>
            </a:r>
            <a:r>
              <a:rPr lang="ru-RU" sz="3600" dirty="0" smtClean="0"/>
              <a:t>ОА отложен</a:t>
            </a:r>
            <a:r>
              <a:rPr lang="ru-RU" sz="3600" dirty="0"/>
              <a:t>ы</a:t>
            </a:r>
            <a:r>
              <a:rPr lang="ru-RU" sz="3600" dirty="0" smtClean="0"/>
              <a:t> угол ВОА и угол АОС. </a:t>
            </a:r>
            <a:r>
              <a:rPr lang="ru-RU" sz="3600" dirty="0"/>
              <a:t>Проведены биссектрисы </a:t>
            </a:r>
            <a:r>
              <a:rPr lang="en-US" sz="3600" dirty="0" smtClean="0"/>
              <a:t>OL </a:t>
            </a:r>
            <a:r>
              <a:rPr lang="ru-RU" sz="3600" dirty="0" smtClean="0"/>
              <a:t>и</a:t>
            </a:r>
            <a:r>
              <a:rPr lang="en-US" sz="3600" dirty="0" smtClean="0"/>
              <a:t> OK</a:t>
            </a:r>
            <a:r>
              <a:rPr lang="ru-RU" sz="3600" dirty="0" smtClean="0"/>
              <a:t>. </a:t>
            </a:r>
            <a:r>
              <a:rPr lang="ru-RU" sz="3600" dirty="0"/>
              <a:t>Найти угол </a:t>
            </a:r>
            <a:r>
              <a:rPr lang="en-US" sz="3600" dirty="0" smtClean="0"/>
              <a:t>LOK </a:t>
            </a:r>
            <a:r>
              <a:rPr lang="ru-RU" sz="3600" dirty="0" smtClean="0"/>
              <a:t>между биссектрисами, если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5760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Выполним пояснительный рисунок</a:t>
            </a:r>
            <a:endParaRPr lang="ru-RU" dirty="0"/>
          </a:p>
        </p:txBody>
      </p:sp>
      <p:pic>
        <p:nvPicPr>
          <p:cNvPr id="4" name="Рисунок 3" descr="Чертёж к задаче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944"/>
            <a:ext cx="5004767" cy="373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39552" y="227687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Запишем условие задачи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148064" y="2996952"/>
            <a:ext cx="3995936" cy="2376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Дано: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dirty="0"/>
          </a:p>
          <a:p>
            <a:pPr marL="342900" indent="-342900">
              <a:spcBef>
                <a:spcPct val="20000"/>
              </a:spcBef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OL-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биссектриса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&lt;АОВ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 smtClean="0"/>
              <a:t>O</a:t>
            </a:r>
            <a:r>
              <a:rPr lang="ru-RU" sz="3200" dirty="0"/>
              <a:t>К</a:t>
            </a:r>
            <a:r>
              <a:rPr lang="en-US" sz="3200" dirty="0" smtClean="0"/>
              <a:t>-</a:t>
            </a:r>
            <a:r>
              <a:rPr lang="ru-RU" sz="3200" dirty="0" smtClean="0"/>
              <a:t> </a:t>
            </a:r>
            <a:r>
              <a:rPr lang="ru-RU" sz="3200" dirty="0"/>
              <a:t>биссектриса </a:t>
            </a:r>
            <a:r>
              <a:rPr lang="ru-RU" sz="3200" dirty="0">
                <a:latin typeface="Arial"/>
                <a:cs typeface="Arial"/>
              </a:rPr>
              <a:t>&lt;</a:t>
            </a:r>
            <a:r>
              <a:rPr lang="ru-RU" sz="3200" dirty="0" smtClean="0">
                <a:latin typeface="Arial"/>
                <a:cs typeface="Arial"/>
              </a:rPr>
              <a:t>АОС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Найти &lt;</a:t>
            </a:r>
            <a:r>
              <a:rPr lang="en-US" sz="3200" dirty="0" smtClean="0">
                <a:latin typeface="Arial"/>
                <a:cs typeface="Arial"/>
              </a:rPr>
              <a:t>LOK</a:t>
            </a: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https://static-interneturok.cdnvideo.ru/content/konspekt_image/320684/76ee97e0_e26a_0134_a0a7_026f34392a4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44824"/>
            <a:ext cx="2664296" cy="59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tatic-interneturok.cdnvideo.ru/content/konspekt_image/320684/76ee97e0_e26a_0134_a0a7_026f34392a4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73016"/>
            <a:ext cx="2664296" cy="59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 build="p"/>
      <p:bldP spid="5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Чертёж к задаче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5004767" cy="373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148064" y="188640"/>
            <a:ext cx="3995936" cy="2376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Дано: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dirty="0"/>
          </a:p>
          <a:p>
            <a:pPr marL="342900" indent="-342900">
              <a:spcBef>
                <a:spcPct val="20000"/>
              </a:spcBef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OL-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биссектриса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&lt;АОВ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 smtClean="0"/>
              <a:t>O</a:t>
            </a:r>
            <a:r>
              <a:rPr lang="ru-RU" sz="3200" dirty="0"/>
              <a:t>К</a:t>
            </a:r>
            <a:r>
              <a:rPr lang="en-US" sz="3200" dirty="0" smtClean="0"/>
              <a:t>-</a:t>
            </a:r>
            <a:r>
              <a:rPr lang="ru-RU" sz="3200" dirty="0" smtClean="0"/>
              <a:t> </a:t>
            </a:r>
            <a:r>
              <a:rPr lang="ru-RU" sz="3200" dirty="0"/>
              <a:t>биссектриса </a:t>
            </a:r>
            <a:r>
              <a:rPr lang="ru-RU" sz="3200" dirty="0">
                <a:latin typeface="Arial"/>
                <a:cs typeface="Arial"/>
              </a:rPr>
              <a:t>&lt;</a:t>
            </a:r>
            <a:r>
              <a:rPr lang="ru-RU" sz="3200" dirty="0" smtClean="0">
                <a:latin typeface="Arial"/>
                <a:cs typeface="Arial"/>
              </a:rPr>
              <a:t>АОС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Найти &lt;</a:t>
            </a:r>
            <a:r>
              <a:rPr lang="en-US" sz="3200" dirty="0" smtClean="0">
                <a:latin typeface="Arial"/>
                <a:cs typeface="Arial"/>
              </a:rPr>
              <a:t>LOK</a:t>
            </a: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https://static-interneturok.cdnvideo.ru/content/konspekt_image/320684/76ee97e0_e26a_0134_a0a7_026f34392a4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48680"/>
            <a:ext cx="2664296" cy="59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0" y="2924944"/>
            <a:ext cx="8748464" cy="2376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Решение.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noProof="0" dirty="0" smtClean="0"/>
              <a:t>Обозначим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&lt;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АОВ=х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, тогда </a:t>
            </a:r>
            <a:r>
              <a:rPr lang="ru-RU" sz="3200" dirty="0" smtClean="0">
                <a:latin typeface="Arial"/>
                <a:cs typeface="Arial"/>
              </a:rPr>
              <a:t>&lt;АОС=160-х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Так как О</a:t>
            </a:r>
            <a:r>
              <a:rPr lang="en-US" sz="3200" dirty="0" smtClean="0">
                <a:latin typeface="Arial"/>
                <a:cs typeface="Arial"/>
              </a:rPr>
              <a:t>L </a:t>
            </a:r>
            <a:r>
              <a:rPr lang="ru-RU" sz="3200" dirty="0" smtClean="0">
                <a:latin typeface="Arial"/>
                <a:cs typeface="Arial"/>
              </a:rPr>
              <a:t>и ОК –биссектрис</a:t>
            </a:r>
            <a:r>
              <a:rPr lang="ru-RU" sz="3200" dirty="0">
                <a:latin typeface="Arial"/>
                <a:cs typeface="Arial"/>
              </a:rPr>
              <a:t>ы</a:t>
            </a:r>
            <a:r>
              <a:rPr lang="ru-RU" sz="3200" dirty="0" smtClean="0">
                <a:latin typeface="Arial"/>
                <a:cs typeface="Arial"/>
              </a:rPr>
              <a:t>, то 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&lt;</a:t>
            </a:r>
            <a:r>
              <a:rPr lang="en-US" sz="3200" dirty="0" smtClean="0">
                <a:latin typeface="Arial"/>
                <a:cs typeface="Arial"/>
              </a:rPr>
              <a:t>L</a:t>
            </a:r>
            <a:r>
              <a:rPr lang="ru-RU" sz="3200" dirty="0" smtClean="0">
                <a:latin typeface="Arial"/>
                <a:cs typeface="Arial"/>
              </a:rPr>
              <a:t>О</a:t>
            </a:r>
            <a:r>
              <a:rPr lang="en-US" sz="3200" dirty="0" smtClean="0">
                <a:latin typeface="Arial"/>
                <a:cs typeface="Arial"/>
              </a:rPr>
              <a:t>A</a:t>
            </a:r>
            <a:r>
              <a:rPr lang="ru-RU" sz="3200" dirty="0" smtClean="0">
                <a:latin typeface="Arial"/>
                <a:cs typeface="Arial"/>
              </a:rPr>
              <a:t>=х:2,</a:t>
            </a:r>
            <a:r>
              <a:rPr lang="en-US" sz="3200" dirty="0" smtClean="0">
                <a:latin typeface="Arial"/>
                <a:cs typeface="Arial"/>
              </a:rPr>
              <a:t> </a:t>
            </a:r>
            <a:r>
              <a:rPr lang="ru-RU" sz="3200" dirty="0" smtClean="0">
                <a:latin typeface="Arial"/>
                <a:cs typeface="Arial"/>
              </a:rPr>
              <a:t>а </a:t>
            </a:r>
            <a:r>
              <a:rPr lang="ru-RU" sz="3200" dirty="0">
                <a:latin typeface="Arial"/>
                <a:cs typeface="Arial"/>
              </a:rPr>
              <a:t>&lt;</a:t>
            </a:r>
            <a:r>
              <a:rPr lang="ru-RU" sz="3200" dirty="0" smtClean="0">
                <a:latin typeface="Arial"/>
                <a:cs typeface="Arial"/>
              </a:rPr>
              <a:t>АОК=(160-х):2</a:t>
            </a:r>
            <a:r>
              <a:rPr lang="ru-RU" sz="3200" dirty="0">
                <a:latin typeface="Arial"/>
                <a:cs typeface="Arial"/>
              </a:rPr>
              <a:t> </a:t>
            </a:r>
            <a:endParaRPr lang="ru-RU" sz="3200" dirty="0" smtClean="0"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latin typeface="Arial"/>
                <a:cs typeface="Arial"/>
              </a:rPr>
              <a:t>&lt;</a:t>
            </a:r>
            <a:r>
              <a:rPr lang="en-US" sz="3200" dirty="0" smtClean="0">
                <a:latin typeface="Arial"/>
                <a:cs typeface="Arial"/>
              </a:rPr>
              <a:t>L</a:t>
            </a:r>
            <a:r>
              <a:rPr lang="ru-RU" sz="3200" dirty="0" smtClean="0">
                <a:latin typeface="Arial"/>
                <a:cs typeface="Arial"/>
              </a:rPr>
              <a:t>О</a:t>
            </a:r>
            <a:r>
              <a:rPr lang="en-US" sz="3200" dirty="0" smtClean="0">
                <a:latin typeface="Arial"/>
                <a:cs typeface="Arial"/>
              </a:rPr>
              <a:t>K</a:t>
            </a:r>
            <a:r>
              <a:rPr lang="ru-RU" sz="3200" dirty="0" smtClean="0">
                <a:latin typeface="Arial"/>
                <a:cs typeface="Arial"/>
              </a:rPr>
              <a:t>=</a:t>
            </a:r>
            <a:r>
              <a:rPr lang="ru-RU" sz="3200" dirty="0">
                <a:latin typeface="Arial"/>
                <a:cs typeface="Arial"/>
              </a:rPr>
              <a:t> </a:t>
            </a:r>
            <a:r>
              <a:rPr lang="ru-RU" sz="3200" dirty="0" smtClean="0">
                <a:latin typeface="Arial"/>
                <a:cs typeface="Arial"/>
              </a:rPr>
              <a:t>&lt;</a:t>
            </a:r>
            <a:r>
              <a:rPr lang="en-US" sz="3200" dirty="0" smtClean="0">
                <a:latin typeface="Arial"/>
                <a:cs typeface="Arial"/>
              </a:rPr>
              <a:t>L</a:t>
            </a:r>
            <a:r>
              <a:rPr lang="ru-RU" sz="3200" dirty="0" smtClean="0">
                <a:latin typeface="Arial"/>
                <a:cs typeface="Arial"/>
              </a:rPr>
              <a:t>О</a:t>
            </a:r>
            <a:r>
              <a:rPr lang="en-US" sz="3200" dirty="0" smtClean="0">
                <a:latin typeface="Arial"/>
                <a:cs typeface="Arial"/>
              </a:rPr>
              <a:t>A+</a:t>
            </a:r>
            <a:r>
              <a:rPr lang="ru-RU" sz="3200" dirty="0">
                <a:latin typeface="Arial"/>
                <a:cs typeface="Arial"/>
              </a:rPr>
              <a:t> &lt;</a:t>
            </a:r>
            <a:r>
              <a:rPr lang="ru-RU" sz="3200" dirty="0" smtClean="0">
                <a:latin typeface="Arial"/>
                <a:cs typeface="Arial"/>
              </a:rPr>
              <a:t>АО</a:t>
            </a:r>
            <a:r>
              <a:rPr lang="en-US" sz="3200" dirty="0">
                <a:latin typeface="Arial"/>
                <a:cs typeface="Arial"/>
              </a:rPr>
              <a:t>K</a:t>
            </a:r>
            <a:r>
              <a:rPr lang="ru-RU" sz="3200" dirty="0" smtClean="0">
                <a:latin typeface="Arial"/>
                <a:cs typeface="Arial"/>
              </a:rPr>
              <a:t>=х:2+(160-х):2=(х+160-х):2=160:2=80</a:t>
            </a:r>
            <a:r>
              <a:rPr lang="ru-RU" sz="3200" baseline="30000" dirty="0" smtClean="0">
                <a:latin typeface="Arial"/>
                <a:cs typeface="Arial"/>
              </a:rPr>
              <a:t>0</a:t>
            </a:r>
          </a:p>
          <a:p>
            <a:pPr marL="342900" indent="-342900">
              <a:spcBef>
                <a:spcPct val="20000"/>
              </a:spcBef>
            </a:pP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5445224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/>
                <a:cs typeface="Arial"/>
              </a:rPr>
              <a:t>Ответ :80</a:t>
            </a:r>
            <a:r>
              <a:rPr lang="ru-RU" sz="2800" baseline="30000" dirty="0" smtClean="0">
                <a:latin typeface="Arial"/>
                <a:cs typeface="Arial"/>
              </a:rPr>
              <a:t>0</a:t>
            </a:r>
            <a:endParaRPr lang="ru-RU" sz="280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465</Words>
  <Application>Microsoft Office PowerPoint</Application>
  <PresentationFormat>Экран 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Измерение отрезков и углов</vt:lpstr>
      <vt:lpstr>Основные факты, которые используют при решении задач</vt:lpstr>
      <vt:lpstr> №33 Точки В, D и M лежат на одной прямой. BD=7cм, MD=16см. Найти расстояние BM.  </vt:lpstr>
      <vt:lpstr>  Точки В, D и M лежат на одной прямой. BD=7cм, MD=16см. Найти расстояние BM.  </vt:lpstr>
      <vt:lpstr> №36. Лежат ли точки А, В и С на одной прямой,  если АС=5см, АВ=3см, ВС=4см? </vt:lpstr>
      <vt:lpstr> № 51 Прямой угол АОD двумя лучами OB и OC разделён на три равных угла. Найти угол между биссектрисами крайних углов AOB и COD .  </vt:lpstr>
      <vt:lpstr>Слайд 7</vt:lpstr>
      <vt:lpstr>В разные стороны от  луча ОА отложены угол ВОА и угол АОС. Проведены биссектрисы OL и OK. Найти угол LOK между биссектрисами, если  </vt:lpstr>
      <vt:lpstr>  </vt:lpstr>
      <vt:lpstr>Домашнее задание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Измерение отрезков и углов</dc:title>
  <dc:creator>Windows User</dc:creator>
  <cp:lastModifiedBy>Windows User</cp:lastModifiedBy>
  <cp:revision>2</cp:revision>
  <dcterms:created xsi:type="dcterms:W3CDTF">2022-09-25T05:33:28Z</dcterms:created>
  <dcterms:modified xsi:type="dcterms:W3CDTF">2022-09-26T13:05:01Z</dcterms:modified>
</cp:coreProperties>
</file>