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C70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slide" Target="slide14.xml"/><Relationship Id="rId3" Type="http://schemas.openxmlformats.org/officeDocument/2006/relationships/slide" Target="slide5.xml"/><Relationship Id="rId7" Type="http://schemas.openxmlformats.org/officeDocument/2006/relationships/slide" Target="slide10.xml"/><Relationship Id="rId12" Type="http://schemas.openxmlformats.org/officeDocument/2006/relationships/slide" Target="slide1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11" Type="http://schemas.openxmlformats.org/officeDocument/2006/relationships/slide" Target="slide12.xml"/><Relationship Id="rId5" Type="http://schemas.openxmlformats.org/officeDocument/2006/relationships/slide" Target="slide8.xml"/><Relationship Id="rId10" Type="http://schemas.openxmlformats.org/officeDocument/2006/relationships/slide" Target="slide11.xml"/><Relationship Id="rId4" Type="http://schemas.openxmlformats.org/officeDocument/2006/relationships/slide" Target="slide6.xml"/><Relationship Id="rId9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57158" y="2285992"/>
            <a:ext cx="8280920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800" dirty="0" smtClean="0">
                <a:solidFill>
                  <a:srgbClr val="FF0000"/>
                </a:solidFill>
                <a:latin typeface="Comic Sans MS" pitchFamily="66" charset="0"/>
              </a:rPr>
              <a:t>Урок-игра в </a:t>
            </a:r>
            <a:r>
              <a:rPr lang="ru-RU" sz="4800" dirty="0" smtClean="0">
                <a:solidFill>
                  <a:srgbClr val="FF0000"/>
                </a:solidFill>
                <a:latin typeface="Comic Sans MS" pitchFamily="66" charset="0"/>
              </a:rPr>
              <a:t>6-7 </a:t>
            </a:r>
            <a:r>
              <a:rPr lang="ru-RU" sz="4800" dirty="0" smtClean="0">
                <a:solidFill>
                  <a:srgbClr val="FF0000"/>
                </a:solidFill>
                <a:latin typeface="Comic Sans MS" pitchFamily="66" charset="0"/>
              </a:rPr>
              <a:t>классе на тему «Степени сравнения прилагательных в английском языке»</a:t>
            </a:r>
            <a:endParaRPr kumimoji="0" lang="ru-RU" sz="4800" b="1" i="0" u="none" strike="noStrike" kern="1200" normalizeH="0" baseline="0" noProof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право 1">
            <a:hlinkClick r:id="rId2" action="ppaction://hlinksldjump"/>
          </p:cNvPr>
          <p:cNvSpPr/>
          <p:nvPr/>
        </p:nvSpPr>
        <p:spPr>
          <a:xfrm>
            <a:off x="8358214" y="614364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643042" y="1428736"/>
            <a:ext cx="56436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Подберите нужный перевод к прилагательному:</a:t>
            </a:r>
            <a:endParaRPr lang="ru-RU" sz="36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142976" y="3214686"/>
          <a:ext cx="7143800" cy="231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1900"/>
                <a:gridCol w="3571900"/>
              </a:tblGrid>
              <a:tr h="124790"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solidFill>
                            <a:srgbClr val="CC0066"/>
                          </a:solidFill>
                        </a:rPr>
                        <a:t>the smallest</a:t>
                      </a:r>
                      <a:endParaRPr lang="ru-RU" sz="3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tx1"/>
                          </a:solidFill>
                        </a:rPr>
                        <a:t>самый</a:t>
                      </a:r>
                      <a:r>
                        <a:rPr lang="ru-RU" sz="3200" baseline="0" dirty="0" smtClean="0">
                          <a:solidFill>
                            <a:schemeClr val="tx1"/>
                          </a:solidFill>
                        </a:rPr>
                        <a:t> полезный</a:t>
                      </a:r>
                      <a:endParaRPr lang="ru-RU" sz="3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solidFill>
                            <a:srgbClr val="7030A0"/>
                          </a:solidFill>
                          <a:latin typeface="+mn-lt"/>
                        </a:rPr>
                        <a:t>larger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поздний</a:t>
                      </a:r>
                      <a:endParaRPr lang="ru-RU" sz="3200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solidFill>
                            <a:srgbClr val="00B050"/>
                          </a:solidFill>
                          <a:latin typeface="+mn-lt"/>
                        </a:rPr>
                        <a:t>late</a:t>
                      </a:r>
                      <a:endParaRPr lang="ru-RU" sz="3200" b="1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самый маленький</a:t>
                      </a:r>
                      <a:endParaRPr lang="ru-RU" sz="3200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the most useful</a:t>
                      </a:r>
                      <a:endParaRPr lang="ru-RU" sz="32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огромнее</a:t>
                      </a:r>
                      <a:endParaRPr lang="ru-RU" sz="3200" b="1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cxnSp>
        <p:nvCxnSpPr>
          <p:cNvPr id="6" name="Прямая со стрелкой 5"/>
          <p:cNvCxnSpPr/>
          <p:nvPr/>
        </p:nvCxnSpPr>
        <p:spPr>
          <a:xfrm rot="16200000" flipH="1">
            <a:off x="3571868" y="3500438"/>
            <a:ext cx="1143008" cy="1143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2428860" y="4143380"/>
            <a:ext cx="2286016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2214546" y="4143380"/>
            <a:ext cx="2357454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 flipH="1" flipV="1">
            <a:off x="3643306" y="4143380"/>
            <a:ext cx="1500198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право 1">
            <a:hlinkClick r:id="rId2" action="ppaction://hlinksldjump"/>
          </p:cNvPr>
          <p:cNvSpPr/>
          <p:nvPr/>
        </p:nvSpPr>
        <p:spPr>
          <a:xfrm>
            <a:off x="8358214" y="614364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785786" y="2357430"/>
            <a:ext cx="7543824" cy="4167196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good		better			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best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хороший		лучший, лучше		   (</a:t>
            </a:r>
            <a:r>
              <a:rPr kumimoji="0" lang="ru-RU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наи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)лучший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bad		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worse		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worst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плохой		худший, хуже		    (</a:t>
            </a:r>
            <a:r>
              <a:rPr kumimoji="0" lang="ru-RU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наи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)худший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little		less			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least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мало		                 меньше			    наименьший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much,many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more			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most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много		больше			   наибольший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44" y="1214422"/>
            <a:ext cx="87868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Назовите прилагательные, которые образуют свои степени сравнения не по правилу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прила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714488"/>
            <a:ext cx="8501122" cy="4462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трелка вправо 2">
            <a:hlinkClick r:id="rId3" action="ppaction://hlinksldjump"/>
          </p:cNvPr>
          <p:cNvSpPr/>
          <p:nvPr/>
        </p:nvSpPr>
        <p:spPr>
          <a:xfrm>
            <a:off x="8358214" y="614364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право 1">
            <a:hlinkClick r:id="rId2" action="ppaction://hlinksldjump"/>
          </p:cNvPr>
          <p:cNvSpPr/>
          <p:nvPr/>
        </p:nvSpPr>
        <p:spPr>
          <a:xfrm>
            <a:off x="8358214" y="614364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571472" y="1357298"/>
            <a:ext cx="79296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Comic Sans MS" pitchFamily="66" charset="0"/>
              </a:rPr>
              <a:t>Look at the pictures and say: which one is happier.</a:t>
            </a:r>
            <a:endParaRPr lang="ru-RU" sz="3600" dirty="0" smtClean="0">
              <a:latin typeface="Comic Sans MS" pitchFamily="66" charset="0"/>
            </a:endParaRPr>
          </a:p>
          <a:p>
            <a:pPr algn="ctr"/>
            <a:endParaRPr lang="ru-RU" sz="3600" dirty="0"/>
          </a:p>
        </p:txBody>
      </p:sp>
      <p:pic>
        <p:nvPicPr>
          <p:cNvPr id="4" name="Picture 8" descr="Новый рисунок (18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2571744"/>
            <a:ext cx="7358114" cy="4027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право 1">
            <a:hlinkClick r:id="rId2" action="ppaction://hlinksldjump"/>
          </p:cNvPr>
          <p:cNvSpPr/>
          <p:nvPr/>
        </p:nvSpPr>
        <p:spPr>
          <a:xfrm>
            <a:off x="8358214" y="614364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F:\гр5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500174"/>
            <a:ext cx="7500990" cy="50821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лако 1">
            <a:hlinkClick r:id="rId2" action="ppaction://hlinksldjump"/>
          </p:cNvPr>
          <p:cNvSpPr/>
          <p:nvPr/>
        </p:nvSpPr>
        <p:spPr>
          <a:xfrm>
            <a:off x="3571868" y="1857364"/>
            <a:ext cx="1500198" cy="107157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лако 2">
            <a:hlinkClick r:id="rId3" action="ppaction://hlinksldjump"/>
          </p:cNvPr>
          <p:cNvSpPr/>
          <p:nvPr/>
        </p:nvSpPr>
        <p:spPr>
          <a:xfrm>
            <a:off x="5500694" y="1857364"/>
            <a:ext cx="1500198" cy="107157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блако 3">
            <a:hlinkClick r:id="rId4" action="ppaction://hlinksldjump"/>
          </p:cNvPr>
          <p:cNvSpPr/>
          <p:nvPr/>
        </p:nvSpPr>
        <p:spPr>
          <a:xfrm>
            <a:off x="7286644" y="1785926"/>
            <a:ext cx="1500198" cy="107157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блако 4">
            <a:hlinkClick r:id="rId5" action="ppaction://hlinksldjump"/>
          </p:cNvPr>
          <p:cNvSpPr/>
          <p:nvPr/>
        </p:nvSpPr>
        <p:spPr>
          <a:xfrm>
            <a:off x="3571868" y="3357562"/>
            <a:ext cx="1500198" cy="1071570"/>
          </a:xfrm>
          <a:prstGeom prst="cloud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лако 5">
            <a:hlinkClick r:id="rId6" action="ppaction://hlinksldjump"/>
          </p:cNvPr>
          <p:cNvSpPr/>
          <p:nvPr/>
        </p:nvSpPr>
        <p:spPr>
          <a:xfrm>
            <a:off x="5429256" y="3286124"/>
            <a:ext cx="1500198" cy="1071570"/>
          </a:xfrm>
          <a:prstGeom prst="cloud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лако 6">
            <a:hlinkClick r:id="rId7" action="ppaction://hlinksldjump"/>
          </p:cNvPr>
          <p:cNvSpPr/>
          <p:nvPr/>
        </p:nvSpPr>
        <p:spPr>
          <a:xfrm>
            <a:off x="7215206" y="3286124"/>
            <a:ext cx="1500198" cy="1071570"/>
          </a:xfrm>
          <a:prstGeom prst="cloud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блако 7">
            <a:hlinkClick r:id="rId8" action="ppaction://hlinksldjump"/>
          </p:cNvPr>
          <p:cNvSpPr/>
          <p:nvPr/>
        </p:nvSpPr>
        <p:spPr>
          <a:xfrm>
            <a:off x="1714480" y="1928802"/>
            <a:ext cx="1500198" cy="107157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блако 8">
            <a:hlinkClick r:id="rId9" action="ppaction://hlinksldjump"/>
          </p:cNvPr>
          <p:cNvSpPr/>
          <p:nvPr/>
        </p:nvSpPr>
        <p:spPr>
          <a:xfrm>
            <a:off x="1714480" y="3429000"/>
            <a:ext cx="1500198" cy="1071570"/>
          </a:xfrm>
          <a:prstGeom prst="cloud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блако 9">
            <a:hlinkClick r:id="rId10" action="ppaction://hlinksldjump"/>
          </p:cNvPr>
          <p:cNvSpPr/>
          <p:nvPr/>
        </p:nvSpPr>
        <p:spPr>
          <a:xfrm>
            <a:off x="1714480" y="4929198"/>
            <a:ext cx="1500198" cy="1071570"/>
          </a:xfrm>
          <a:prstGeom prst="cloud">
            <a:avLst/>
          </a:prstGeom>
          <a:solidFill>
            <a:srgbClr val="3BC70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блако 10">
            <a:hlinkClick r:id="rId11" action="ppaction://hlinksldjump"/>
          </p:cNvPr>
          <p:cNvSpPr/>
          <p:nvPr/>
        </p:nvSpPr>
        <p:spPr>
          <a:xfrm>
            <a:off x="3571868" y="4929198"/>
            <a:ext cx="1500198" cy="1071570"/>
          </a:xfrm>
          <a:prstGeom prst="cloud">
            <a:avLst/>
          </a:prstGeom>
          <a:solidFill>
            <a:srgbClr val="3BC70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блако 11">
            <a:hlinkClick r:id="rId12" action="ppaction://hlinksldjump"/>
          </p:cNvPr>
          <p:cNvSpPr/>
          <p:nvPr/>
        </p:nvSpPr>
        <p:spPr>
          <a:xfrm>
            <a:off x="5500694" y="4929198"/>
            <a:ext cx="1500198" cy="1071570"/>
          </a:xfrm>
          <a:prstGeom prst="cloud">
            <a:avLst/>
          </a:prstGeom>
          <a:solidFill>
            <a:srgbClr val="3BC70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блако 12">
            <a:hlinkClick r:id="rId13" action="ppaction://hlinksldjump"/>
          </p:cNvPr>
          <p:cNvSpPr/>
          <p:nvPr/>
        </p:nvSpPr>
        <p:spPr>
          <a:xfrm>
            <a:off x="7358082" y="4857760"/>
            <a:ext cx="1500198" cy="1071570"/>
          </a:xfrm>
          <a:prstGeom prst="cloud">
            <a:avLst/>
          </a:prstGeom>
          <a:solidFill>
            <a:srgbClr val="3BC70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 rot="20006735">
            <a:off x="357158" y="2071678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3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latin typeface="Cooper Black" pitchFamily="18" charset="0"/>
              </a:rPr>
              <a:t>balls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 rot="20006735">
            <a:off x="396295" y="3604669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4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latin typeface="Cooper Black" pitchFamily="18" charset="0"/>
              </a:rPr>
              <a:t>balls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 rot="20006735">
            <a:off x="396295" y="5176305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5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latin typeface="Cooper Black" pitchFamily="18" charset="0"/>
              </a:rPr>
              <a:t>balls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14546" y="2143116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1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071934" y="2071678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2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00760" y="2071678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3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786710" y="2000240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4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14546" y="3643314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5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071934" y="3571876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6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929322" y="3500438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7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715272" y="3500438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8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214546" y="5143512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9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000496" y="5143512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10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929322" y="5143512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11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786710" y="5072074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smtClean="0">
                <a:solidFill>
                  <a:srgbClr val="FF0000"/>
                </a:solidFill>
              </a:rPr>
              <a:t>12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571744"/>
            <a:ext cx="73581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Comic Sans MS" pitchFamily="66" charset="0"/>
              </a:rPr>
              <a:t>Названия степеней сравнения на английском языке.</a:t>
            </a:r>
            <a:endParaRPr lang="ru-RU" sz="3600" dirty="0"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00100" y="4643446"/>
            <a:ext cx="7548861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3200" dirty="0" smtClean="0">
                <a:solidFill>
                  <a:srgbClr val="000099"/>
                </a:solidFill>
              </a:rPr>
              <a:t>Positive          Comparative         Superlative </a:t>
            </a:r>
            <a:endParaRPr lang="en-US" sz="3200" dirty="0">
              <a:solidFill>
                <a:srgbClr val="000099"/>
              </a:solidFill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001024" y="6000768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1643050"/>
            <a:ext cx="835824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Расскажите правило образования степеней сравнения односложных прилагательных.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00166" y="4143380"/>
            <a:ext cx="6143668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Односложные прилагательные: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dirty="0" smtClean="0">
                <a:solidFill>
                  <a:srgbClr val="002060"/>
                </a:solidFill>
              </a:rPr>
              <a:t>  </a:t>
            </a:r>
            <a:r>
              <a:rPr lang="ru-RU" sz="2800" dirty="0" smtClean="0">
                <a:solidFill>
                  <a:srgbClr val="002060"/>
                </a:solidFill>
              </a:rPr>
              <a:t>Слово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ru-RU" sz="2800" dirty="0" smtClean="0">
                <a:solidFill>
                  <a:srgbClr val="002060"/>
                </a:solidFill>
              </a:rPr>
              <a:t>+ </a:t>
            </a:r>
            <a:r>
              <a:rPr lang="en-US" sz="2800" dirty="0" smtClean="0">
                <a:solidFill>
                  <a:srgbClr val="002060"/>
                </a:solidFill>
              </a:rPr>
              <a:t>             -</a:t>
            </a:r>
            <a:r>
              <a:rPr lang="en-US" sz="2800" dirty="0" err="1" smtClean="0">
                <a:solidFill>
                  <a:srgbClr val="002060"/>
                </a:solidFill>
              </a:rPr>
              <a:t>er</a:t>
            </a:r>
            <a:r>
              <a:rPr lang="en-US" sz="2800" dirty="0" smtClean="0">
                <a:solidFill>
                  <a:srgbClr val="002060"/>
                </a:solidFill>
              </a:rPr>
              <a:t>                     -</a:t>
            </a:r>
            <a:r>
              <a:rPr lang="en-US" sz="2800" dirty="0" err="1" smtClean="0">
                <a:solidFill>
                  <a:srgbClr val="002060"/>
                </a:solidFill>
              </a:rPr>
              <a:t>est</a:t>
            </a:r>
            <a:endParaRPr lang="en-US" sz="2800" dirty="0" smtClean="0">
              <a:solidFill>
                <a:srgbClr val="002060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dirty="0" smtClean="0">
                <a:solidFill>
                  <a:srgbClr val="002060"/>
                </a:solidFill>
              </a:rPr>
              <a:t>   short                 shorter         the shortest</a:t>
            </a:r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8001024" y="6000768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3786190"/>
            <a:ext cx="7286676" cy="2419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Двусложные прилагательные, оканчивающие на –</a:t>
            </a:r>
            <a:r>
              <a:rPr lang="en-US" sz="2800" dirty="0" smtClean="0">
                <a:solidFill>
                  <a:srgbClr val="002060"/>
                </a:solidFill>
              </a:rPr>
              <a:t>y,   - </a:t>
            </a:r>
            <a:r>
              <a:rPr lang="en-US" sz="2800" dirty="0" err="1" smtClean="0">
                <a:solidFill>
                  <a:srgbClr val="002060"/>
                </a:solidFill>
              </a:rPr>
              <a:t>er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smtClean="0">
                <a:solidFill>
                  <a:srgbClr val="002060"/>
                </a:solidFill>
              </a:rPr>
              <a:t>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dirty="0" smtClean="0">
                <a:solidFill>
                  <a:srgbClr val="002060"/>
                </a:solidFill>
              </a:rPr>
              <a:t>   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800" dirty="0" smtClean="0">
              <a:solidFill>
                <a:srgbClr val="002060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dirty="0" smtClean="0">
                <a:solidFill>
                  <a:srgbClr val="002060"/>
                </a:solidFill>
              </a:rPr>
              <a:t>    simple               simpl</a:t>
            </a:r>
            <a:r>
              <a:rPr lang="en-US" sz="2800" dirty="0" smtClean="0">
                <a:solidFill>
                  <a:srgbClr val="FF0000"/>
                </a:solidFill>
              </a:rPr>
              <a:t>er</a:t>
            </a:r>
            <a:r>
              <a:rPr lang="en-US" sz="2800" dirty="0" smtClean="0">
                <a:solidFill>
                  <a:srgbClr val="002060"/>
                </a:solidFill>
              </a:rPr>
              <a:t>         the simpl</a:t>
            </a:r>
            <a:r>
              <a:rPr lang="en-US" sz="2800" dirty="0" smtClean="0">
                <a:solidFill>
                  <a:srgbClr val="FF0000"/>
                </a:solidFill>
              </a:rPr>
              <a:t>est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dirty="0" smtClean="0">
                <a:solidFill>
                  <a:srgbClr val="002060"/>
                </a:solidFill>
              </a:rPr>
              <a:t>    dirty                   dirt</a:t>
            </a:r>
            <a:r>
              <a:rPr lang="en-US" sz="2800" dirty="0" smtClean="0">
                <a:solidFill>
                  <a:srgbClr val="FF0000"/>
                </a:solidFill>
              </a:rPr>
              <a:t>ier </a:t>
            </a:r>
            <a:r>
              <a:rPr lang="en-US" sz="2800" dirty="0" smtClean="0">
                <a:solidFill>
                  <a:srgbClr val="002060"/>
                </a:solidFill>
              </a:rPr>
              <a:t>         the dirt</a:t>
            </a:r>
            <a:r>
              <a:rPr lang="en-US" sz="2800" dirty="0" smtClean="0">
                <a:solidFill>
                  <a:srgbClr val="FF0000"/>
                </a:solidFill>
              </a:rPr>
              <a:t>iest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1643050"/>
            <a:ext cx="85725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Расскажите правило образования степеней сравнения двусложных прилагательных, оканчивающихся на </a:t>
            </a:r>
            <a:r>
              <a:rPr lang="en-US" sz="3600" dirty="0" smtClean="0"/>
              <a:t>–y, -</a:t>
            </a:r>
            <a:r>
              <a:rPr lang="en-US" sz="3600" dirty="0" err="1" smtClean="0"/>
              <a:t>er</a:t>
            </a:r>
            <a:r>
              <a:rPr lang="en-US" sz="3600" dirty="0" smtClean="0"/>
              <a:t>.</a:t>
            </a:r>
            <a:endParaRPr lang="ru-RU" sz="36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001024" y="6000768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право 1">
            <a:hlinkClick r:id="rId2" action="ppaction://hlinksldjump"/>
          </p:cNvPr>
          <p:cNvSpPr/>
          <p:nvPr/>
        </p:nvSpPr>
        <p:spPr>
          <a:xfrm>
            <a:off x="8001024" y="6000768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285852" y="3929066"/>
            <a:ext cx="664373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2800" dirty="0" smtClean="0"/>
              <a:t> </a:t>
            </a:r>
            <a:r>
              <a:rPr lang="ru-RU" sz="2800" dirty="0" smtClean="0">
                <a:solidFill>
                  <a:srgbClr val="000099"/>
                </a:solidFill>
              </a:rPr>
              <a:t>слово</a:t>
            </a:r>
            <a:r>
              <a:rPr lang="en-US" sz="2800" dirty="0" smtClean="0">
                <a:solidFill>
                  <a:srgbClr val="000099"/>
                </a:solidFill>
              </a:rPr>
              <a:t>         </a:t>
            </a:r>
            <a:r>
              <a:rPr lang="ru-RU" sz="2800" dirty="0" smtClean="0">
                <a:solidFill>
                  <a:srgbClr val="000099"/>
                </a:solidFill>
              </a:rPr>
              <a:t>-</a:t>
            </a:r>
            <a:r>
              <a:rPr lang="en-US" sz="2800" dirty="0" smtClean="0">
                <a:solidFill>
                  <a:srgbClr val="000099"/>
                </a:solidFill>
              </a:rPr>
              <a:t> more            </a:t>
            </a:r>
            <a:r>
              <a:rPr lang="ru-RU" sz="2800" dirty="0" smtClean="0">
                <a:solidFill>
                  <a:srgbClr val="000099"/>
                </a:solidFill>
              </a:rPr>
              <a:t>   - </a:t>
            </a:r>
            <a:r>
              <a:rPr lang="en-US" sz="2800" dirty="0" smtClean="0">
                <a:solidFill>
                  <a:srgbClr val="000099"/>
                </a:solidFill>
              </a:rPr>
              <a:t>most</a:t>
            </a:r>
          </a:p>
          <a:p>
            <a:pPr>
              <a:buFontTx/>
              <a:buNone/>
            </a:pPr>
            <a:endParaRPr lang="ru-RU" sz="2800" dirty="0" smtClean="0">
              <a:solidFill>
                <a:srgbClr val="000099"/>
              </a:solidFill>
            </a:endParaRPr>
          </a:p>
          <a:p>
            <a:pPr>
              <a:buFontTx/>
              <a:buNone/>
            </a:pPr>
            <a:r>
              <a:rPr lang="en-US" sz="2800" dirty="0" smtClean="0"/>
              <a:t>famous     </a:t>
            </a:r>
            <a:r>
              <a:rPr lang="en-US" sz="2800" dirty="0" smtClean="0">
                <a:solidFill>
                  <a:srgbClr val="CC0066"/>
                </a:solidFill>
              </a:rPr>
              <a:t>more</a:t>
            </a:r>
            <a:r>
              <a:rPr lang="en-US" sz="2800" dirty="0" smtClean="0"/>
              <a:t> famous    </a:t>
            </a:r>
            <a:r>
              <a:rPr lang="en-US" sz="2800" dirty="0" smtClean="0">
                <a:solidFill>
                  <a:srgbClr val="CC0066"/>
                </a:solidFill>
              </a:rPr>
              <a:t>the most</a:t>
            </a:r>
            <a:r>
              <a:rPr lang="en-US" sz="2800" dirty="0" smtClean="0"/>
              <a:t> famous</a:t>
            </a:r>
            <a:endParaRPr lang="ru-RU" sz="2800" dirty="0" smtClean="0"/>
          </a:p>
          <a:p>
            <a:pPr>
              <a:buFontTx/>
              <a:buNone/>
            </a:pPr>
            <a:r>
              <a:rPr lang="en-US" sz="2800" dirty="0" smtClean="0"/>
              <a:t>popular   </a:t>
            </a:r>
            <a:r>
              <a:rPr lang="en-US" sz="2800" dirty="0" smtClean="0">
                <a:solidFill>
                  <a:srgbClr val="CC0066"/>
                </a:solidFill>
              </a:rPr>
              <a:t>  more</a:t>
            </a:r>
            <a:r>
              <a:rPr lang="en-US" sz="2800" dirty="0" smtClean="0"/>
              <a:t> popular    </a:t>
            </a:r>
            <a:r>
              <a:rPr lang="en-US" sz="2800" dirty="0" smtClean="0">
                <a:solidFill>
                  <a:srgbClr val="CC0066"/>
                </a:solidFill>
              </a:rPr>
              <a:t>the most</a:t>
            </a:r>
            <a:r>
              <a:rPr lang="en-US" sz="2800" dirty="0" smtClean="0"/>
              <a:t> popular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1643050"/>
            <a:ext cx="778674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Расскажите правило образования степеней сравнения</a:t>
            </a:r>
            <a:r>
              <a:rPr lang="en-US" sz="3200" dirty="0" smtClean="0"/>
              <a:t> </a:t>
            </a:r>
            <a:r>
              <a:rPr lang="ru-RU" sz="3200" dirty="0" smtClean="0"/>
              <a:t>большинства двусложных и многосложных прилагательных.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право 1">
            <a:hlinkClick r:id="rId2" action="ppaction://hlinksldjump"/>
          </p:cNvPr>
          <p:cNvSpPr/>
          <p:nvPr/>
        </p:nvSpPr>
        <p:spPr>
          <a:xfrm>
            <a:off x="8358214" y="614364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928662" y="1643050"/>
            <a:ext cx="72152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Образуйте степени сравнения прилагательного </a:t>
            </a:r>
            <a:r>
              <a:rPr lang="en-US" sz="3600" dirty="0" smtClean="0">
                <a:solidFill>
                  <a:srgbClr val="FF0000"/>
                </a:solidFill>
              </a:rPr>
              <a:t>BIG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4" name="Picture 4" descr="Копия Новый рисунок (22)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99FFFF"/>
              </a:clrFrom>
              <a:clrTo>
                <a:srgbClr val="99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4071942"/>
            <a:ext cx="184785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Копия Новый рисунок (22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3500438"/>
            <a:ext cx="238125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Копия Новый рисунок (22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72132" y="2786058"/>
            <a:ext cx="2979738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право 1">
            <a:hlinkClick r:id="rId2" action="ppaction://hlinksldjump"/>
          </p:cNvPr>
          <p:cNvSpPr/>
          <p:nvPr/>
        </p:nvSpPr>
        <p:spPr>
          <a:xfrm>
            <a:off x="8358214" y="614364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142976" y="3429000"/>
            <a:ext cx="705770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b="1" dirty="0" smtClean="0">
                <a:latin typeface="Constantia" pitchFamily="18" charset="0"/>
              </a:rPr>
              <a:t> </a:t>
            </a:r>
            <a:r>
              <a:rPr lang="en-US" sz="4000" b="1" dirty="0">
                <a:latin typeface="Constantia" pitchFamily="18" charset="0"/>
              </a:rPr>
              <a:t>Jenny is…/young/than Mary.</a:t>
            </a:r>
            <a:endParaRPr lang="ru-RU" sz="4000" b="1" dirty="0">
              <a:latin typeface="Constant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57290" y="1714488"/>
            <a:ext cx="63579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Употребите прилагательное в нужной степени сравнения:</a:t>
            </a:r>
            <a:endParaRPr lang="ru-RU" sz="3600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357554" y="4572008"/>
            <a:ext cx="235532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latin typeface="Constantia" pitchFamily="18" charset="0"/>
              </a:rPr>
              <a:t>younger</a:t>
            </a:r>
            <a:endParaRPr lang="ru-RU" sz="4400" b="1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право 1">
            <a:hlinkClick r:id="rId2" action="ppaction://hlinksldjump"/>
          </p:cNvPr>
          <p:cNvSpPr/>
          <p:nvPr/>
        </p:nvSpPr>
        <p:spPr>
          <a:xfrm>
            <a:off x="8358214" y="614364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16"/>
          <p:cNvSpPr txBox="1">
            <a:spLocks noChangeArrowheads="1"/>
          </p:cNvSpPr>
          <p:nvPr/>
        </p:nvSpPr>
        <p:spPr bwMode="auto">
          <a:xfrm>
            <a:off x="1357290" y="3000372"/>
            <a:ext cx="718427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 dirty="0" err="1" smtClean="0">
                <a:latin typeface="Constantia" pitchFamily="18" charset="0"/>
              </a:rPr>
              <a:t>Mr</a:t>
            </a:r>
            <a:r>
              <a:rPr lang="en-US" sz="3200" b="1" dirty="0" smtClean="0">
                <a:latin typeface="Constantia" pitchFamily="18" charset="0"/>
              </a:rPr>
              <a:t> </a:t>
            </a:r>
            <a:r>
              <a:rPr lang="en-US" sz="3200" b="1" dirty="0">
                <a:latin typeface="Constantia" pitchFamily="18" charset="0"/>
              </a:rPr>
              <a:t>Green is … person in their family.</a:t>
            </a:r>
            <a:endParaRPr lang="ru-RU" sz="3200" b="1" dirty="0">
              <a:latin typeface="Constantia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4214818"/>
            <a:ext cx="35014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Constantia" pitchFamily="18" charset="0"/>
              </a:rPr>
              <a:t>A.</a:t>
            </a:r>
            <a:r>
              <a:rPr lang="en-US" sz="2400" b="1" dirty="0">
                <a:latin typeface="Constantia" pitchFamily="18" charset="0"/>
              </a:rPr>
              <a:t> the most interesting</a:t>
            </a:r>
            <a:endParaRPr lang="ru-RU" sz="2400" b="1" dirty="0">
              <a:latin typeface="Constantia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500430" y="4214818"/>
            <a:ext cx="29787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Constantia" pitchFamily="18" charset="0"/>
              </a:rPr>
              <a:t>B. </a:t>
            </a:r>
            <a:r>
              <a:rPr lang="en-US" sz="2400" b="1" dirty="0">
                <a:latin typeface="Constantia" pitchFamily="18" charset="0"/>
              </a:rPr>
              <a:t>more interesting</a:t>
            </a:r>
            <a:endParaRPr lang="ru-RU" sz="2400" b="1" dirty="0">
              <a:latin typeface="Constantia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357950" y="4214818"/>
            <a:ext cx="257243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Constantia" pitchFamily="18" charset="0"/>
              </a:rPr>
              <a:t>C.</a:t>
            </a:r>
            <a:r>
              <a:rPr lang="en-US" sz="2400" b="1" dirty="0">
                <a:latin typeface="Constantia" pitchFamily="18" charset="0"/>
              </a:rPr>
              <a:t> </a:t>
            </a:r>
            <a:r>
              <a:rPr lang="en-US" sz="2400" b="1" dirty="0" err="1" smtClean="0">
                <a:latin typeface="Constantia" pitchFamily="18" charset="0"/>
              </a:rPr>
              <a:t>interestingest</a:t>
            </a:r>
            <a:endParaRPr lang="ru-RU" sz="2400" b="1" dirty="0">
              <a:latin typeface="Constant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728" y="1714488"/>
            <a:ext cx="6786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Выберите правильный ответ: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1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218</Words>
  <Application>Microsoft Office PowerPoint</Application>
  <PresentationFormat>Экран (4:3)</PresentationFormat>
  <Paragraphs>64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Александра</cp:lastModifiedBy>
  <cp:revision>27</cp:revision>
  <dcterms:created xsi:type="dcterms:W3CDTF">2013-08-25T12:51:36Z</dcterms:created>
  <dcterms:modified xsi:type="dcterms:W3CDTF">2017-09-15T09:47:38Z</dcterms:modified>
</cp:coreProperties>
</file>