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690" y="-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DAD95C-B7D2-464F-837C-EECBEA0F1A79}" type="datetimeFigureOut">
              <a:rPr lang="ru-RU" smtClean="0"/>
              <a:t>24.12.2013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D6CF8E-D947-41D3-A81F-6199FBB618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92938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6CF8E-D947-41D3-A81F-6199FBB618E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12089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6CF8E-D947-41D3-A81F-6199FBB618E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3300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F086B-5F77-4508-B4AE-F0A7FFA1E118}" type="datetimeFigureOut">
              <a:rPr lang="ru-RU" smtClean="0"/>
              <a:t>24.12.2013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F398D-C633-46CB-A6B1-ED87ED0DE9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5823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F086B-5F77-4508-B4AE-F0A7FFA1E118}" type="datetimeFigureOut">
              <a:rPr lang="ru-RU" smtClean="0"/>
              <a:t>24.12.2013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F398D-C633-46CB-A6B1-ED87ED0DE9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11704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F086B-5F77-4508-B4AE-F0A7FFA1E118}" type="datetimeFigureOut">
              <a:rPr lang="ru-RU" smtClean="0"/>
              <a:t>24.12.2013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F398D-C633-46CB-A6B1-ED87ED0DE9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2486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F086B-5F77-4508-B4AE-F0A7FFA1E118}" type="datetimeFigureOut">
              <a:rPr lang="ru-RU" smtClean="0"/>
              <a:t>24.12.2013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F398D-C633-46CB-A6B1-ED87ED0DE9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8900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F086B-5F77-4508-B4AE-F0A7FFA1E118}" type="datetimeFigureOut">
              <a:rPr lang="ru-RU" smtClean="0"/>
              <a:t>24.12.2013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F398D-C633-46CB-A6B1-ED87ED0DE9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19585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F086B-5F77-4508-B4AE-F0A7FFA1E118}" type="datetimeFigureOut">
              <a:rPr lang="ru-RU" smtClean="0"/>
              <a:t>24.12.2013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F398D-C633-46CB-A6B1-ED87ED0DE9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6290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F086B-5F77-4508-B4AE-F0A7FFA1E118}" type="datetimeFigureOut">
              <a:rPr lang="ru-RU" smtClean="0"/>
              <a:t>24.12.2013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F398D-C633-46CB-A6B1-ED87ED0DE9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864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F086B-5F77-4508-B4AE-F0A7FFA1E118}" type="datetimeFigureOut">
              <a:rPr lang="ru-RU" smtClean="0"/>
              <a:t>24.12.2013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F398D-C633-46CB-A6B1-ED87ED0DE9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6046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F086B-5F77-4508-B4AE-F0A7FFA1E118}" type="datetimeFigureOut">
              <a:rPr lang="ru-RU" smtClean="0"/>
              <a:t>24.12.2013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F398D-C633-46CB-A6B1-ED87ED0DE9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5866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F086B-5F77-4508-B4AE-F0A7FFA1E118}" type="datetimeFigureOut">
              <a:rPr lang="ru-RU" smtClean="0"/>
              <a:t>24.12.2013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F398D-C633-46CB-A6B1-ED87ED0DE9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7639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F086B-5F77-4508-B4AE-F0A7FFA1E118}" type="datetimeFigureOut">
              <a:rPr lang="ru-RU" smtClean="0"/>
              <a:t>24.12.2013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F398D-C633-46CB-A6B1-ED87ED0DE9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7898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FF086B-5F77-4508-B4AE-F0A7FFA1E118}" type="datetimeFigureOut">
              <a:rPr lang="ru-RU" smtClean="0"/>
              <a:t>24.12.2013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8F398D-C633-46CB-A6B1-ED87ED0DE9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6578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gif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microsoft.com/office/2007/relationships/hdphoto" Target="../media/hdphoto2.wdp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7604" y="1371422"/>
            <a:ext cx="712879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/>
              <a:t>ХИМИЧЕСКИЕ ЯВЛЕНИЯ.</a:t>
            </a:r>
          </a:p>
          <a:p>
            <a:pPr algn="ctr"/>
            <a:r>
              <a:rPr lang="ru-RU" sz="5000" b="1" dirty="0" smtClean="0"/>
              <a:t>ЗАКОН СОХРАНЕНИЯ МАССЫ ВЕЩЕСТВ</a:t>
            </a:r>
            <a:endParaRPr lang="ru-RU" sz="5000" b="1" dirty="0"/>
          </a:p>
        </p:txBody>
      </p:sp>
    </p:spTree>
    <p:extLst>
      <p:ext uri="{BB962C8B-B14F-4D97-AF65-F5344CB8AC3E}">
        <p14:creationId xmlns:p14="http://schemas.microsoft.com/office/powerpoint/2010/main" val="885111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9772" y="362998"/>
            <a:ext cx="41044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Условия протекания химических реакций:</a:t>
            </a:r>
            <a:endParaRPr lang="ru-RU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888817" y="1896765"/>
            <a:ext cx="59733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002060"/>
                </a:solidFill>
              </a:rPr>
              <a:t>Соприкосновение реагирующих веществ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88817" y="2588700"/>
            <a:ext cx="58810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002060"/>
                </a:solidFill>
              </a:rPr>
              <a:t>Нагревание для определенных реакций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07704" y="3291829"/>
            <a:ext cx="70325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002060"/>
                </a:solidFill>
              </a:rPr>
              <a:t>Свет или электрический ток в некоторых случаях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94925"/>
            <a:ext cx="1427163" cy="198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4457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4896036" y="1928033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В 1748 году открыт 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закон сохранения массы веществ: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2050" name="Picture 2" descr="http://tainy.net/wp-content/uploads/2011/10/lect-01-02-0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43497"/>
            <a:ext cx="2390649" cy="28565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TextBox 3"/>
          <p:cNvSpPr txBox="1"/>
          <p:nvPr/>
        </p:nvSpPr>
        <p:spPr>
          <a:xfrm>
            <a:off x="1115616" y="4011910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М.В. Ломоносов</a:t>
            </a:r>
            <a:endParaRPr lang="ru-RU" i="1" dirty="0"/>
          </a:p>
        </p:txBody>
      </p:sp>
      <p:sp>
        <p:nvSpPr>
          <p:cNvPr id="5" name="Выноска-облако 4"/>
          <p:cNvSpPr/>
          <p:nvPr/>
        </p:nvSpPr>
        <p:spPr>
          <a:xfrm>
            <a:off x="2987824" y="339502"/>
            <a:ext cx="3096344" cy="1656184"/>
          </a:xfrm>
          <a:prstGeom prst="cloudCallout">
            <a:avLst>
              <a:gd name="adj1" fmla="val -71489"/>
              <a:gd name="adj2" fmla="val 42303"/>
            </a:avLst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/>
              <a:t>А</a:t>
            </a:r>
            <a:r>
              <a:rPr lang="ru-RU" sz="1400" dirty="0" smtClean="0"/>
              <a:t>томы </a:t>
            </a:r>
            <a:r>
              <a:rPr lang="ru-RU" sz="1400" dirty="0"/>
              <a:t>не разрушаются и не образуются, а происходит только их перегруппировка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906815" y="2571749"/>
            <a:ext cx="4104456" cy="923330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/>
              <a:t>масса веществ, вступивших в химическую реакцию, равна массе веществ, получившихся в результате ее</a:t>
            </a:r>
          </a:p>
        </p:txBody>
      </p:sp>
      <p:pic>
        <p:nvPicPr>
          <p:cNvPr id="2052" name="Picture 4" descr="http://900igr.net/datai/khimija/Uravnenija/0005-002-Zakon-sokhranenija-massy-veschestv.gif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783" b="1079"/>
          <a:stretch/>
        </p:blipFill>
        <p:spPr bwMode="auto">
          <a:xfrm>
            <a:off x="5706307" y="3651870"/>
            <a:ext cx="2448272" cy="865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3276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887691"/>
            <a:ext cx="3600400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923695"/>
            <a:ext cx="3528392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40520" y="396700"/>
            <a:ext cx="70629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Подтверждение закона сохранения массы веществ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091138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9532" y="433055"/>
            <a:ext cx="8424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Химические явления </a:t>
            </a:r>
            <a:r>
              <a:rPr lang="ru-RU" sz="2400" b="1" dirty="0" smtClean="0"/>
              <a:t>– превращение одних веществ в другие</a:t>
            </a:r>
            <a:endParaRPr lang="ru-RU" sz="2400" b="1" dirty="0"/>
          </a:p>
        </p:txBody>
      </p:sp>
      <p:sp>
        <p:nvSpPr>
          <p:cNvPr id="3" name="AutoShape 6" descr="data:image/jpeg;base64,/9j/4AAQSkZJRgABAQAAAQABAAD/2wCEAAkGBxQTEhUUExQWFhUXGRoaFxgYGBkaHRoYHBoaHBgYFxgcHSggGBolHhoaITEiJSkrLi4uGx8zODMsNygtLisBCgoKDg0OGxAQGywkHyQ0LCwsLCwsLCwsLCwsLCwsLCwsLCwsLCwsLCwsLCwsLCwsLCwsLCwsLCwsLCwsLCwsLP/AABEIAMIBAwMBIgACEQEDEQH/xAAbAAACAwEBAQAAAAAAAAAAAAADBAECBQAGB//EAD0QAAECBQIEAwYFAwMDBQAAAAECEQADEiExBEEiUWFxBYGREzKhscHwFELR4fEjUnIGM2IVgrIkQ2Oiwv/EABgBAAMBAQAAAAAAAAAAAAAAAAABAgME/8QAKhEAAwACAgECBAYDAAAAAAAAAAERAiESMUFR8AMTImEyM0JSccGBobH/2gAMAwEAAhEDEQA/APjiRaCNYd4pBFYEA4QkZjpox2+pjj9+kTP27Qn0OAjmJERFhEgTTw2giseUQRwntFhtFh5LSEhooFRw+AiFZiUNmp4abbWz829IeUj6+n3eMvw1VyPvH6gRqHf7szem/lEZFoVn+99/HrAJiKWhtdzzd/0+cL6gRImZ08B/KBCDahN4XMaENB5kw007Egnux/UwSaHCdrQuvaGJpuRsMQxoGcGJvEbeUXZx2+MAAyMdvrFmtHKixw0AAUZiUG8XlgMYrLzFAdNMdIAYxMwREoW84QHTciI/SL6iWQoAgxRRhgTFkpdx9vFHi6AyX5/Z+kIEDS5B++QjT0ukGTe2w+PXEZQj0GiQCgFwHwO2z+vpEAiy5KSc/KJiJkkE+8RExJR5wJiZmBFQfvpEtYRrTMkhx6xacMdhEAWiZ+E9vqYTKBRAESYhJ2hEsMmLffwiiPrFir5fSKXQ0cTiKnMXCopv99YS7Gxzw837/sY2DbG3yc/tGHprFJ6t6iNuW5SCX/gse2YjIpAJwYW+MBmS9znl973hlXunpfbl+8LlBCavvv8AOMwM/VpsIVVGhqhwlozyY1XRLCyEuU8gb9ossXMRJLB+f2YuC9udoaEiqE3iz4iiVXfrFjDKOZw/P7+sR+8SPdPf5/xEGEBRr9xFkWf78ojcdmioNzFCpMwxdBga7xyTCAvPU6orMMQvIjpxxDGS0FKuEDkIGzt5PFlNaAAQN4MJhBJBIAx9+cUl5v59omdMfp0jMXQ3N1bnPyjoQKft46GVSktJB6RyflEqiScH1imRCxRv127RacLJ7fUxcG2YieQQPP5wDFzEJjiY5MIkupTRULi1BIYXO0CmSFJLEfX5RSHRpCHD7GBlTOAHMM6IOnYNmF9Vkjr9bPErsZCZ3PvHpQTS3XHcftHl0y7x6KUXSLwsikWt0P8AJhcrcZHL9GgpBYduvQxUyhdtj9mMgFVy3B++hjMUkgtviNYjiHp9+cJlLzemfQReL8Ev0Az1cTDAYCCo/X5GAzpJqyCTe3XvBdOlveLWO4NsWDxQLsDU0E2gq9KzEmxvt8L3iqwkOxdvvyhjKn3Vfe8VAtFwABkMY72Za0AAVm4PSKnPeLzkm1jEU3hiIWYlIv6RExMWUWtuzP8ASAZdRDgDvFJqu8cE8QhuUgA2WAP7iglv0cOLH9kAP2Cgkk4dsjO9ngQuYvqFuzENmwbp3gUv55gXQEkwNaouTAli8SiPuWB7x0dTHQUOTKoXaOQXiqk84tINz1HxjRlUsFW++sEUHCSeo+MBCs8jBVqskcniQBlMUTF1GKQIkNLVeLmax3PT7zC4MHSgEWYfGGhh5BFziFJ3vHkTDCAxIy0VnSH4hvz5xK7GClqv57RtyB/TT8uxjGTJNjG1KwnsPnCyGWC/j9/KKrUSCe4+J/aGlLHs0sLh3YMbkEOd+kJJSTVcZ+/lGYFFAFWecBKbkHnnp/EXmoZjEgGx+R+2gTEdqPDE2KSVCwBF7X254ip0JCSVIIswsQ4cFr9XiFpYvd33Y+dh36Q3JmniFRAyzn+1R2xz9I0VNNGcJaVWCQev0+zEzdIkFvq3cnp+kaJmIOUqszlwTyAJblzPrFQJZUwCgH3YMQMO9xttByDiZa9M2H26/F4qrTkvftGyvSoUAPbUs7OnhvzuWvANRpCm1j5EEu2HHXnC5hxMg6ZYs9+kcPaC/wA40UyiMPkjIz0vEU229fX7/WL5EwUlLW9xzA6FrfMesDRMU4cYh4y7E56g/fSCBDl22c25ljjz+EKi0KyNcU8LBJwVMH7Es4/eJmTUk5dsP8XGIuZf3mKCQL/xBof2Kqliw6ffziqkNF12AbH3+pgcx/v5wwBG0CKoMZextFfZehhIiFD5x0XYfyYmGOAwl4iUSFDvHAtF0pvFBCKWKh1MXQi19sxaYzv0HrBLc2BiQhFIphWGkT6QoZqBB+kdLluxNn3+jc4B8QSJBIf76XeCS5bFvn8DDFQvZ8Xffnf+IuEHp3Iz2eCjiA+zvhvP1gmmTcg2fyYi4PzHnBky3y55tcMe29onSgX2tc8wSAbtYBw9ztaJbK4lQgf5Yv62zgtD1PCBuw+kKL2Ay9qe5uD5bc4bfPL7/eJYMGtThuWPOKadPGRyv87fL0iVWuBj5xTRr4zvYv5RD6Zm4QtD28oJSSGybn0BL+gimoJDNFUzGwW/jHSCaBo4B0vuGDN1+MF0ss3ALik74OH6ZgKLOXPNrD+YLo7m7senIg5e2GwX6RZSKKJLvc7O/wBtyJiVqYFJYEuC4uGNs7ZiNOnhXdwMC5zakXDbfpFkhQAchhcbsTgkNmz/APbDhYFTgMnNyQLX525N8DEXbIfkxdtuLvtF5ZZVIclrNd7Eny8oCFXBN+nXsMQxMvXvY9Ae4ft35mL6aUpZsyAPzE3fml7k/fWBquepvnbvkjpF1IBAu7cmBvsNmgCA5yS5JLnqT87vEgklnF+QAbswAEDTSM36G3yLt6vEma7FhvcHFhu12gYKFlhRcBi3NtusBBN8k+o7QacCm3Nje9iLMHLvBFTEpalrAgqBsX3DjhN28oKEFpqCBt1HLy2gd8Z59u97QVMpsgffPcCLzUggflbJfI2t8YdEUKByflvs/wB23ihQS17H7MMiQdyWYrcjIHIuQ/QcsxScXuSfTawuHYYEKjaFTpyOvUREOYsSl/8AL9I6CsOCECmIQoN+kHTLd25RKZbhgHPMF2G9hFEAGdt4bQ6SFAgfx1zmJUlmDDba7RaXL2JbO9mG/wBtCo0iGSfy8V9su220EEpW7/I9GHKKBTFwopOLEjlyu3nBU6kjGCxuM+efvrAM6umwsQcj7zneKgpFnfGzX65tmOUpySSVHna3IBzeJAxgG/P4B8+kIIG09NwXTY4GwGQPOF5MwgipRpxZ8NyJtmJuRmwtkk7N2tDErABJYObpZugL784B7KoFwRt1fn084YJyPTtBRK5FwrcsDjH30iuoKSoUWDcTvbYkk7OYjsGmDmp4Sn7eEZawlbYcN2hpayCeGw9e55CF5spycDPP9GaBYkQY1KLP984Bo1CojZt+3KCe8nZwwyL8jl4HpNMQq4Ddw3V4aWoVOh5ZQFBuQcc7XiiZTErOHy2er4G0TNmAhmud8ny35/CArWaXUBcW+V/gzvmApIMmQUhTAkWFQ32ve1j/ADFQhKMpqY5qIZRuOihj022HMQoNlmFn32JAfe8Naw+7UkAgOxBAq2e9xYXI3Y84VKgnYMpuJzYEj68r+kLTJjgBIptdu/TbGIYMwEkuq452JNnbZ/SKJ0qdzYB7225ux8v4pQlpiZlEM9t+Xm8NSOLl6Ac92wLRdCAl3As1zfOAxFzjpA1IDMCAc78XKKpMhI0blyQ+zs3q+bYu8RLlgEg3tb/LrUlja0WoUpNrAF7sGLXAc3OPSIUlTDiFths7Zidj6Dy5QUeJQTa9ncgM/wDxgSJzBSWKn5KLW34ctffn5ElJZsM5qJezF2t9DuIISCoqNxxXN7+t++bwrCpRWUlmdTDkxvfDZb6RUg5cK54v6kEnEGlgEsM3px3c35PjpHIkB+IgEZDBrF8jY+RY+cOg0CloVUBbzNhscYd7wVU4oLBJQoDiJKVOp9iRYdof8QnBQdHsxw8QCQMnbmz9/WEFqpJF1E4IPwcX6NCTBpiapyv7vj+0TBDpyblCn/xJ+MdF0zjBy5diWvtdvhv5QSUner9/2i0gVO4WW3AdvR2845enKeTm2XOb4DN1HrBQhyCp3Dnews+fvO8EUcXDk5YE3zlx6GAy0jDY7l/I29YaosCWAcjbDBrN+sJtUtJzQJUq446jy2N9zt5RK5ShYhmzY2/Tzgs4JawxdgLC9g+XPWJpZlAp2cX+/jBQ4gvZhNlZ3Zn+f8xU3zwjlxX+HlDctNSrJJ3HvFxud+7wKWge8kPexI4W8t/1tCoRltOSpgAw6t+gaL6mSZfCFXIB4eIYcM3T+IP+B3UtANmSxJvmzP0bP1pLlqWCzEnvj/L8o7naFdlcdApcs1JqqwLFwD5wfSTUOool2903Dk/2uS7Fxjp2jpEhQAAA4vdcA5HM4LkXH8GKqjQU3GCwd2BJZrCJbHGIaxNCqKF3YhLgljs4FzsYjTgFqgogHiSbE5Y2t9jMF/ELualElktksbsX++0NmUBNMtaKrJJFnuASAASCAxu+0DYn6gZxlqUClFFVmawbDG5Bv5tApmjcppUk7k9ezPnn/BE6ALUVClIu1RG2wAyWI+EG0+nLmkGZSLskABjulwGtzg5BroTElZFhkte3Zz94iV6QYUW/xUG7ZqKn3h7V6JSaVBLBT3YO39qVOT9YCnSKTdSUkHclOSArD3YF2F4fIcFpsoOxJBYHiOXFjYP5xMsBwlRKmLAIbO2QQTflBk6UZQu494EEOR/aX36ZeCy5rv8A7dt1JLq7M7m3TAhX0HGJqTY0qe+Wc72Lnd7vFU6RxYHncW7vgQ0onZKAL2CUi4wxUH3gA06+I2DZCQHbfhapvSGmLQBMvJIY2ANiA/MNcdP2i2nSsmpqmNrO/KzFt8t9IYpCnICWSC9JF7jIIy+14XSCVAh7CzMS2G5m/TygoQqtyabO1wxszX77WeIRLQLEhIYVcJeroCH+OIfTp1PUQUqGLMHGGIIgiy6yZsxQA3KXZRwHtaxuenmcoHEQCgwLKoDgMKRe2TuTeJTLlmpkkWqurDB2vuTfrbrDRnqp4VqoU4N1Je12bctgRmLe4t7xupwASzs+z7Z3aBMWSCSZRSCSGqD3Nm2Nixz845c2oMniYZLbPgDYv1zBp49mxPsVAtxJKFte/CC7f5DkzQZUio1PWouSL4G7DysIG/IJaFtJqQFBUywAZw2+w5ecbnhnhImNMlClCCzzL1PkUhrXHwjLmaYq94jDpQCSOfZz0ifx02WFIS4BAqt+cEAkNZ7Z5DpCYfwU10xAmLFLMohkswIN2sbPHQORpErFSlEKLuKSbuRneOgotAjOUE01ruRwk56sM/x5BUFNdiebv9fhDUprul/y1FzfDBt4DPlgHe7Ei3LptFjlJ08wm1IIx7xz0A3hqUiWLzEkOzAlvhvtFJy0lDhKgbAEMBi9s+d/LJKVJSkJUxKb9G75bHrEsaDzJqUgUJpB94lTCnsC7HkRFZutqpsk5KRSEpDnAL37n4vC5m1kZ7OwG9h0xDsnTos9RUXcFiL7l8P+lxmBzyCXoKrF8pq3S4I52KVNz5Ry5algcAcC9DJa9sgcVrndxzjQ/DIA4VyrX4ib7PYMOxN/jBZvh82UkqXSEqYksHAfNAcgZbaJpTM7R+FmYd1HcJAcdWYVX6xRctgxNN+jtzy3xh6WhQdKVEj8u5tcm2TjlcwLRyFLWoSwVFKCWSt3FtjkjLQVikK6bRLUXQK0j3gFOoNghIIJSebHG0Ko0yipSVJIIDipNz1FQtYehMNaHxBcoKSHBV75WwDFg4VkgC8cJjF0KUpRIqKRUFBv+WR0/SHQlKo0hIBrSFgAgpS1J5EAAggd8eoJMhQKv6h4iQSASSzM/Q39Bzi81ayhIKSC9zSXva7BvKNTw6RXKmJ92qxqQq4y4vbcOHiXnNspYeELaXTpa4NLsDkm9wlLG313gqJhlkpCW2G3kOhLZ5+UVmIVILBbJyl3IAa6diM7/rC01dqlpL/2gOG5hTMHuwv9ICeEoeWTUlYSCl3ClB7gcQyS43A+oiPE5ZLLKVBQtxAgOQVY3z2s1xaG06itANgkAJAIDJQCWAfNwm/1jtVUJcr2aipLTBzqNr3ZmpLfWBMfGISUkUgoBC7vu+7pu2+PTMD0kxyDNcPcpsHpwSbHc+TwxPUUNLmJNCuJJBuFcnb9cQPT+HLmLEpCfaKW5CWSFHcAVEVfDGIPsOFdckBPtNq2awKrWKTerz5QcFRAAUikFJFk1Bw1yOIBy3kO8X1nhkxAClygEINJ/qJsplOFUqLKNKuWDEjw+XORMWlKgpIFQFrndP7uLQa8kpeUT4dLlqVNE4j/AG1U1NYgilltY2HOEtMlIPFUCAWIFjyyGL47h4HppZUWNwk2qN2uzkN0/SJTKJYjDAcTJc8wSb73GIJ4KvkBLm8dSyojGbvytbli1hygsycqYSCqxcBI2/TmP5g/saikIQFFiFG9yN03IPJ8G8VnTUkgoUVFQDEcIwLd7eZDQqqOVCmn0+CASkVVKZRtuGxs1usWOkWpAWUmgKdPJwHApcs4Bbfu8FlTVG1ZSMtSk2ze4bGR9Yv/ANTVMlCVMU6U3Qb2IslIZsXZx6Na6Z8YV1spggmgmZxKYCoF7hzz2I6Rnld0gDiBxsz4DdIf0simYEzTQzgqyAWwQxfs+8W0smtBKlcQNibkbkNtfrBUgabJX4ZqQDbhZyrLPlg9VsQimaqotmwuQG6bDyg48QmhklTJfYkNf4juYtO0a5q60lIS7VqV6Odi0Nr1Fjk0LzNHOJf2aj1AP0jocGrnJ4QcW/3m+BUCPSOhVFTL2jNCzkmkbkAm9zgZJ784aVWAkH2g/MXqAKdiA7N1PWI0lSbDB95OXGWIfve3SG5y0hIuoE8LWcBgAA5xm/ItyissvQlJoRmB1MHZPJzYYcuH9WigkpCgpSiM4G4t1tm0aMjWy0KShSVEK3fGWsM+sPa9UsHAcZSeElNt2z35mE34Gl5FpC0NS17kMcno3uhm2c845XiHCUKpOyVEJ57mlyAeZeF/YgrABCSoF3CiE4c2BNxz5w74fqSkKSfZsUUkuCTi4qJJIwwDXwYlpDtB6dSUKYLIBNyAcdPsw3qdcAPzM2SolQIsKhh+w88Or4iCFSmCSlXNPdgQLPYmOWpsS7g2TSAArccR9BiJKoTQ6tclyQoVsRUFJUaS4ILd/SIRq6pvt5XCxCSQ4fe5LesTM1q1iqYZpILlLhIBLBLAZ5wbRyTNQqkkhJAYAJT/AMmuAVDOzv5wT1HXRHVgzVJuSuYTUB3LF/JLxOs0SUK4VqKgQOJgB5h3Itk7wxJdFRMxJWHqqAwH90/m9It4fMqIVNNacUJYH8vFUEh+TnltBsNUcmLCZBUme60lIoSHFLsQVsCcHz5vGHMm7MUuzOVMHLlg/q0OKkcRIlqTKc2AKyBu4c03e5LXy0XkyEKNQQsJA6MSb0sLAjlE6xRVbYRGoBEtKvZKCU0ngpdxaqi6iwsc2HO+YsUm6U0YsT73Ylw7bWjQ1KkIZKLKLkMFMWyzu+Xs23KBq06AkhXCVORUC1w4dsZDWwRtAmwaVL6UoUgpACF7qU7BIuXHJwM8zyixlJSOCc6WaWplIY5Lgk5LlicEnMKjRqQErUQygSPzVOLFmNiSCCe8ParTsQZrIJYJCq0kZewSw8+UNsSXkXlK9o1K0IUHd3Yhg5Sw3IPD6bNsf6MSlOt06lTZXBMdSisYpI7B+74jC1KUsk0lmDl3tzZ2AI6bZhrRakKV7rkJD8QS7BveVc9AXbYCHfImtQ2v9PaanxRSp3sxpVztQVKmU+zV/uFBClcPvFLEb7xseEI0o/CpUJCUr0a1TVK9kCZ2E1IBYzMcznrGChRmIeakGWkAAE0lNLgUABib9nwYxdPpFAMgljZJsoPz5pvk0iL5eqM3jfJ7H8Jo1zAJSZLnQS1S0/0Q+or/AKoWtSTL9vSwpUOZawId8IGjV7ELRp0yzq5roqlLSmSZKikLWr/263AOCWAs0eEm6BZBckqYFTs1/wC0jPl8IY8O8PK5qkKXKZQf+o5KtmCbEDqemWifmIr5bh7XwHQ6ZMrTGedKqYPxAmXknYmSVno1IA/uG2fPeI6SSjQ6dSJcta1Sk1TKkJmI1AW6mQE1qBHCACE0h9njH1/gSpK1KpMvmUErdLi5qULZ+xGOdLWphUC1gLvycO4cPDtQuMZ7H/SGjk1Slan8Mr2wmqIX7EkAS6UJXV7p9oLJe7940fCtFovwkpxplzjpNS5aSHnAj2daTxGYwFO7BTx8/wBHMSXJ4svUwcdT0+D9YtqUBKgEBNByynYtdqh1PoYpa0Q97PSf6gmol6SWvTytMszJUsqWRLVNRqWWJyVILrJqUSygUpZLYjcWdL/1DVyiNMJB0ylSikSrzDKle6pmWqutg+arR858RSDNCpcupKUpcl7k/wBxBycZ/bR0ujWSlMoJdKSaycFgGS7lifg8JtLscbPYeFaHT6ROoKVSNWpC5S2WuXLSZJQawFLqRWk+8UkkBrh2ih0uiOhl/wCwFHSLNajKq9slaTLClBphnFDsGvcqFo+fTp6kqAU+QSGs+QMx0qWVkS1uxVYgPw7gDm33ydFxAfizsU+Y/eOj1KddRwo9mED3Q6hbazx0R8xGvy2edVqVPsm6akNS4vct3Z+sNzEordKnAGDcg82f7vESpqqQhTHZnYnbiIdi17QSdKdiVMBgqtdmyMnvzh9sE9F5bJKfZKLtdVkuSSCWb3R2cx2p0aiSEFU1JAUtRzkB35OYpPWijgFwWqDX3ZgAVPu9oa8O1wRWlabzEWLEBgynN82tb5wnpULdAdDLcrUZvCgEDjST0pDghm7WhzT+GpnpS6kIVSVVUkki/vGwF9yHEK6+bfZmZwHIANgf3H6QU6BgUEJmGygyKqQoA5Zw4bkPnC+5X2LSZKpQClBMxMskBILi6hdRB4mewffrZIzlqWsy0qpJPCkMADsSLkdN4LqSqoukFIPC6sMMU3DxPhpUokFwkjGGAd74Bx8Od2miXi/JZWklrWEqUEe+pLpUQ5wFcQoDOB8t4YR4epKQlC/aXBCZbqJPSkkWffm3aNeQopFiABbY2wDw4B3dyIJpPEDpqhLAFaWcEF9yxH5wCWFsbxLcWhrG7E9R4cETLBRZuEgWL5JLtnDQ3o9DNmKVRSAwLuevvKY4x15Rbw+TMKqmUtLsyv7zdzfit8bZh/UypmlWtJUkO1JJUAcGmzgZJuPWB5+BrDyFm+3QEJTNQNjTu5LU2NWYy9SpQNb1Lf8A3AHDgOUuEhIPbzjtQuscIwopBJA5KI4RbfaB+IT9OSEIUaEpDkA8Sh+YJtQCfO8SsV5KbYslImNUFKYKpCUu1RDl3Hx3PaGzJlFCq5iqypkj3uoqUXqvsAP0LpkAoaUEImC4UVEkgf3OGYh7GAD2q1S5ZABIJUT7oIqKQWwDYdz6VKRZ2WTJWkJUXsPdAOb0lPQgvjEHmTStYqUF2biDYOCncgXDG7cyxsoTBNCFJyfeAIQcOoKLWBsT3idQtaSSGUBYvlx+Ybs33mBxErJvKQS1koII9nSopLhlWvbiBNnsL/SAS5RUukoYAmpNQLMW5m2LnmeUMS5SpiwEuyjYsAHy4JyM7xaUoFYQqWVKSCLi+LMA52OAT1hv1QV9MtrFhMun2lJb3VtjFlYfIIeFHKkolsXY54QQwe58sQx+MSpaXQ6ke4FYFruDYKHJncAwKTpallwBcMgCkXe6iLJDB3G+cxJS8wJo3ErgoUMsBxXzbAZjnZO0DXLE1UsTGpcvU5ADglwctwh+3O7Pi+jTLCLppVwuFC2TVa5SBk9oDopCZIWFgkKSwUgixKtgdza7YfzTU2UnVBWcTLBAmFYVl6iEmpQpS/5SOLnaKDTKcrQmgACzk3AAN7kPm/PsI9Bp9LpTpxNXMMuYyhSSKlKSVMyTizOe2YxapinShamKsAKJKzsUpPC4BYFsG2TD5MXEDOlp9kKqgWU5KSQXPCHwLOfhGekkMikE7PsBjPf0jdmpm0FISlApuEBlLINyyXBX8SMvCXhssFypIBDMSFCoZUFc7tcRd0THdD3hXg0paQpailLORUWA5hvqYhCUSiv2a1cLgJocK3BKgbHIYjrYQfR6YypSpilJ9mkEgG5J3p5dM9oX0sr25Uiv+mkuCqwJdwafzPfNrdoyrafLo0aSy+kz9SuubMChxONgC4yCWykBntjpCc/VOTUEqIJBVkKw5BwfKPRTvBFGoImS1KA90kJJ5tZilmGbecJauUJIPtJCkKVgEpptu4Js9+d41waa0Y5JpmOhExrJV/8Ab6R0aaf9QgBqBb/5D9QTHRVy/aL6f3Grp/CUJl0lZS+EggMNiT1684x/DZAUpQVMCAnJKgUqAzY5fD9IJJLoC1TUk3JdWegS3cdmh2T4WikrIVTkAFiXLdwH84zWTV2a8djPhh08ua9SbuA4LAEuSC2MehhLX6Nap6lS7pqJSWF03wnscWs8CE5lGVKSsqUtk4cbXYOrvnEb8zw8ol/1VIAS5Kcnm7Jt0sXhcklSuD/gyVGanhUFocPYJsbuUkm4xjmYr4X40qT7pB4QT7SpY3U4Awbs8aeh8L9ugGXMUFOeFRJCSGZVw97C3TlGBptBNVPMtXCZecbC6S5DC+e3SH9LI2hrUeIL1ExUwtUEbBVkJGWc7k9O0d+HCkJNSQoNUxUwc0vmw+xyg6pQlpmgo41JYKNk3vl2NsMNu8KyvD6QStwGFiPyqwS4s7QUph9bJMtXGriFg4YMAKWAbPOAICpjAqShKfeJqAS42a7dusaUjUzV8SZqCoAAKpc0i3EGY2YX2aM7xCUFzGKUIWWdaBQFB+ILSLOxfrbpDSpNZteHaIpkK1AUqoXFIZBSLFS1KDlV2wBc52AtZVUVK4myGZXQg97p6mPS6TVoGm9kyVI90vcMCGHkQ8ea02tkS5K3BUtRpQgEim+VHvsYytfRp0jO0nAouAqniFQADs9KnsRyOY0dKpCiAZctmulms7ggADp0LDOIN4GxCwpXE1fECzABzSk2LFs4+Keq1LJ40JpBxTspwWX722X7GL09E9I15sqXOK1JUt7AOlgQk4SrYuMdhaMvTg1b1u6CHqBJF2fk92PaDaLxNen04eUhUu9DqI98hTlnPXIud4FIly1pK1TLzDwJCSeI2FskuOg7RP4Rtch+SRMBSoEqF2WCRUQ922vg+loB+AUHTMSAndlEXVYMXvc27xpL00xFaQUmoOASHNr4UDZ9nEZ8pZWADQFMWBLm13ywsHiY+0zN6uqynhYWlYCeIXDKISW2L3ALx2t09CxLUj2agHQpTuroVA3JIO+zbxcSlLmJB5WAYHJeoO5DgCCeKpWtKApiqWOAEh6TZTgl2YXPSLbejDHOPjktsydf4XQTWGJSVBQcjIdzkFzuN4rp5Ego96YFEEAKYpUptgLjJyMesN+IeJzCkYBZxSNwbbkHEW0WhpSma6FISpJ9WJtjuDzgWUR1PH0M7xDUFIEsqNKXKcXJBYEAX5AxGhm3AXwghgQQbM9ncZ+HaIT4iErUmlJBUokEBweYJuk8uUOaCUmagBASlScJSpRIFmUlRuVKU4Z3Ds7PDeKS2RzfgPqJUoKSoKqT7xCh7t2AJfnzO/SLeG+NlKVoSkCUTU4SUsp7KrAZw7B3scRla+WpBCiaeIAJ52LAhvK0AlaoqlgoWUKBZd9+bb4iYWmmjclLEwFaTSpIJZXJ7FmFr+bRja8OsUjiBqKGLFzdyT0HQ2h3VBQ0xmKKCpVqklNg+42LMO7QsrW1ABds7nN75tuIpIV0NJEuiZLWopqAITeygfdOzF2z1jJqSmhFFNZHELqH5SD5uPu7BmhSCS6mBLkqfDPlxdjCum8Ql0kTZRU44FXBBdyx3Dm4vFcGnCeaaqNnTJCpM6ZLUfbSzgt7gAwlmeyrtmMjUKKwlYKlnkpibWISnJv0gkqXLUylrmVMEoSksVEsGKmBHna0eiTPEmQlKUJUtAApfFrk2zCX0oHWzyxmn+13AP5dx1AMdGxNMtRJISkn8rkt51j5COjKr2za+4Tp5aUS1LQiWk2YgEKJ2pD4zb9ILopqFLHtCOIXFrki2LC79XLvGh4dITKlVzpYWsXuBR0SASKgLXLub8ow1ytMWCllKyVEMCU5JYUiwFh5ReSZGGRfUaiWiaTKAFQau4y7s+LQutExaij+0g2G5FTEnbp1gWiV7OcFJ/qoQQSFDhI3St9je2Y9QmdJWgGWDLBJcLuHU5LEKcczcZh8R89GF4dJQHUtQQhsqFT3/KLGw6Z7xrz1SFyHQ5KOVioEA3Ha+LRlq1iVzAmxIcoWXZybWL7Ab7w9O0QRUtr1XCSRjkMWcnnftE5IadA+FypbErUApLFKCKqgoBiFGwLtbytFvFK1reYsAKPukgi1kuQSPLEJLnTajLKkh7ggtSCWDn4sXYco9Bo/BZaaTOWtSkK947hj7oeweB4x2hyq6Ba3QmWhkTVpJQ6gkUpUh7dTcHFoxpcxN1KBWSaUjrbiChd7k3tcRq/6h9ks1SZiyUPXWKgCLMkkDZ9uVxCel1FCaSkJSolajSTUD+ZgwAazbQ014Bp+dF9Rp/6SVsmlThIqL2yW2bfa/WAS5CUMgpTUQyTWLE7lO/k/6H0ike9cIFjTlmtYbP8AM5iNXOlqr9kskZdY8wPWGmyGsehZUyYiutwNlOD0Jt1gWm8IWJZmTFhKVGqmoGq2XDub8t+8OfgFqUCBUGuHTcGxqU9LlyOeBGl+FVMlFJKEoSAQFuCwLOoi7Dk1yBjdri+wuSThnomBSEgrDBuFSXBNkt3Au7OGs20eKeHmXMCLrqYhTU9xYkOOh3iPDvD5oWhYISASUqUaRYXVsq4PcgwzrpykzEklKyDUKSXUHuARSSbbm8U4noWLya2FXoqhLVMnJllJBskFdgfdQ4cl88yY0fDNLo5a1qqmKLB1KILjP5XpTz367RmzdOpUsu4C7gKNRJFrqAAtZn+MN+xHsWUSDzDN3PNmZ7xi69I0iW2eanpM2bNnp90rDAWpF2DHHba3ONOR4UVAqm1izDhuDglRbiFoW/EJRM/plOCCA7KzYuSCOuYZl+IrCKUkDowNh1ybRedcIxSrYr4ikgJSVFSUk/5Xt71rOWbt0ZWW7KSCedIdgpxeq9QtDmrmlJZYdRIyB6nntsS584bUpSwkoUUJtckXJsAKWcY+sKqQqNvRn67hWmWsJ9lwhZSzkBrubVdfpaNrWeEnSSf6RlqSshZWSQs3BS21Ixbm/MxnBKKW4SVMpZNy/Ko35wWeqYgJKkroIFBSGBS/La2zXgeSeiXi7WUV4tUkJKUKSLgLSlYPJ0qBFoW08qVMmJqlykpe9KQl/dDMP+42HKG9YhK0glJSjNqUlQ5ofPUdYr4ZqJVLIExBzYKHC93Xh7ZfluYMm50PFYmpMk6dU1SVy5UsWa8qom4FKKCxsc3xa7xkyNBKmKSZkylSpy0GwTVKaWWQ4LzAqYlIG4/xJimo8dEtRTUQlLjdVQ4t3seMnuBtCWg00zU2QbJUVOSn+ngvmxt5t0jRZTZlw3sf0nhYlpWv2iaFhkOSCpSSARVSqkBRKDa5D4hfUeDgIS5IUCa0kJJliqaSy6kggezLuQMl+Uy9UwRTMVUhw6TS6SpyWBySS5N+uGSlz1JBoUp3uQO4FKtjxKZuZg5JsOLS7HJ3+nP6pK5yUgOpxhP9Uy0lyQ9747EmO1vhgkyhOlzVlQasm4S6EqSWY1Blhz/MZ2lCjMACpntT7pqN8lQerGSR5w7oqwr+uT7EApKQXChyTsN/0gy110GO+2aOh8U0fs01yk1Nfbz88x0PaL2CkJVLlygnYLTLqsWLul8gx0ZviPizI/1nNLpDlmFn/wCRjPkSUkoBSCDPCbge6VpdPbpHR0aY/wBjZrzEj8DKDZmKfySpvSMTxNR9nLubu/W+8dHRWHbFmROsbf8AH5iNfxVZ9mm5uA982GY6OjP1NvCBeGBwgncH/wA1xqa5REySBYUAN0BLCIjoyfZePv8A2IT0hlhrOq3/AHGFdPMNMwOW4bPbJ2jo6J+F59+B/H/r+y0o3HZUCnqIWkA2LuPMx0dG+Bjmei8OQFUBQBvvfJLxTWywFWAG9huz/O8dHRPg0yK66YSmWSSSEhiTcW2MLoSBLURY0kuOdr946Oh+DNdm17MESSQCTRcjmov6xTXJBM0EOBgbDsI6OjP9SL/SzyviSQmopDHhuLc4Z0HuJO/PfPOOjo0+J0ZYFJn+4r/E/wDkmFvDkAz2IDN9DHR0PDoefZ6CXLAXJYC6HNslheNLUH/00r/JX/6jo6OTM6fhdnn9ao1JD2/eFdIPeG1WPSOjo6V+Wgi5+/uRIQParsLIU3ThOI3vGEhOkFIpqUHaz8Qy2Y6OhZdYmeH5j/k8YFGhV/7fpDulHCo7mhzzsf1MRHRo/wAPv1IX4n/n/gbw73VHcAsd994JIVwJ/wAk/MR0dCx7IXRlSjbzPzMdHR0ZGp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8" descr="data:image/jpeg;base64,/9j/4AAQSkZJRgABAQAAAQABAAD/2wCEAAkGBxQTEhUUExQWFhUXGRoaFxgYGBkaHRoYHBoaHBgYFxgcHSggGBolHhoaITEiJSkrLi4uGx8zODMsNygtLisBCgoKDg0OGxAQGywkHyQ0LCwsLCwsLCwsLCwsLCwsLCwsLCwsLCwsLCwsLCwsLCwsLCwsLCwsLCwsLCwsLCwsLP/AABEIAMIBAwMBIgACEQEDEQH/xAAbAAACAwEBAQAAAAAAAAAAAAADBAECBQAGB//EAD0QAAECBQIEAwYFAwMDBQAAAAECEQADEiExBEEiUWFxBYGREzKhscHwFELR4fEjUnIGM2IVgrIkQ2Oiwv/EABgBAAMBAQAAAAAAAAAAAAAAAAABAgME/8QAKhEAAwACAgECBAYDAAAAAAAAAAERAiESMUFR8AMTImEyM0JSccGBobH/2gAMAwEAAhEDEQA/APjiRaCNYd4pBFYEA4QkZjpox2+pjj9+kTP27Qn0OAjmJERFhEgTTw2giseUQRwntFhtFh5LSEhooFRw+AiFZiUNmp4abbWz829IeUj6+n3eMvw1VyPvH6gRqHf7szem/lEZFoVn+99/HrAJiKWhtdzzd/0+cL6gRImZ08B/KBCDahN4XMaENB5kw007Egnux/UwSaHCdrQuvaGJpuRsMQxoGcGJvEbeUXZx2+MAAyMdvrFmtHKixw0AAUZiUG8XlgMYrLzFAdNMdIAYxMwREoW84QHTciI/SL6iWQoAgxRRhgTFkpdx9vFHi6AyX5/Z+kIEDS5B++QjT0ukGTe2w+PXEZQj0GiQCgFwHwO2z+vpEAiy5KSc/KJiJkkE+8RExJR5wJiZmBFQfvpEtYRrTMkhx6xacMdhEAWiZ+E9vqYTKBRAESYhJ2hEsMmLffwiiPrFir5fSKXQ0cTiKnMXCopv99YS7Gxzw837/sY2DbG3yc/tGHprFJ6t6iNuW5SCX/gse2YjIpAJwYW+MBmS9znl973hlXunpfbl+8LlBCavvv8AOMwM/VpsIVVGhqhwlozyY1XRLCyEuU8gb9ossXMRJLB+f2YuC9udoaEiqE3iz4iiVXfrFjDKOZw/P7+sR+8SPdPf5/xEGEBRr9xFkWf78ojcdmioNzFCpMwxdBga7xyTCAvPU6orMMQvIjpxxDGS0FKuEDkIGzt5PFlNaAAQN4MJhBJBIAx9+cUl5v59omdMfp0jMXQ3N1bnPyjoQKft46GVSktJB6RyflEqiScH1imRCxRv127RacLJ7fUxcG2YieQQPP5wDFzEJjiY5MIkupTRULi1BIYXO0CmSFJLEfX5RSHRpCHD7GBlTOAHMM6IOnYNmF9Vkjr9bPErsZCZ3PvHpQTS3XHcftHl0y7x6KUXSLwsikWt0P8AJhcrcZHL9GgpBYduvQxUyhdtj9mMgFVy3B++hjMUkgtviNYjiHp9+cJlLzemfQReL8Ev0Az1cTDAYCCo/X5GAzpJqyCTe3XvBdOlveLWO4NsWDxQLsDU0E2gq9KzEmxvt8L3iqwkOxdvvyhjKn3Vfe8VAtFwABkMY72Za0AAVm4PSKnPeLzkm1jEU3hiIWYlIv6RExMWUWtuzP8ASAZdRDgDvFJqu8cE8QhuUgA2WAP7iglv0cOLH9kAP2Cgkk4dsjO9ngQuYvqFuzENmwbp3gUv55gXQEkwNaouTAli8SiPuWB7x0dTHQUOTKoXaOQXiqk84tINz1HxjRlUsFW++sEUHCSeo+MBCs8jBVqskcniQBlMUTF1GKQIkNLVeLmax3PT7zC4MHSgEWYfGGhh5BFziFJ3vHkTDCAxIy0VnSH4hvz5xK7GClqv57RtyB/TT8uxjGTJNjG1KwnsPnCyGWC/j9/KKrUSCe4+J/aGlLHs0sLh3YMbkEOd+kJJSTVcZ+/lGYFFAFWecBKbkHnnp/EXmoZjEgGx+R+2gTEdqPDE2KSVCwBF7X254ip0JCSVIIswsQ4cFr9XiFpYvd33Y+dh36Q3JmniFRAyzn+1R2xz9I0VNNGcJaVWCQev0+zEzdIkFvq3cnp+kaJmIOUqszlwTyAJblzPrFQJZUwCgH3YMQMO9xttByDiZa9M2H26/F4qrTkvftGyvSoUAPbUs7OnhvzuWvANRpCm1j5EEu2HHXnC5hxMg6ZYs9+kcPaC/wA40UyiMPkjIz0vEU229fX7/WL5EwUlLW9xzA6FrfMesDRMU4cYh4y7E56g/fSCBDl22c25ljjz+EKi0KyNcU8LBJwVMH7Es4/eJmTUk5dsP8XGIuZf3mKCQL/xBof2Kqliw6ffziqkNF12AbH3+pgcx/v5wwBG0CKoMZextFfZehhIiFD5x0XYfyYmGOAwl4iUSFDvHAtF0pvFBCKWKh1MXQi19sxaYzv0HrBLc2BiQhFIphWGkT6QoZqBB+kdLluxNn3+jc4B8QSJBIf76XeCS5bFvn8DDFQvZ8Xffnf+IuEHp3Iz2eCjiA+zvhvP1gmmTcg2fyYi4PzHnBky3y55tcMe29onSgX2tc8wSAbtYBw9ztaJbK4lQgf5Yv62zgtD1PCBuw+kKL2Ay9qe5uD5bc4bfPL7/eJYMGtThuWPOKadPGRyv87fL0iVWuBj5xTRr4zvYv5RD6Zm4QtD28oJSSGybn0BL+gimoJDNFUzGwW/jHSCaBo4B0vuGDN1+MF0ss3ALik74OH6ZgKLOXPNrD+YLo7m7senIg5e2GwX6RZSKKJLvc7O/wBtyJiVqYFJYEuC4uGNs7ZiNOnhXdwMC5zakXDbfpFkhQAchhcbsTgkNmz/APbDhYFTgMnNyQLX525N8DEXbIfkxdtuLvtF5ZZVIclrNd7Eny8oCFXBN+nXsMQxMvXvY9Ae4ft35mL6aUpZsyAPzE3fml7k/fWBquepvnbvkjpF1IBAu7cmBvsNmgCA5yS5JLnqT87vEgklnF+QAbswAEDTSM36G3yLt6vEma7FhvcHFhu12gYKFlhRcBi3NtusBBN8k+o7QacCm3Nje9iLMHLvBFTEpalrAgqBsX3DjhN28oKEFpqCBt1HLy2gd8Z59u97QVMpsgffPcCLzUggflbJfI2t8YdEUKByflvs/wB23ihQS17H7MMiQdyWYrcjIHIuQ/QcsxScXuSfTawuHYYEKjaFTpyOvUREOYsSl/8AL9I6CsOCECmIQoN+kHTLd25RKZbhgHPMF2G9hFEAGdt4bQ6SFAgfx1zmJUlmDDba7RaXL2JbO9mG/wBtCo0iGSfy8V9su220EEpW7/I9GHKKBTFwopOLEjlyu3nBU6kjGCxuM+efvrAM6umwsQcj7zneKgpFnfGzX65tmOUpySSVHna3IBzeJAxgG/P4B8+kIIG09NwXTY4GwGQPOF5MwgipRpxZ8NyJtmJuRmwtkk7N2tDErABJYObpZugL784B7KoFwRt1fn084YJyPTtBRK5FwrcsDjH30iuoKSoUWDcTvbYkk7OYjsGmDmp4Sn7eEZawlbYcN2hpayCeGw9e55CF5spycDPP9GaBYkQY1KLP984Bo1CojZt+3KCe8nZwwyL8jl4HpNMQq4Ddw3V4aWoVOh5ZQFBuQcc7XiiZTErOHy2er4G0TNmAhmud8ny35/CArWaXUBcW+V/gzvmApIMmQUhTAkWFQ32ve1j/ADFQhKMpqY5qIZRuOihj022HMQoNlmFn32JAfe8Naw+7UkAgOxBAq2e9xYXI3Y84VKgnYMpuJzYEj68r+kLTJjgBIptdu/TbGIYMwEkuq452JNnbZ/SKJ0qdzYB7225ux8v4pQlpiZlEM9t+Xm8NSOLl6Ac92wLRdCAl3As1zfOAxFzjpA1IDMCAc78XKKpMhI0blyQ+zs3q+bYu8RLlgEg3tb/LrUlja0WoUpNrAF7sGLXAc3OPSIUlTDiFths7Zidj6Dy5QUeJQTa9ncgM/wDxgSJzBSWKn5KLW34ctffn5ElJZsM5qJezF2t9DuIISCoqNxxXN7+t++bwrCpRWUlmdTDkxvfDZb6RUg5cK54v6kEnEGlgEsM3px3c35PjpHIkB+IgEZDBrF8jY+RY+cOg0CloVUBbzNhscYd7wVU4oLBJQoDiJKVOp9iRYdof8QnBQdHsxw8QCQMnbmz9/WEFqpJF1E4IPwcX6NCTBpiapyv7vj+0TBDpyblCn/xJ+MdF0zjBy5diWvtdvhv5QSUner9/2i0gVO4WW3AdvR2845enKeTm2XOb4DN1HrBQhyCp3Dnews+fvO8EUcXDk5YE3zlx6GAy0jDY7l/I29YaosCWAcjbDBrN+sJtUtJzQJUq446jy2N9zt5RK5ShYhmzY2/Tzgs4JawxdgLC9g+XPWJpZlAp2cX+/jBQ4gvZhNlZ3Zn+f8xU3zwjlxX+HlDctNSrJJ3HvFxud+7wKWge8kPexI4W8t/1tCoRltOSpgAw6t+gaL6mSZfCFXIB4eIYcM3T+IP+B3UtANmSxJvmzP0bP1pLlqWCzEnvj/L8o7naFdlcdApcs1JqqwLFwD5wfSTUOool2903Dk/2uS7Fxjp2jpEhQAAA4vdcA5HM4LkXH8GKqjQU3GCwd2BJZrCJbHGIaxNCqKF3YhLgljs4FzsYjTgFqgogHiSbE5Y2t9jMF/ELualElktksbsX++0NmUBNMtaKrJJFnuASAASCAxu+0DYn6gZxlqUClFFVmawbDG5Bv5tApmjcppUk7k9ezPnn/BE6ALUVClIu1RG2wAyWI+EG0+nLmkGZSLskABjulwGtzg5BroTElZFhkte3Zz94iV6QYUW/xUG7ZqKn3h7V6JSaVBLBT3YO39qVOT9YCnSKTdSUkHclOSArD3YF2F4fIcFpsoOxJBYHiOXFjYP5xMsBwlRKmLAIbO2QQTflBk6UZQu494EEOR/aX36ZeCy5rv8A7dt1JLq7M7m3TAhX0HGJqTY0qe+Wc72Lnd7vFU6RxYHncW7vgQ0onZKAL2CUi4wxUH3gA06+I2DZCQHbfhapvSGmLQBMvJIY2ANiA/MNcdP2i2nSsmpqmNrO/KzFt8t9IYpCnICWSC9JF7jIIy+14XSCVAh7CzMS2G5m/TygoQqtyabO1wxszX77WeIRLQLEhIYVcJeroCH+OIfTp1PUQUqGLMHGGIIgiy6yZsxQA3KXZRwHtaxuenmcoHEQCgwLKoDgMKRe2TuTeJTLlmpkkWqurDB2vuTfrbrDRnqp4VqoU4N1Je12bctgRmLe4t7xupwASzs+z7Z3aBMWSCSZRSCSGqD3Nm2Nixz845c2oMniYZLbPgDYv1zBp49mxPsVAtxJKFte/CC7f5DkzQZUio1PWouSL4G7DysIG/IJaFtJqQFBUywAZw2+w5ecbnhnhImNMlClCCzzL1PkUhrXHwjLmaYq94jDpQCSOfZz0ifx02WFIS4BAqt+cEAkNZ7Z5DpCYfwU10xAmLFLMohkswIN2sbPHQORpErFSlEKLuKSbuRneOgotAjOUE01ruRwk56sM/x5BUFNdiebv9fhDUprul/y1FzfDBt4DPlgHe7Ei3LptFjlJ08wm1IIx7xz0A3hqUiWLzEkOzAlvhvtFJy0lDhKgbAEMBi9s+d/LJKVJSkJUxKb9G75bHrEsaDzJqUgUJpB94lTCnsC7HkRFZutqpsk5KRSEpDnAL37n4vC5m1kZ7OwG9h0xDsnTos9RUXcFiL7l8P+lxmBzyCXoKrF8pq3S4I52KVNz5Ry5algcAcC9DJa9sgcVrndxzjQ/DIA4VyrX4ib7PYMOxN/jBZvh82UkqXSEqYksHAfNAcgZbaJpTM7R+FmYd1HcJAcdWYVX6xRctgxNN+jtzy3xh6WhQdKVEj8u5tcm2TjlcwLRyFLWoSwVFKCWSt3FtjkjLQVikK6bRLUXQK0j3gFOoNghIIJSebHG0Ko0yipSVJIIDipNz1FQtYehMNaHxBcoKSHBV75WwDFg4VkgC8cJjF0KUpRIqKRUFBv+WR0/SHQlKo0hIBrSFgAgpS1J5EAAggd8eoJMhQKv6h4iQSASSzM/Q39Bzi81ayhIKSC9zSXva7BvKNTw6RXKmJ92qxqQq4y4vbcOHiXnNspYeELaXTpa4NLsDkm9wlLG313gqJhlkpCW2G3kOhLZ5+UVmIVILBbJyl3IAa6diM7/rC01dqlpL/2gOG5hTMHuwv9ICeEoeWTUlYSCl3ClB7gcQyS43A+oiPE5ZLLKVBQtxAgOQVY3z2s1xaG06itANgkAJAIDJQCWAfNwm/1jtVUJcr2aipLTBzqNr3ZmpLfWBMfGISUkUgoBC7vu+7pu2+PTMD0kxyDNcPcpsHpwSbHc+TwxPUUNLmJNCuJJBuFcnb9cQPT+HLmLEpCfaKW5CWSFHcAVEVfDGIPsOFdckBPtNq2awKrWKTerz5QcFRAAUikFJFk1Bw1yOIBy3kO8X1nhkxAClygEINJ/qJsplOFUqLKNKuWDEjw+XORMWlKgpIFQFrndP7uLQa8kpeUT4dLlqVNE4j/AG1U1NYgilltY2HOEtMlIPFUCAWIFjyyGL47h4HppZUWNwk2qN2uzkN0/SJTKJYjDAcTJc8wSb73GIJ4KvkBLm8dSyojGbvytbli1hygsycqYSCqxcBI2/TmP5g/saikIQFFiFG9yN03IPJ8G8VnTUkgoUVFQDEcIwLd7eZDQqqOVCmn0+CASkVVKZRtuGxs1usWOkWpAWUmgKdPJwHApcs4Bbfu8FlTVG1ZSMtSk2ze4bGR9Yv/ANTVMlCVMU6U3Qb2IslIZsXZx6Na6Z8YV1spggmgmZxKYCoF7hzz2I6Rnld0gDiBxsz4DdIf0simYEzTQzgqyAWwQxfs+8W0smtBKlcQNibkbkNtfrBUgabJX4ZqQDbhZyrLPlg9VsQimaqotmwuQG6bDyg48QmhklTJfYkNf4juYtO0a5q60lIS7VqV6Odi0Nr1Fjk0LzNHOJf2aj1AP0jocGrnJ4QcW/3m+BUCPSOhVFTL2jNCzkmkbkAm9zgZJ784aVWAkH2g/MXqAKdiA7N1PWI0lSbDB95OXGWIfve3SG5y0hIuoE8LWcBgAA5xm/ItyissvQlJoRmB1MHZPJzYYcuH9WigkpCgpSiM4G4t1tm0aMjWy0KShSVEK3fGWsM+sPa9UsHAcZSeElNt2z35mE34Gl5FpC0NS17kMcno3uhm2c845XiHCUKpOyVEJ57mlyAeZeF/YgrABCSoF3CiE4c2BNxz5w74fqSkKSfZsUUkuCTi4qJJIwwDXwYlpDtB6dSUKYLIBNyAcdPsw3qdcAPzM2SolQIsKhh+w88Or4iCFSmCSlXNPdgQLPYmOWpsS7g2TSAArccR9BiJKoTQ6tclyQoVsRUFJUaS4ILd/SIRq6pvt5XCxCSQ4fe5LesTM1q1iqYZpILlLhIBLBLAZ5wbRyTNQqkkhJAYAJT/AMmuAVDOzv5wT1HXRHVgzVJuSuYTUB3LF/JLxOs0SUK4VqKgQOJgB5h3Itk7wxJdFRMxJWHqqAwH90/m9It4fMqIVNNacUJYH8vFUEh+TnltBsNUcmLCZBUme60lIoSHFLsQVsCcHz5vGHMm7MUuzOVMHLlg/q0OKkcRIlqTKc2AKyBu4c03e5LXy0XkyEKNQQsJA6MSb0sLAjlE6xRVbYRGoBEtKvZKCU0ngpdxaqi6iwsc2HO+YsUm6U0YsT73Ylw7bWjQ1KkIZKLKLkMFMWyzu+Xs23KBq06AkhXCVORUC1w4dsZDWwRtAmwaVL6UoUgpACF7qU7BIuXHJwM8zyixlJSOCc6WaWplIY5Lgk5LlicEnMKjRqQErUQygSPzVOLFmNiSCCe8ParTsQZrIJYJCq0kZewSw8+UNsSXkXlK9o1K0IUHd3Yhg5Sw3IPD6bNsf6MSlOt06lTZXBMdSisYpI7B+74jC1KUsk0lmDl3tzZ2AI6bZhrRakKV7rkJD8QS7BveVc9AXbYCHfImtQ2v9PaanxRSp3sxpVztQVKmU+zV/uFBClcPvFLEb7xseEI0o/CpUJCUr0a1TVK9kCZ2E1IBYzMcznrGChRmIeakGWkAAE0lNLgUABib9nwYxdPpFAMgljZJsoPz5pvk0iL5eqM3jfJ7H8Jo1zAJSZLnQS1S0/0Q+or/AKoWtSTL9vSwpUOZawId8IGjV7ELRp0yzq5roqlLSmSZKikLWr/263AOCWAs0eEm6BZBckqYFTs1/wC0jPl8IY8O8PK5qkKXKZQf+o5KtmCbEDqemWifmIr5bh7XwHQ6ZMrTGedKqYPxAmXknYmSVno1IA/uG2fPeI6SSjQ6dSJcta1Sk1TKkJmI1AW6mQE1qBHCACE0h9njH1/gSpK1KpMvmUErdLi5qULZ+xGOdLWphUC1gLvycO4cPDtQuMZ7H/SGjk1Slan8Mr2wmqIX7EkAS6UJXV7p9oLJe7940fCtFovwkpxplzjpNS5aSHnAj2daTxGYwFO7BTx8/wBHMSXJ4svUwcdT0+D9YtqUBKgEBNByynYtdqh1PoYpa0Q97PSf6gmol6SWvTytMszJUsqWRLVNRqWWJyVILrJqUSygUpZLYjcWdL/1DVyiNMJB0ylSikSrzDKle6pmWqutg+arR858RSDNCpcupKUpcl7k/wBxBycZ/bR0ujWSlMoJdKSaycFgGS7lifg8JtLscbPYeFaHT6ROoKVSNWpC5S2WuXLSZJQawFLqRWk+8UkkBrh2ih0uiOhl/wCwFHSLNajKq9slaTLClBphnFDsGvcqFo+fTp6kqAU+QSGs+QMx0qWVkS1uxVYgPw7gDm33ydFxAfizsU+Y/eOj1KddRwo9mED3Q6hbazx0R8xGvy2edVqVPsm6akNS4vct3Z+sNzEordKnAGDcg82f7vESpqqQhTHZnYnbiIdi17QSdKdiVMBgqtdmyMnvzh9sE9F5bJKfZKLtdVkuSSCWb3R2cx2p0aiSEFU1JAUtRzkB35OYpPWijgFwWqDX3ZgAVPu9oa8O1wRWlabzEWLEBgynN82tb5wnpULdAdDLcrUZvCgEDjST0pDghm7WhzT+GpnpS6kIVSVVUkki/vGwF9yHEK6+bfZmZwHIANgf3H6QU6BgUEJmGygyKqQoA5Zw4bkPnC+5X2LSZKpQClBMxMskBILi6hdRB4mewffrZIzlqWsy0qpJPCkMADsSLkdN4LqSqoukFIPC6sMMU3DxPhpUokFwkjGGAd74Bx8Od2miXi/JZWklrWEqUEe+pLpUQ5wFcQoDOB8t4YR4epKQlC/aXBCZbqJPSkkWffm3aNeQopFiABbY2wDw4B3dyIJpPEDpqhLAFaWcEF9yxH5wCWFsbxLcWhrG7E9R4cETLBRZuEgWL5JLtnDQ3o9DNmKVRSAwLuevvKY4x15Rbw+TMKqmUtLsyv7zdzfit8bZh/UypmlWtJUkO1JJUAcGmzgZJuPWB5+BrDyFm+3QEJTNQNjTu5LU2NWYy9SpQNb1Lf8A3AHDgOUuEhIPbzjtQuscIwopBJA5KI4RbfaB+IT9OSEIUaEpDkA8Sh+YJtQCfO8SsV5KbYslImNUFKYKpCUu1RDl3Hx3PaGzJlFCq5iqypkj3uoqUXqvsAP0LpkAoaUEImC4UVEkgf3OGYh7GAD2q1S5ZABIJUT7oIqKQWwDYdz6VKRZ2WTJWkJUXsPdAOb0lPQgvjEHmTStYqUF2biDYOCncgXDG7cyxsoTBNCFJyfeAIQcOoKLWBsT3idQtaSSGUBYvlx+Ybs33mBxErJvKQS1koII9nSopLhlWvbiBNnsL/SAS5RUukoYAmpNQLMW5m2LnmeUMS5SpiwEuyjYsAHy4JyM7xaUoFYQqWVKSCLi+LMA52OAT1hv1QV9MtrFhMun2lJb3VtjFlYfIIeFHKkolsXY54QQwe58sQx+MSpaXQ6ke4FYFruDYKHJncAwKTpallwBcMgCkXe6iLJDB3G+cxJS8wJo3ErgoUMsBxXzbAZjnZO0DXLE1UsTGpcvU5ADglwctwh+3O7Pi+jTLCLppVwuFC2TVa5SBk9oDopCZIWFgkKSwUgixKtgdza7YfzTU2UnVBWcTLBAmFYVl6iEmpQpS/5SOLnaKDTKcrQmgACzk3AAN7kPm/PsI9Bp9LpTpxNXMMuYyhSSKlKSVMyTizOe2YxapinShamKsAKJKzsUpPC4BYFsG2TD5MXEDOlp9kKqgWU5KSQXPCHwLOfhGekkMikE7PsBjPf0jdmpm0FISlApuEBlLINyyXBX8SMvCXhssFypIBDMSFCoZUFc7tcRd0THdD3hXg0paQpailLORUWA5hvqYhCUSiv2a1cLgJocK3BKgbHIYjrYQfR6YypSpilJ9mkEgG5J3p5dM9oX0sr25Uiv+mkuCqwJdwafzPfNrdoyrafLo0aSy+kz9SuubMChxONgC4yCWykBntjpCc/VOTUEqIJBVkKw5BwfKPRTvBFGoImS1KA90kJJ5tZilmGbecJauUJIPtJCkKVgEpptu4Js9+d41waa0Y5JpmOhExrJV/8Ab6R0aaf9QgBqBb/5D9QTHRVy/aL6f3Grp/CUJl0lZS+EggMNiT1684x/DZAUpQVMCAnJKgUqAzY5fD9IJJLoC1TUk3JdWegS3cdmh2T4WikrIVTkAFiXLdwH84zWTV2a8djPhh08ua9SbuA4LAEuSC2MehhLX6Nap6lS7pqJSWF03wnscWs8CE5lGVKSsqUtk4cbXYOrvnEb8zw8ol/1VIAS5Kcnm7Jt0sXhcklSuD/gyVGanhUFocPYJsbuUkm4xjmYr4X40qT7pB4QT7SpY3U4Awbs8aeh8L9ugGXMUFOeFRJCSGZVw97C3TlGBptBNVPMtXCZecbC6S5DC+e3SH9LI2hrUeIL1ExUwtUEbBVkJGWc7k9O0d+HCkJNSQoNUxUwc0vmw+xyg6pQlpmgo41JYKNk3vl2NsMNu8KyvD6QStwGFiPyqwS4s7QUph9bJMtXGriFg4YMAKWAbPOAICpjAqShKfeJqAS42a7dusaUjUzV8SZqCoAAKpc0i3EGY2YX2aM7xCUFzGKUIWWdaBQFB+ILSLOxfrbpDSpNZteHaIpkK1AUqoXFIZBSLFS1KDlV2wBc52AtZVUVK4myGZXQg97p6mPS6TVoGm9kyVI90vcMCGHkQ8ea02tkS5K3BUtRpQgEim+VHvsYytfRp0jO0nAouAqniFQADs9KnsRyOY0dKpCiAZctmulms7ggADp0LDOIN4GxCwpXE1fECzABzSk2LFs4+Keq1LJ40JpBxTspwWX722X7GL09E9I15sqXOK1JUt7AOlgQk4SrYuMdhaMvTg1b1u6CHqBJF2fk92PaDaLxNen04eUhUu9DqI98hTlnPXIud4FIly1pK1TLzDwJCSeI2FskuOg7RP4Rtch+SRMBSoEqF2WCRUQ922vg+loB+AUHTMSAndlEXVYMXvc27xpL00xFaQUmoOASHNr4UDZ9nEZ8pZWADQFMWBLm13ywsHiY+0zN6uqynhYWlYCeIXDKISW2L3ALx2t09CxLUj2agHQpTuroVA3JIO+zbxcSlLmJB5WAYHJeoO5DgCCeKpWtKApiqWOAEh6TZTgl2YXPSLbejDHOPjktsydf4XQTWGJSVBQcjIdzkFzuN4rp5Ego96YFEEAKYpUptgLjJyMesN+IeJzCkYBZxSNwbbkHEW0WhpSma6FISpJ9WJtjuDzgWUR1PH0M7xDUFIEsqNKXKcXJBYEAX5AxGhm3AXwghgQQbM9ncZ+HaIT4iErUmlJBUokEBweYJuk8uUOaCUmagBASlScJSpRIFmUlRuVKU4Z3Ds7PDeKS2RzfgPqJUoKSoKqT7xCh7t2AJfnzO/SLeG+NlKVoSkCUTU4SUsp7KrAZw7B3scRla+WpBCiaeIAJ52LAhvK0AlaoqlgoWUKBZd9+bb4iYWmmjclLEwFaTSpIJZXJ7FmFr+bRja8OsUjiBqKGLFzdyT0HQ2h3VBQ0xmKKCpVqklNg+42LMO7QsrW1ABds7nN75tuIpIV0NJEuiZLWopqAITeygfdOzF2z1jJqSmhFFNZHELqH5SD5uPu7BmhSCS6mBLkqfDPlxdjCum8Ql0kTZRU44FXBBdyx3Dm4vFcGnCeaaqNnTJCpM6ZLUfbSzgt7gAwlmeyrtmMjUKKwlYKlnkpibWISnJv0gkqXLUylrmVMEoSksVEsGKmBHna0eiTPEmQlKUJUtAApfFrk2zCX0oHWzyxmn+13AP5dx1AMdGxNMtRJISkn8rkt51j5COjKr2za+4Tp5aUS1LQiWk2YgEKJ2pD4zb9ILopqFLHtCOIXFrki2LC79XLvGh4dITKlVzpYWsXuBR0SASKgLXLub8ow1ytMWCllKyVEMCU5JYUiwFh5ReSZGGRfUaiWiaTKAFQau4y7s+LQutExaij+0g2G5FTEnbp1gWiV7OcFJ/qoQQSFDhI3St9je2Y9QmdJWgGWDLBJcLuHU5LEKcczcZh8R89GF4dJQHUtQQhsqFT3/KLGw6Z7xrz1SFyHQ5KOVioEA3Ha+LRlq1iVzAmxIcoWXZybWL7Ab7w9O0QRUtr1XCSRjkMWcnnftE5IadA+FypbErUApLFKCKqgoBiFGwLtbytFvFK1reYsAKPukgi1kuQSPLEJLnTajLKkh7ggtSCWDn4sXYco9Bo/BZaaTOWtSkK947hj7oeweB4x2hyq6Ba3QmWhkTVpJQ6gkUpUh7dTcHFoxpcxN1KBWSaUjrbiChd7k3tcRq/6h9ks1SZiyUPXWKgCLMkkDZ9uVxCel1FCaSkJSolajSTUD+ZgwAazbQ014Bp+dF9Rp/6SVsmlThIqL2yW2bfa/WAS5CUMgpTUQyTWLE7lO/k/6H0ike9cIFjTlmtYbP8AM5iNXOlqr9kskZdY8wPWGmyGsehZUyYiutwNlOD0Jt1gWm8IWJZmTFhKVGqmoGq2XDub8t+8OfgFqUCBUGuHTcGxqU9LlyOeBGl+FVMlFJKEoSAQFuCwLOoi7Dk1yBjdri+wuSThnomBSEgrDBuFSXBNkt3Au7OGs20eKeHmXMCLrqYhTU9xYkOOh3iPDvD5oWhYISASUqUaRYXVsq4PcgwzrpykzEklKyDUKSXUHuARSSbbm8U4noWLya2FXoqhLVMnJllJBskFdgfdQ4cl88yY0fDNLo5a1qqmKLB1KILjP5XpTz367RmzdOpUsu4C7gKNRJFrqAAtZn+MN+xHsWUSDzDN3PNmZ7xi69I0iW2eanpM2bNnp90rDAWpF2DHHba3ONOR4UVAqm1izDhuDglRbiFoW/EJRM/plOCCA7KzYuSCOuYZl+IrCKUkDowNh1ybRedcIxSrYr4ikgJSVFSUk/5Xt71rOWbt0ZWW7KSCedIdgpxeq9QtDmrmlJZYdRIyB6nntsS584bUpSwkoUUJtckXJsAKWcY+sKqQqNvRn67hWmWsJ9lwhZSzkBrubVdfpaNrWeEnSSf6RlqSshZWSQs3BS21Ixbm/MxnBKKW4SVMpZNy/Ko35wWeqYgJKkroIFBSGBS/La2zXgeSeiXi7WUV4tUkJKUKSLgLSlYPJ0qBFoW08qVMmJqlykpe9KQl/dDMP+42HKG9YhK0glJSjNqUlQ5ofPUdYr4ZqJVLIExBzYKHC93Xh7ZfluYMm50PFYmpMk6dU1SVy5UsWa8qom4FKKCxsc3xa7xkyNBKmKSZkylSpy0GwTVKaWWQ4LzAqYlIG4/xJimo8dEtRTUQlLjdVQ4t3seMnuBtCWg00zU2QbJUVOSn+ngvmxt5t0jRZTZlw3sf0nhYlpWv2iaFhkOSCpSSARVSqkBRKDa5D4hfUeDgIS5IUCa0kJJliqaSy6kggezLuQMl+Uy9UwRTMVUhw6TS6SpyWBySS5N+uGSlz1JBoUp3uQO4FKtjxKZuZg5JsOLS7HJ3+nP6pK5yUgOpxhP9Uy0lyQ9747EmO1vhgkyhOlzVlQasm4S6EqSWY1Blhz/MZ2lCjMACpntT7pqN8lQerGSR5w7oqwr+uT7EApKQXChyTsN/0gy110GO+2aOh8U0fs01yk1Nfbz88x0PaL2CkJVLlygnYLTLqsWLul8gx0ZviPizI/1nNLpDlmFn/wCRjPkSUkoBSCDPCbge6VpdPbpHR0aY/wBjZrzEj8DKDZmKfySpvSMTxNR9nLubu/W+8dHRWHbFmROsbf8AH5iNfxVZ9mm5uA982GY6OjP1NvCBeGBwgncH/wA1xqa5REySBYUAN0BLCIjoyfZePv8A2IT0hlhrOq3/AHGFdPMNMwOW4bPbJ2jo6J+F59+B/H/r+y0o3HZUCnqIWkA2LuPMx0dG+Bjmei8OQFUBQBvvfJLxTWywFWAG9huz/O8dHRPg0yK66YSmWSSSEhiTcW2MLoSBLURY0kuOdr946Oh+DNdm17MESSQCTRcjmov6xTXJBM0EOBgbDsI6OjP9SL/SzyviSQmopDHhuLc4Z0HuJO/PfPOOjo0+J0ZYFJn+4r/E/wDkmFvDkAz2IDN9DHR0PDoefZ6CXLAXJYC6HNslheNLUH/00r/JX/6jo6OTM6fhdnn9ao1JD2/eFdIPeG1WPSOjo6V+Wgi5+/uRIQParsLIU3ThOI3vGEhOkFIpqUHaz8Qy2Y6OhZdYmeH5j/k8YFGhV/7fpDulHCo7mhzzsf1MRHRo/wAPv1IX4n/n/gbw73VHcAsd994JIVwJ/wAk/MR0dCx7IXRlSjbzPzMdHR0ZGp/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10" descr="data:image/jpeg;base64,/9j/4AAQSkZJRgABAQAAAQABAAD/2wCEAAkGBxQTEhUUExQWFhUXGRoaFxgYGBkaHRoYHBoaHBgYFxgcHSggGBolHhoaITEiJSkrLi4uGx8zODMsNygtLisBCgoKDg0OGxAQGywkHyQ0LCwsLCwsLCwsLCwsLCwsLCwsLCwsLCwsLCwsLCwsLCwsLCwsLCwsLCwsLCwsLCwsLP/AABEIAMIBAwMBIgACEQEDEQH/xAAbAAACAwEBAQAAAAAAAAAAAAADBAECBQAGB//EAD0QAAECBQIEAwYFAwMDBQAAAAECEQADEiExBEEiUWFxBYGREzKhscHwFELR4fEjUnIGM2IVgrIkQ2Oiwv/EABgBAAMBAQAAAAAAAAAAAAAAAAABAgME/8QAKhEAAwACAgECBAYDAAAAAAAAAAERAiESMUFR8AMTImEyM0JSccGBobH/2gAMAwEAAhEDEQA/APjiRaCNYd4pBFYEA4QkZjpox2+pjj9+kTP27Qn0OAjmJERFhEgTTw2giseUQRwntFhtFh5LSEhooFRw+AiFZiUNmp4abbWz829IeUj6+n3eMvw1VyPvH6gRqHf7szem/lEZFoVn+99/HrAJiKWhtdzzd/0+cL6gRImZ08B/KBCDahN4XMaENB5kw007Egnux/UwSaHCdrQuvaGJpuRsMQxoGcGJvEbeUXZx2+MAAyMdvrFmtHKixw0AAUZiUG8XlgMYrLzFAdNMdIAYxMwREoW84QHTciI/SL6iWQoAgxRRhgTFkpdx9vFHi6AyX5/Z+kIEDS5B++QjT0ukGTe2w+PXEZQj0GiQCgFwHwO2z+vpEAiy5KSc/KJiJkkE+8RExJR5wJiZmBFQfvpEtYRrTMkhx6xacMdhEAWiZ+E9vqYTKBRAESYhJ2hEsMmLffwiiPrFir5fSKXQ0cTiKnMXCopv99YS7Gxzw837/sY2DbG3yc/tGHprFJ6t6iNuW5SCX/gse2YjIpAJwYW+MBmS9znl973hlXunpfbl+8LlBCavvv8AOMwM/VpsIVVGhqhwlozyY1XRLCyEuU8gb9ossXMRJLB+f2YuC9udoaEiqE3iz4iiVXfrFjDKOZw/P7+sR+8SPdPf5/xEGEBRr9xFkWf78ojcdmioNzFCpMwxdBga7xyTCAvPU6orMMQvIjpxxDGS0FKuEDkIGzt5PFlNaAAQN4MJhBJBIAx9+cUl5v59omdMfp0jMXQ3N1bnPyjoQKft46GVSktJB6RyflEqiScH1imRCxRv127RacLJ7fUxcG2YieQQPP5wDFzEJjiY5MIkupTRULi1BIYXO0CmSFJLEfX5RSHRpCHD7GBlTOAHMM6IOnYNmF9Vkjr9bPErsZCZ3PvHpQTS3XHcftHl0y7x6KUXSLwsikWt0P8AJhcrcZHL9GgpBYduvQxUyhdtj9mMgFVy3B++hjMUkgtviNYjiHp9+cJlLzemfQReL8Ev0Az1cTDAYCCo/X5GAzpJqyCTe3XvBdOlveLWO4NsWDxQLsDU0E2gq9KzEmxvt8L3iqwkOxdvvyhjKn3Vfe8VAtFwABkMY72Za0AAVm4PSKnPeLzkm1jEU3hiIWYlIv6RExMWUWtuzP8ASAZdRDgDvFJqu8cE8QhuUgA2WAP7iglv0cOLH9kAP2Cgkk4dsjO9ngQuYvqFuzENmwbp3gUv55gXQEkwNaouTAli8SiPuWB7x0dTHQUOTKoXaOQXiqk84tINz1HxjRlUsFW++sEUHCSeo+MBCs8jBVqskcniQBlMUTF1GKQIkNLVeLmax3PT7zC4MHSgEWYfGGhh5BFziFJ3vHkTDCAxIy0VnSH4hvz5xK7GClqv57RtyB/TT8uxjGTJNjG1KwnsPnCyGWC/j9/KKrUSCe4+J/aGlLHs0sLh3YMbkEOd+kJJSTVcZ+/lGYFFAFWecBKbkHnnp/EXmoZjEgGx+R+2gTEdqPDE2KSVCwBF7X254ip0JCSVIIswsQ4cFr9XiFpYvd33Y+dh36Q3JmniFRAyzn+1R2xz9I0VNNGcJaVWCQev0+zEzdIkFvq3cnp+kaJmIOUqszlwTyAJblzPrFQJZUwCgH3YMQMO9xttByDiZa9M2H26/F4qrTkvftGyvSoUAPbUs7OnhvzuWvANRpCm1j5EEu2HHXnC5hxMg6ZYs9+kcPaC/wA40UyiMPkjIz0vEU229fX7/WL5EwUlLW9xzA6FrfMesDRMU4cYh4y7E56g/fSCBDl22c25ljjz+EKi0KyNcU8LBJwVMH7Es4/eJmTUk5dsP8XGIuZf3mKCQL/xBof2Kqliw6ffziqkNF12AbH3+pgcx/v5wwBG0CKoMZextFfZehhIiFD5x0XYfyYmGOAwl4iUSFDvHAtF0pvFBCKWKh1MXQi19sxaYzv0HrBLc2BiQhFIphWGkT6QoZqBB+kdLluxNn3+jc4B8QSJBIf76XeCS5bFvn8DDFQvZ8Xffnf+IuEHp3Iz2eCjiA+zvhvP1gmmTcg2fyYi4PzHnBky3y55tcMe29onSgX2tc8wSAbtYBw9ztaJbK4lQgf5Yv62zgtD1PCBuw+kKL2Ay9qe5uD5bc4bfPL7/eJYMGtThuWPOKadPGRyv87fL0iVWuBj5xTRr4zvYv5RD6Zm4QtD28oJSSGybn0BL+gimoJDNFUzGwW/jHSCaBo4B0vuGDN1+MF0ss3ALik74OH6ZgKLOXPNrD+YLo7m7senIg5e2GwX6RZSKKJLvc7O/wBtyJiVqYFJYEuC4uGNs7ZiNOnhXdwMC5zakXDbfpFkhQAchhcbsTgkNmz/APbDhYFTgMnNyQLX525N8DEXbIfkxdtuLvtF5ZZVIclrNd7Eny8oCFXBN+nXsMQxMvXvY9Ae4ft35mL6aUpZsyAPzE3fml7k/fWBquepvnbvkjpF1IBAu7cmBvsNmgCA5yS5JLnqT87vEgklnF+QAbswAEDTSM36G3yLt6vEma7FhvcHFhu12gYKFlhRcBi3NtusBBN8k+o7QacCm3Nje9iLMHLvBFTEpalrAgqBsX3DjhN28oKEFpqCBt1HLy2gd8Z59u97QVMpsgffPcCLzUggflbJfI2t8YdEUKByflvs/wB23ihQS17H7MMiQdyWYrcjIHIuQ/QcsxScXuSfTawuHYYEKjaFTpyOvUREOYsSl/8AL9I6CsOCECmIQoN+kHTLd25RKZbhgHPMF2G9hFEAGdt4bQ6SFAgfx1zmJUlmDDba7RaXL2JbO9mG/wBtCo0iGSfy8V9su220EEpW7/I9GHKKBTFwopOLEjlyu3nBU6kjGCxuM+efvrAM6umwsQcj7zneKgpFnfGzX65tmOUpySSVHna3IBzeJAxgG/P4B8+kIIG09NwXTY4GwGQPOF5MwgipRpxZ8NyJtmJuRmwtkk7N2tDErABJYObpZugL784B7KoFwRt1fn084YJyPTtBRK5FwrcsDjH30iuoKSoUWDcTvbYkk7OYjsGmDmp4Sn7eEZawlbYcN2hpayCeGw9e55CF5spycDPP9GaBYkQY1KLP984Bo1CojZt+3KCe8nZwwyL8jl4HpNMQq4Ddw3V4aWoVOh5ZQFBuQcc7XiiZTErOHy2er4G0TNmAhmud8ny35/CArWaXUBcW+V/gzvmApIMmQUhTAkWFQ32ve1j/ADFQhKMpqY5qIZRuOihj022HMQoNlmFn32JAfe8Naw+7UkAgOxBAq2e9xYXI3Y84VKgnYMpuJzYEj68r+kLTJjgBIptdu/TbGIYMwEkuq452JNnbZ/SKJ0qdzYB7225ux8v4pQlpiZlEM9t+Xm8NSOLl6Ac92wLRdCAl3As1zfOAxFzjpA1IDMCAc78XKKpMhI0blyQ+zs3q+bYu8RLlgEg3tb/LrUlja0WoUpNrAF7sGLXAc3OPSIUlTDiFths7Zidj6Dy5QUeJQTa9ncgM/wDxgSJzBSWKn5KLW34ctffn5ElJZsM5qJezF2t9DuIISCoqNxxXN7+t++bwrCpRWUlmdTDkxvfDZb6RUg5cK54v6kEnEGlgEsM3px3c35PjpHIkB+IgEZDBrF8jY+RY+cOg0CloVUBbzNhscYd7wVU4oLBJQoDiJKVOp9iRYdof8QnBQdHsxw8QCQMnbmz9/WEFqpJF1E4IPwcX6NCTBpiapyv7vj+0TBDpyblCn/xJ+MdF0zjBy5diWvtdvhv5QSUner9/2i0gVO4WW3AdvR2845enKeTm2XOb4DN1HrBQhyCp3Dnews+fvO8EUcXDk5YE3zlx6GAy0jDY7l/I29YaosCWAcjbDBrN+sJtUtJzQJUq446jy2N9zt5RK5ShYhmzY2/Tzgs4JawxdgLC9g+XPWJpZlAp2cX+/jBQ4gvZhNlZ3Zn+f8xU3zwjlxX+HlDctNSrJJ3HvFxud+7wKWge8kPexI4W8t/1tCoRltOSpgAw6t+gaL6mSZfCFXIB4eIYcM3T+IP+B3UtANmSxJvmzP0bP1pLlqWCzEnvj/L8o7naFdlcdApcs1JqqwLFwD5wfSTUOool2903Dk/2uS7Fxjp2jpEhQAAA4vdcA5HM4LkXH8GKqjQU3GCwd2BJZrCJbHGIaxNCqKF3YhLgljs4FzsYjTgFqgogHiSbE5Y2t9jMF/ELualElktksbsX++0NmUBNMtaKrJJFnuASAASCAxu+0DYn6gZxlqUClFFVmawbDG5Bv5tApmjcppUk7k9ezPnn/BE6ALUVClIu1RG2wAyWI+EG0+nLmkGZSLskABjulwGtzg5BroTElZFhkte3Zz94iV6QYUW/xUG7ZqKn3h7V6JSaVBLBT3YO39qVOT9YCnSKTdSUkHclOSArD3YF2F4fIcFpsoOxJBYHiOXFjYP5xMsBwlRKmLAIbO2QQTflBk6UZQu494EEOR/aX36ZeCy5rv8A7dt1JLq7M7m3TAhX0HGJqTY0qe+Wc72Lnd7vFU6RxYHncW7vgQ0onZKAL2CUi4wxUH3gA06+I2DZCQHbfhapvSGmLQBMvJIY2ANiA/MNcdP2i2nSsmpqmNrO/KzFt8t9IYpCnICWSC9JF7jIIy+14XSCVAh7CzMS2G5m/TygoQqtyabO1wxszX77WeIRLQLEhIYVcJeroCH+OIfTp1PUQUqGLMHGGIIgiy6yZsxQA3KXZRwHtaxuenmcoHEQCgwLKoDgMKRe2TuTeJTLlmpkkWqurDB2vuTfrbrDRnqp4VqoU4N1Je12bctgRmLe4t7xupwASzs+z7Z3aBMWSCSZRSCSGqD3Nm2Nixz845c2oMniYZLbPgDYv1zBp49mxPsVAtxJKFte/CC7f5DkzQZUio1PWouSL4G7DysIG/IJaFtJqQFBUywAZw2+w5ecbnhnhImNMlClCCzzL1PkUhrXHwjLmaYq94jDpQCSOfZz0ifx02WFIS4BAqt+cEAkNZ7Z5DpCYfwU10xAmLFLMohkswIN2sbPHQORpErFSlEKLuKSbuRneOgotAjOUE01ruRwk56sM/x5BUFNdiebv9fhDUprul/y1FzfDBt4DPlgHe7Ei3LptFjlJ08wm1IIx7xz0A3hqUiWLzEkOzAlvhvtFJy0lDhKgbAEMBi9s+d/LJKVJSkJUxKb9G75bHrEsaDzJqUgUJpB94lTCnsC7HkRFZutqpsk5KRSEpDnAL37n4vC5m1kZ7OwG9h0xDsnTos9RUXcFiL7l8P+lxmBzyCXoKrF8pq3S4I52KVNz5Ry5algcAcC9DJa9sgcVrndxzjQ/DIA4VyrX4ib7PYMOxN/jBZvh82UkqXSEqYksHAfNAcgZbaJpTM7R+FmYd1HcJAcdWYVX6xRctgxNN+jtzy3xh6WhQdKVEj8u5tcm2TjlcwLRyFLWoSwVFKCWSt3FtjkjLQVikK6bRLUXQK0j3gFOoNghIIJSebHG0Ko0yipSVJIIDipNz1FQtYehMNaHxBcoKSHBV75WwDFg4VkgC8cJjF0KUpRIqKRUFBv+WR0/SHQlKo0hIBrSFgAgpS1J5EAAggd8eoJMhQKv6h4iQSASSzM/Q39Bzi81ayhIKSC9zSXva7BvKNTw6RXKmJ92qxqQq4y4vbcOHiXnNspYeELaXTpa4NLsDkm9wlLG313gqJhlkpCW2G3kOhLZ5+UVmIVILBbJyl3IAa6diM7/rC01dqlpL/2gOG5hTMHuwv9ICeEoeWTUlYSCl3ClB7gcQyS43A+oiPE5ZLLKVBQtxAgOQVY3z2s1xaG06itANgkAJAIDJQCWAfNwm/1jtVUJcr2aipLTBzqNr3ZmpLfWBMfGISUkUgoBC7vu+7pu2+PTMD0kxyDNcPcpsHpwSbHc+TwxPUUNLmJNCuJJBuFcnb9cQPT+HLmLEpCfaKW5CWSFHcAVEVfDGIPsOFdckBPtNq2awKrWKTerz5QcFRAAUikFJFk1Bw1yOIBy3kO8X1nhkxAClygEINJ/qJsplOFUqLKNKuWDEjw+XORMWlKgpIFQFrndP7uLQa8kpeUT4dLlqVNE4j/AG1U1NYgilltY2HOEtMlIPFUCAWIFjyyGL47h4HppZUWNwk2qN2uzkN0/SJTKJYjDAcTJc8wSb73GIJ4KvkBLm8dSyojGbvytbli1hygsycqYSCqxcBI2/TmP5g/saikIQFFiFG9yN03IPJ8G8VnTUkgoUVFQDEcIwLd7eZDQqqOVCmn0+CASkVVKZRtuGxs1usWOkWpAWUmgKdPJwHApcs4Bbfu8FlTVG1ZSMtSk2ze4bGR9Yv/ANTVMlCVMU6U3Qb2IslIZsXZx6Na6Z8YV1spggmgmZxKYCoF7hzz2I6Rnld0gDiBxsz4DdIf0simYEzTQzgqyAWwQxfs+8W0smtBKlcQNibkbkNtfrBUgabJX4ZqQDbhZyrLPlg9VsQimaqotmwuQG6bDyg48QmhklTJfYkNf4juYtO0a5q60lIS7VqV6Odi0Nr1Fjk0LzNHOJf2aj1AP0jocGrnJ4QcW/3m+BUCPSOhVFTL2jNCzkmkbkAm9zgZJ784aVWAkH2g/MXqAKdiA7N1PWI0lSbDB95OXGWIfve3SG5y0hIuoE8LWcBgAA5xm/ItyissvQlJoRmB1MHZPJzYYcuH9WigkpCgpSiM4G4t1tm0aMjWy0KShSVEK3fGWsM+sPa9UsHAcZSeElNt2z35mE34Gl5FpC0NS17kMcno3uhm2c845XiHCUKpOyVEJ57mlyAeZeF/YgrABCSoF3CiE4c2BNxz5w74fqSkKSfZsUUkuCTi4qJJIwwDXwYlpDtB6dSUKYLIBNyAcdPsw3qdcAPzM2SolQIsKhh+w88Or4iCFSmCSlXNPdgQLPYmOWpsS7g2TSAArccR9BiJKoTQ6tclyQoVsRUFJUaS4ILd/SIRq6pvt5XCxCSQ4fe5LesTM1q1iqYZpILlLhIBLBLAZ5wbRyTNQqkkhJAYAJT/AMmuAVDOzv5wT1HXRHVgzVJuSuYTUB3LF/JLxOs0SUK4VqKgQOJgB5h3Itk7wxJdFRMxJWHqqAwH90/m9It4fMqIVNNacUJYH8vFUEh+TnltBsNUcmLCZBUme60lIoSHFLsQVsCcHz5vGHMm7MUuzOVMHLlg/q0OKkcRIlqTKc2AKyBu4c03e5LXy0XkyEKNQQsJA6MSb0sLAjlE6xRVbYRGoBEtKvZKCU0ngpdxaqi6iwsc2HO+YsUm6U0YsT73Ylw7bWjQ1KkIZKLKLkMFMWyzu+Xs23KBq06AkhXCVORUC1w4dsZDWwRtAmwaVL6UoUgpACF7qU7BIuXHJwM8zyixlJSOCc6WaWplIY5Lgk5LlicEnMKjRqQErUQygSPzVOLFmNiSCCe8ParTsQZrIJYJCq0kZewSw8+UNsSXkXlK9o1K0IUHd3Yhg5Sw3IPD6bNsf6MSlOt06lTZXBMdSisYpI7B+74jC1KUsk0lmDl3tzZ2AI6bZhrRakKV7rkJD8QS7BveVc9AXbYCHfImtQ2v9PaanxRSp3sxpVztQVKmU+zV/uFBClcPvFLEb7xseEI0o/CpUJCUr0a1TVK9kCZ2E1IBYzMcznrGChRmIeakGWkAAE0lNLgUABib9nwYxdPpFAMgljZJsoPz5pvk0iL5eqM3jfJ7H8Jo1zAJSZLnQS1S0/0Q+or/AKoWtSTL9vSwpUOZawId8IGjV7ELRp0yzq5roqlLSmSZKikLWr/263AOCWAs0eEm6BZBckqYFTs1/wC0jPl8IY8O8PK5qkKXKZQf+o5KtmCbEDqemWifmIr5bh7XwHQ6ZMrTGedKqYPxAmXknYmSVno1IA/uG2fPeI6SSjQ6dSJcta1Sk1TKkJmI1AW6mQE1qBHCACE0h9njH1/gSpK1KpMvmUErdLi5qULZ+xGOdLWphUC1gLvycO4cPDtQuMZ7H/SGjk1Slan8Mr2wmqIX7EkAS6UJXV7p9oLJe7940fCtFovwkpxplzjpNS5aSHnAj2daTxGYwFO7BTx8/wBHMSXJ4svUwcdT0+D9YtqUBKgEBNByynYtdqh1PoYpa0Q97PSf6gmol6SWvTytMszJUsqWRLVNRqWWJyVILrJqUSygUpZLYjcWdL/1DVyiNMJB0ylSikSrzDKle6pmWqutg+arR858RSDNCpcupKUpcl7k/wBxBycZ/bR0ujWSlMoJdKSaycFgGS7lifg8JtLscbPYeFaHT6ROoKVSNWpC5S2WuXLSZJQawFLqRWk+8UkkBrh2ih0uiOhl/wCwFHSLNajKq9slaTLClBphnFDsGvcqFo+fTp6kqAU+QSGs+QMx0qWVkS1uxVYgPw7gDm33ydFxAfizsU+Y/eOj1KddRwo9mED3Q6hbazx0R8xGvy2edVqVPsm6akNS4vct3Z+sNzEordKnAGDcg82f7vESpqqQhTHZnYnbiIdi17QSdKdiVMBgqtdmyMnvzh9sE9F5bJKfZKLtdVkuSSCWb3R2cx2p0aiSEFU1JAUtRzkB35OYpPWijgFwWqDX3ZgAVPu9oa8O1wRWlabzEWLEBgynN82tb5wnpULdAdDLcrUZvCgEDjST0pDghm7WhzT+GpnpS6kIVSVVUkki/vGwF9yHEK6+bfZmZwHIANgf3H6QU6BgUEJmGygyKqQoA5Zw4bkPnC+5X2LSZKpQClBMxMskBILi6hdRB4mewffrZIzlqWsy0qpJPCkMADsSLkdN4LqSqoukFIPC6sMMU3DxPhpUokFwkjGGAd74Bx8Od2miXi/JZWklrWEqUEe+pLpUQ5wFcQoDOB8t4YR4epKQlC/aXBCZbqJPSkkWffm3aNeQopFiABbY2wDw4B3dyIJpPEDpqhLAFaWcEF9yxH5wCWFsbxLcWhrG7E9R4cETLBRZuEgWL5JLtnDQ3o9DNmKVRSAwLuevvKY4x15Rbw+TMKqmUtLsyv7zdzfit8bZh/UypmlWtJUkO1JJUAcGmzgZJuPWB5+BrDyFm+3QEJTNQNjTu5LU2NWYy9SpQNb1Lf8A3AHDgOUuEhIPbzjtQuscIwopBJA5KI4RbfaB+IT9OSEIUaEpDkA8Sh+YJtQCfO8SsV5KbYslImNUFKYKpCUu1RDl3Hx3PaGzJlFCq5iqypkj3uoqUXqvsAP0LpkAoaUEImC4UVEkgf3OGYh7GAD2q1S5ZABIJUT7oIqKQWwDYdz6VKRZ2WTJWkJUXsPdAOb0lPQgvjEHmTStYqUF2biDYOCncgXDG7cyxsoTBNCFJyfeAIQcOoKLWBsT3idQtaSSGUBYvlx+Ybs33mBxErJvKQS1koII9nSopLhlWvbiBNnsL/SAS5RUukoYAmpNQLMW5m2LnmeUMS5SpiwEuyjYsAHy4JyM7xaUoFYQqWVKSCLi+LMA52OAT1hv1QV9MtrFhMun2lJb3VtjFlYfIIeFHKkolsXY54QQwe58sQx+MSpaXQ6ke4FYFruDYKHJncAwKTpallwBcMgCkXe6iLJDB3G+cxJS8wJo3ErgoUMsBxXzbAZjnZO0DXLE1UsTGpcvU5ADglwctwh+3O7Pi+jTLCLppVwuFC2TVa5SBk9oDopCZIWFgkKSwUgixKtgdza7YfzTU2UnVBWcTLBAmFYVl6iEmpQpS/5SOLnaKDTKcrQmgACzk3AAN7kPm/PsI9Bp9LpTpxNXMMuYyhSSKlKSVMyTizOe2YxapinShamKsAKJKzsUpPC4BYFsG2TD5MXEDOlp9kKqgWU5KSQXPCHwLOfhGekkMikE7PsBjPf0jdmpm0FISlApuEBlLINyyXBX8SMvCXhssFypIBDMSFCoZUFc7tcRd0THdD3hXg0paQpailLORUWA5hvqYhCUSiv2a1cLgJocK3BKgbHIYjrYQfR6YypSpilJ9mkEgG5J3p5dM9oX0sr25Uiv+mkuCqwJdwafzPfNrdoyrafLo0aSy+kz9SuubMChxONgC4yCWykBntjpCc/VOTUEqIJBVkKw5BwfKPRTvBFGoImS1KA90kJJ5tZilmGbecJauUJIPtJCkKVgEpptu4Js9+d41waa0Y5JpmOhExrJV/8Ab6R0aaf9QgBqBb/5D9QTHRVy/aL6f3Grp/CUJl0lZS+EggMNiT1684x/DZAUpQVMCAnJKgUqAzY5fD9IJJLoC1TUk3JdWegS3cdmh2T4WikrIVTkAFiXLdwH84zWTV2a8djPhh08ua9SbuA4LAEuSC2MehhLX6Nap6lS7pqJSWF03wnscWs8CE5lGVKSsqUtk4cbXYOrvnEb8zw8ol/1VIAS5Kcnm7Jt0sXhcklSuD/gyVGanhUFocPYJsbuUkm4xjmYr4X40qT7pB4QT7SpY3U4Awbs8aeh8L9ugGXMUFOeFRJCSGZVw97C3TlGBptBNVPMtXCZecbC6S5DC+e3SH9LI2hrUeIL1ExUwtUEbBVkJGWc7k9O0d+HCkJNSQoNUxUwc0vmw+xyg6pQlpmgo41JYKNk3vl2NsMNu8KyvD6QStwGFiPyqwS4s7QUph9bJMtXGriFg4YMAKWAbPOAICpjAqShKfeJqAS42a7dusaUjUzV8SZqCoAAKpc0i3EGY2YX2aM7xCUFzGKUIWWdaBQFB+ILSLOxfrbpDSpNZteHaIpkK1AUqoXFIZBSLFS1KDlV2wBc52AtZVUVK4myGZXQg97p6mPS6TVoGm9kyVI90vcMCGHkQ8ea02tkS5K3BUtRpQgEim+VHvsYytfRp0jO0nAouAqniFQADs9KnsRyOY0dKpCiAZctmulms7ggADp0LDOIN4GxCwpXE1fECzABzSk2LFs4+Keq1LJ40JpBxTspwWX722X7GL09E9I15sqXOK1JUt7AOlgQk4SrYuMdhaMvTg1b1u6CHqBJF2fk92PaDaLxNen04eUhUu9DqI98hTlnPXIud4FIly1pK1TLzDwJCSeI2FskuOg7RP4Rtch+SRMBSoEqF2WCRUQ922vg+loB+AUHTMSAndlEXVYMXvc27xpL00xFaQUmoOASHNr4UDZ9nEZ8pZWADQFMWBLm13ywsHiY+0zN6uqynhYWlYCeIXDKISW2L3ALx2t09CxLUj2agHQpTuroVA3JIO+zbxcSlLmJB5WAYHJeoO5DgCCeKpWtKApiqWOAEh6TZTgl2YXPSLbejDHOPjktsydf4XQTWGJSVBQcjIdzkFzuN4rp5Ego96YFEEAKYpUptgLjJyMesN+IeJzCkYBZxSNwbbkHEW0WhpSma6FISpJ9WJtjuDzgWUR1PH0M7xDUFIEsqNKXKcXJBYEAX5AxGhm3AXwghgQQbM9ncZ+HaIT4iErUmlJBUokEBweYJuk8uUOaCUmagBASlScJSpRIFmUlRuVKU4Z3Ds7PDeKS2RzfgPqJUoKSoKqT7xCh7t2AJfnzO/SLeG+NlKVoSkCUTU4SUsp7KrAZw7B3scRla+WpBCiaeIAJ52LAhvK0AlaoqlgoWUKBZd9+bb4iYWmmjclLEwFaTSpIJZXJ7FmFr+bRja8OsUjiBqKGLFzdyT0HQ2h3VBQ0xmKKCpVqklNg+42LMO7QsrW1ABds7nN75tuIpIV0NJEuiZLWopqAITeygfdOzF2z1jJqSmhFFNZHELqH5SD5uPu7BmhSCS6mBLkqfDPlxdjCum8Ql0kTZRU44FXBBdyx3Dm4vFcGnCeaaqNnTJCpM6ZLUfbSzgt7gAwlmeyrtmMjUKKwlYKlnkpibWISnJv0gkqXLUylrmVMEoSksVEsGKmBHna0eiTPEmQlKUJUtAApfFrk2zCX0oHWzyxmn+13AP5dx1AMdGxNMtRJISkn8rkt51j5COjKr2za+4Tp5aUS1LQiWk2YgEKJ2pD4zb9ILopqFLHtCOIXFrki2LC79XLvGh4dITKlVzpYWsXuBR0SASKgLXLub8ow1ytMWCllKyVEMCU5JYUiwFh5ReSZGGRfUaiWiaTKAFQau4y7s+LQutExaij+0g2G5FTEnbp1gWiV7OcFJ/qoQQSFDhI3St9je2Y9QmdJWgGWDLBJcLuHU5LEKcczcZh8R89GF4dJQHUtQQhsqFT3/KLGw6Z7xrz1SFyHQ5KOVioEA3Ha+LRlq1iVzAmxIcoWXZybWL7Ab7w9O0QRUtr1XCSRjkMWcnnftE5IadA+FypbErUApLFKCKqgoBiFGwLtbytFvFK1reYsAKPukgi1kuQSPLEJLnTajLKkh7ggtSCWDn4sXYco9Bo/BZaaTOWtSkK947hj7oeweB4x2hyq6Ba3QmWhkTVpJQ6gkUpUh7dTcHFoxpcxN1KBWSaUjrbiChd7k3tcRq/6h9ks1SZiyUPXWKgCLMkkDZ9uVxCel1FCaSkJSolajSTUD+ZgwAazbQ014Bp+dF9Rp/6SVsmlThIqL2yW2bfa/WAS5CUMgpTUQyTWLE7lO/k/6H0ike9cIFjTlmtYbP8AM5iNXOlqr9kskZdY8wPWGmyGsehZUyYiutwNlOD0Jt1gWm8IWJZmTFhKVGqmoGq2XDub8t+8OfgFqUCBUGuHTcGxqU9LlyOeBGl+FVMlFJKEoSAQFuCwLOoi7Dk1yBjdri+wuSThnomBSEgrDBuFSXBNkt3Au7OGs20eKeHmXMCLrqYhTU9xYkOOh3iPDvD5oWhYISASUqUaRYXVsq4PcgwzrpykzEklKyDUKSXUHuARSSbbm8U4noWLya2FXoqhLVMnJllJBskFdgfdQ4cl88yY0fDNLo5a1qqmKLB1KILjP5XpTz367RmzdOpUsu4C7gKNRJFrqAAtZn+MN+xHsWUSDzDN3PNmZ7xi69I0iW2eanpM2bNnp90rDAWpF2DHHba3ONOR4UVAqm1izDhuDglRbiFoW/EJRM/plOCCA7KzYuSCOuYZl+IrCKUkDowNh1ybRedcIxSrYr4ikgJSVFSUk/5Xt71rOWbt0ZWW7KSCedIdgpxeq9QtDmrmlJZYdRIyB6nntsS584bUpSwkoUUJtckXJsAKWcY+sKqQqNvRn67hWmWsJ9lwhZSzkBrubVdfpaNrWeEnSSf6RlqSshZWSQs3BS21Ixbm/MxnBKKW4SVMpZNy/Ko35wWeqYgJKkroIFBSGBS/La2zXgeSeiXi7WUV4tUkJKUKSLgLSlYPJ0qBFoW08qVMmJqlykpe9KQl/dDMP+42HKG9YhK0glJSjNqUlQ5ofPUdYr4ZqJVLIExBzYKHC93Xh7ZfluYMm50PFYmpMk6dU1SVy5UsWa8qom4FKKCxsc3xa7xkyNBKmKSZkylSpy0GwTVKaWWQ4LzAqYlIG4/xJimo8dEtRTUQlLjdVQ4t3seMnuBtCWg00zU2QbJUVOSn+ngvmxt5t0jRZTZlw3sf0nhYlpWv2iaFhkOSCpSSARVSqkBRKDa5D4hfUeDgIS5IUCa0kJJliqaSy6kggezLuQMl+Uy9UwRTMVUhw6TS6SpyWBySS5N+uGSlz1JBoUp3uQO4FKtjxKZuZg5JsOLS7HJ3+nP6pK5yUgOpxhP9Uy0lyQ9747EmO1vhgkyhOlzVlQasm4S6EqSWY1Blhz/MZ2lCjMACpntT7pqN8lQerGSR5w7oqwr+uT7EApKQXChyTsN/0gy110GO+2aOh8U0fs01yk1Nfbz88x0PaL2CkJVLlygnYLTLqsWLul8gx0ZviPizI/1nNLpDlmFn/wCRjPkSUkoBSCDPCbge6VpdPbpHR0aY/wBjZrzEj8DKDZmKfySpvSMTxNR9nLubu/W+8dHRWHbFmROsbf8AH5iNfxVZ9mm5uA982GY6OjP1NvCBeGBwgncH/wA1xqa5REySBYUAN0BLCIjoyfZePv8A2IT0hlhrOq3/AHGFdPMNMwOW4bPbJ2jo6J+F59+B/H/r+y0o3HZUCnqIWkA2LuPMx0dG+Bjmei8OQFUBQBvvfJLxTWywFWAG9huz/O8dHRPg0yK66YSmWSSSEhiTcW2MLoSBLURY0kuOdr946Oh+DNdm17MESSQCTRcjmov6xTXJBM0EOBgbDsI6OjP9SL/SzyviSQmopDHhuLc4Z0HuJO/PfPOOjo0+J0ZYFJn+4r/E/wDkmFvDkAz2IDN9DHR0PDoefZ6CXLAXJYC6HNslheNLUH/00r/JX/6jo6OTM6fhdnn9ao1JD2/eFdIPeG1WPSOjo6V+Wgi5+/uRIQParsLIU3ThOI3vGEhOkFIpqUHaz8Qy2Y6OhZdYmeH5j/k8YFGhV/7fpDulHCo7mhzzsf1MRHRo/wAPv1IX4n/n/gbw73VHcAsd994JIVwJ/wAk/MR0dCx7IXRlSjbzPzMdHR0ZGp//2Q=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2" descr="data:image/jpeg;base64,/9j/4AAQSkZJRgABAQAAAQABAAD/2wCEAAkGBxQTEhUUExQWFhUXGRoaFxgYGBkaHRoYHBoaHBgYFxgcHSggGBolHhoaITEiJSkrLi4uGx8zODMsNygtLisBCgoKDg0OGxAQGywkHyQ0LCwsLCwsLCwsLCwsLCwsLCwsLCwsLCwsLCwsLCwsLCwsLCwsLCwsLCwsLCwsLCwsLP/AABEIAMIBAwMBIgACEQEDEQH/xAAbAAACAwEBAQAAAAAAAAAAAAADBAECBQAGB//EAD0QAAECBQIEAwYFAwMDBQAAAAECEQADEiExBEEiUWFxBYGREzKhscHwFELR4fEjUnIGM2IVgrIkQ2Oiwv/EABgBAAMBAQAAAAAAAAAAAAAAAAABAgME/8QAKhEAAwACAgECBAYDAAAAAAAAAAERAiESMUFR8AMTImEyM0JSccGBobH/2gAMAwEAAhEDEQA/APjiRaCNYd4pBFYEA4QkZjpox2+pjj9+kTP27Qn0OAjmJERFhEgTTw2giseUQRwntFhtFh5LSEhooFRw+AiFZiUNmp4abbWz829IeUj6+n3eMvw1VyPvH6gRqHf7szem/lEZFoVn+99/HrAJiKWhtdzzd/0+cL6gRImZ08B/KBCDahN4XMaENB5kw007Egnux/UwSaHCdrQuvaGJpuRsMQxoGcGJvEbeUXZx2+MAAyMdvrFmtHKixw0AAUZiUG8XlgMYrLzFAdNMdIAYxMwREoW84QHTciI/SL6iWQoAgxRRhgTFkpdx9vFHi6AyX5/Z+kIEDS5B++QjT0ukGTe2w+PXEZQj0GiQCgFwHwO2z+vpEAiy5KSc/KJiJkkE+8RExJR5wJiZmBFQfvpEtYRrTMkhx6xacMdhEAWiZ+E9vqYTKBRAESYhJ2hEsMmLffwiiPrFir5fSKXQ0cTiKnMXCopv99YS7Gxzw837/sY2DbG3yc/tGHprFJ6t6iNuW5SCX/gse2YjIpAJwYW+MBmS9znl973hlXunpfbl+8LlBCavvv8AOMwM/VpsIVVGhqhwlozyY1XRLCyEuU8gb9ossXMRJLB+f2YuC9udoaEiqE3iz4iiVXfrFjDKOZw/P7+sR+8SPdPf5/xEGEBRr9xFkWf78ojcdmioNzFCpMwxdBga7xyTCAvPU6orMMQvIjpxxDGS0FKuEDkIGzt5PFlNaAAQN4MJhBJBIAx9+cUl5v59omdMfp0jMXQ3N1bnPyjoQKft46GVSktJB6RyflEqiScH1imRCxRv127RacLJ7fUxcG2YieQQPP5wDFzEJjiY5MIkupTRULi1BIYXO0CmSFJLEfX5RSHRpCHD7GBlTOAHMM6IOnYNmF9Vkjr9bPErsZCZ3PvHpQTS3XHcftHl0y7x6KUXSLwsikWt0P8AJhcrcZHL9GgpBYduvQxUyhdtj9mMgFVy3B++hjMUkgtviNYjiHp9+cJlLzemfQReL8Ev0Az1cTDAYCCo/X5GAzpJqyCTe3XvBdOlveLWO4NsWDxQLsDU0E2gq9KzEmxvt8L3iqwkOxdvvyhjKn3Vfe8VAtFwABkMY72Za0AAVm4PSKnPeLzkm1jEU3hiIWYlIv6RExMWUWtuzP8ASAZdRDgDvFJqu8cE8QhuUgA2WAP7iglv0cOLH9kAP2Cgkk4dsjO9ngQuYvqFuzENmwbp3gUv55gXQEkwNaouTAli8SiPuWB7x0dTHQUOTKoXaOQXiqk84tINz1HxjRlUsFW++sEUHCSeo+MBCs8jBVqskcniQBlMUTF1GKQIkNLVeLmax3PT7zC4MHSgEWYfGGhh5BFziFJ3vHkTDCAxIy0VnSH4hvz5xK7GClqv57RtyB/TT8uxjGTJNjG1KwnsPnCyGWC/j9/KKrUSCe4+J/aGlLHs0sLh3YMbkEOd+kJJSTVcZ+/lGYFFAFWecBKbkHnnp/EXmoZjEgGx+R+2gTEdqPDE2KSVCwBF7X254ip0JCSVIIswsQ4cFr9XiFpYvd33Y+dh36Q3JmniFRAyzn+1R2xz9I0VNNGcJaVWCQev0+zEzdIkFvq3cnp+kaJmIOUqszlwTyAJblzPrFQJZUwCgH3YMQMO9xttByDiZa9M2H26/F4qrTkvftGyvSoUAPbUs7OnhvzuWvANRpCm1j5EEu2HHXnC5hxMg6ZYs9+kcPaC/wA40UyiMPkjIz0vEU229fX7/WL5EwUlLW9xzA6FrfMesDRMU4cYh4y7E56g/fSCBDl22c25ljjz+EKi0KyNcU8LBJwVMH7Es4/eJmTUk5dsP8XGIuZf3mKCQL/xBof2Kqliw6ffziqkNF12AbH3+pgcx/v5wwBG0CKoMZextFfZehhIiFD5x0XYfyYmGOAwl4iUSFDvHAtF0pvFBCKWKh1MXQi19sxaYzv0HrBLc2BiQhFIphWGkT6QoZqBB+kdLluxNn3+jc4B8QSJBIf76XeCS5bFvn8DDFQvZ8Xffnf+IuEHp3Iz2eCjiA+zvhvP1gmmTcg2fyYi4PzHnBky3y55tcMe29onSgX2tc8wSAbtYBw9ztaJbK4lQgf5Yv62zgtD1PCBuw+kKL2Ay9qe5uD5bc4bfPL7/eJYMGtThuWPOKadPGRyv87fL0iVWuBj5xTRr4zvYv5RD6Zm4QtD28oJSSGybn0BL+gimoJDNFUzGwW/jHSCaBo4B0vuGDN1+MF0ss3ALik74OH6ZgKLOXPNrD+YLo7m7senIg5e2GwX6RZSKKJLvc7O/wBtyJiVqYFJYEuC4uGNs7ZiNOnhXdwMC5zakXDbfpFkhQAchhcbsTgkNmz/APbDhYFTgMnNyQLX525N8DEXbIfkxdtuLvtF5ZZVIclrNd7Eny8oCFXBN+nXsMQxMvXvY9Ae4ft35mL6aUpZsyAPzE3fml7k/fWBquepvnbvkjpF1IBAu7cmBvsNmgCA5yS5JLnqT87vEgklnF+QAbswAEDTSM36G3yLt6vEma7FhvcHFhu12gYKFlhRcBi3NtusBBN8k+o7QacCm3Nje9iLMHLvBFTEpalrAgqBsX3DjhN28oKEFpqCBt1HLy2gd8Z59u97QVMpsgffPcCLzUggflbJfI2t8YdEUKByflvs/wB23ihQS17H7MMiQdyWYrcjIHIuQ/QcsxScXuSfTawuHYYEKjaFTpyOvUREOYsSl/8AL9I6CsOCECmIQoN+kHTLd25RKZbhgHPMF2G9hFEAGdt4bQ6SFAgfx1zmJUlmDDba7RaXL2JbO9mG/wBtCo0iGSfy8V9su220EEpW7/I9GHKKBTFwopOLEjlyu3nBU6kjGCxuM+efvrAM6umwsQcj7zneKgpFnfGzX65tmOUpySSVHna3IBzeJAxgG/P4B8+kIIG09NwXTY4GwGQPOF5MwgipRpxZ8NyJtmJuRmwtkk7N2tDErABJYObpZugL784B7KoFwRt1fn084YJyPTtBRK5FwrcsDjH30iuoKSoUWDcTvbYkk7OYjsGmDmp4Sn7eEZawlbYcN2hpayCeGw9e55CF5spycDPP9GaBYkQY1KLP984Bo1CojZt+3KCe8nZwwyL8jl4HpNMQq4Ddw3V4aWoVOh5ZQFBuQcc7XiiZTErOHy2er4G0TNmAhmud8ny35/CArWaXUBcW+V/gzvmApIMmQUhTAkWFQ32ve1j/ADFQhKMpqY5qIZRuOihj022HMQoNlmFn32JAfe8Naw+7UkAgOxBAq2e9xYXI3Y84VKgnYMpuJzYEj68r+kLTJjgBIptdu/TbGIYMwEkuq452JNnbZ/SKJ0qdzYB7225ux8v4pQlpiZlEM9t+Xm8NSOLl6Ac92wLRdCAl3As1zfOAxFzjpA1IDMCAc78XKKpMhI0blyQ+zs3q+bYu8RLlgEg3tb/LrUlja0WoUpNrAF7sGLXAc3OPSIUlTDiFths7Zidj6Dy5QUeJQTa9ncgM/wDxgSJzBSWKn5KLW34ctffn5ElJZsM5qJezF2t9DuIISCoqNxxXN7+t++bwrCpRWUlmdTDkxvfDZb6RUg5cK54v6kEnEGlgEsM3px3c35PjpHIkB+IgEZDBrF8jY+RY+cOg0CloVUBbzNhscYd7wVU4oLBJQoDiJKVOp9iRYdof8QnBQdHsxw8QCQMnbmz9/WEFqpJF1E4IPwcX6NCTBpiapyv7vj+0TBDpyblCn/xJ+MdF0zjBy5diWvtdvhv5QSUner9/2i0gVO4WW3AdvR2845enKeTm2XOb4DN1HrBQhyCp3Dnews+fvO8EUcXDk5YE3zlx6GAy0jDY7l/I29YaosCWAcjbDBrN+sJtUtJzQJUq446jy2N9zt5RK5ShYhmzY2/Tzgs4JawxdgLC9g+XPWJpZlAp2cX+/jBQ4gvZhNlZ3Zn+f8xU3zwjlxX+HlDctNSrJJ3HvFxud+7wKWge8kPexI4W8t/1tCoRltOSpgAw6t+gaL6mSZfCFXIB4eIYcM3T+IP+B3UtANmSxJvmzP0bP1pLlqWCzEnvj/L8o7naFdlcdApcs1JqqwLFwD5wfSTUOool2903Dk/2uS7Fxjp2jpEhQAAA4vdcA5HM4LkXH8GKqjQU3GCwd2BJZrCJbHGIaxNCqKF3YhLgljs4FzsYjTgFqgogHiSbE5Y2t9jMF/ELualElktksbsX++0NmUBNMtaKrJJFnuASAASCAxu+0DYn6gZxlqUClFFVmawbDG5Bv5tApmjcppUk7k9ezPnn/BE6ALUVClIu1RG2wAyWI+EG0+nLmkGZSLskABjulwGtzg5BroTElZFhkte3Zz94iV6QYUW/xUG7ZqKn3h7V6JSaVBLBT3YO39qVOT9YCnSKTdSUkHclOSArD3YF2F4fIcFpsoOxJBYHiOXFjYP5xMsBwlRKmLAIbO2QQTflBk6UZQu494EEOR/aX36ZeCy5rv8A7dt1JLq7M7m3TAhX0HGJqTY0qe+Wc72Lnd7vFU6RxYHncW7vgQ0onZKAL2CUi4wxUH3gA06+I2DZCQHbfhapvSGmLQBMvJIY2ANiA/MNcdP2i2nSsmpqmNrO/KzFt8t9IYpCnICWSC9JF7jIIy+14XSCVAh7CzMS2G5m/TygoQqtyabO1wxszX77WeIRLQLEhIYVcJeroCH+OIfTp1PUQUqGLMHGGIIgiy6yZsxQA3KXZRwHtaxuenmcoHEQCgwLKoDgMKRe2TuTeJTLlmpkkWqurDB2vuTfrbrDRnqp4VqoU4N1Je12bctgRmLe4t7xupwASzs+z7Z3aBMWSCSZRSCSGqD3Nm2Nixz845c2oMniYZLbPgDYv1zBp49mxPsVAtxJKFte/CC7f5DkzQZUio1PWouSL4G7DysIG/IJaFtJqQFBUywAZw2+w5ecbnhnhImNMlClCCzzL1PkUhrXHwjLmaYq94jDpQCSOfZz0ifx02WFIS4BAqt+cEAkNZ7Z5DpCYfwU10xAmLFLMohkswIN2sbPHQORpErFSlEKLuKSbuRneOgotAjOUE01ruRwk56sM/x5BUFNdiebv9fhDUprul/y1FzfDBt4DPlgHe7Ei3LptFjlJ08wm1IIx7xz0A3hqUiWLzEkOzAlvhvtFJy0lDhKgbAEMBi9s+d/LJKVJSkJUxKb9G75bHrEsaDzJqUgUJpB94lTCnsC7HkRFZutqpsk5KRSEpDnAL37n4vC5m1kZ7OwG9h0xDsnTos9RUXcFiL7l8P+lxmBzyCXoKrF8pq3S4I52KVNz5Ry5algcAcC9DJa9sgcVrndxzjQ/DIA4VyrX4ib7PYMOxN/jBZvh82UkqXSEqYksHAfNAcgZbaJpTM7R+FmYd1HcJAcdWYVX6xRctgxNN+jtzy3xh6WhQdKVEj8u5tcm2TjlcwLRyFLWoSwVFKCWSt3FtjkjLQVikK6bRLUXQK0j3gFOoNghIIJSebHG0Ko0yipSVJIIDipNz1FQtYehMNaHxBcoKSHBV75WwDFg4VkgC8cJjF0KUpRIqKRUFBv+WR0/SHQlKo0hIBrSFgAgpS1J5EAAggd8eoJMhQKv6h4iQSASSzM/Q39Bzi81ayhIKSC9zSXva7BvKNTw6RXKmJ92qxqQq4y4vbcOHiXnNspYeELaXTpa4NLsDkm9wlLG313gqJhlkpCW2G3kOhLZ5+UVmIVILBbJyl3IAa6diM7/rC01dqlpL/2gOG5hTMHuwv9ICeEoeWTUlYSCl3ClB7gcQyS43A+oiPE5ZLLKVBQtxAgOQVY3z2s1xaG06itANgkAJAIDJQCWAfNwm/1jtVUJcr2aipLTBzqNr3ZmpLfWBMfGISUkUgoBC7vu+7pu2+PTMD0kxyDNcPcpsHpwSbHc+TwxPUUNLmJNCuJJBuFcnb9cQPT+HLmLEpCfaKW5CWSFHcAVEVfDGIPsOFdckBPtNq2awKrWKTerz5QcFRAAUikFJFk1Bw1yOIBy3kO8X1nhkxAClygEINJ/qJsplOFUqLKNKuWDEjw+XORMWlKgpIFQFrndP7uLQa8kpeUT4dLlqVNE4j/AG1U1NYgilltY2HOEtMlIPFUCAWIFjyyGL47h4HppZUWNwk2qN2uzkN0/SJTKJYjDAcTJc8wSb73GIJ4KvkBLm8dSyojGbvytbli1hygsycqYSCqxcBI2/TmP5g/saikIQFFiFG9yN03IPJ8G8VnTUkgoUVFQDEcIwLd7eZDQqqOVCmn0+CASkVVKZRtuGxs1usWOkWpAWUmgKdPJwHApcs4Bbfu8FlTVG1ZSMtSk2ze4bGR9Yv/ANTVMlCVMU6U3Qb2IslIZsXZx6Na6Z8YV1spggmgmZxKYCoF7hzz2I6Rnld0gDiBxsz4DdIf0simYEzTQzgqyAWwQxfs+8W0smtBKlcQNibkbkNtfrBUgabJX4ZqQDbhZyrLPlg9VsQimaqotmwuQG6bDyg48QmhklTJfYkNf4juYtO0a5q60lIS7VqV6Odi0Nr1Fjk0LzNHOJf2aj1AP0jocGrnJ4QcW/3m+BUCPSOhVFTL2jNCzkmkbkAm9zgZJ784aVWAkH2g/MXqAKdiA7N1PWI0lSbDB95OXGWIfve3SG5y0hIuoE8LWcBgAA5xm/ItyissvQlJoRmB1MHZPJzYYcuH9WigkpCgpSiM4G4t1tm0aMjWy0KShSVEK3fGWsM+sPa9UsHAcZSeElNt2z35mE34Gl5FpC0NS17kMcno3uhm2c845XiHCUKpOyVEJ57mlyAeZeF/YgrABCSoF3CiE4c2BNxz5w74fqSkKSfZsUUkuCTi4qJJIwwDXwYlpDtB6dSUKYLIBNyAcdPsw3qdcAPzM2SolQIsKhh+w88Or4iCFSmCSlXNPdgQLPYmOWpsS7g2TSAArccR9BiJKoTQ6tclyQoVsRUFJUaS4ILd/SIRq6pvt5XCxCSQ4fe5LesTM1q1iqYZpILlLhIBLBLAZ5wbRyTNQqkkhJAYAJT/AMmuAVDOzv5wT1HXRHVgzVJuSuYTUB3LF/JLxOs0SUK4VqKgQOJgB5h3Itk7wxJdFRMxJWHqqAwH90/m9It4fMqIVNNacUJYH8vFUEh+TnltBsNUcmLCZBUme60lIoSHFLsQVsCcHz5vGHMm7MUuzOVMHLlg/q0OKkcRIlqTKc2AKyBu4c03e5LXy0XkyEKNQQsJA6MSb0sLAjlE6xRVbYRGoBEtKvZKCU0ngpdxaqi6iwsc2HO+YsUm6U0YsT73Ylw7bWjQ1KkIZKLKLkMFMWyzu+Xs23KBq06AkhXCVORUC1w4dsZDWwRtAmwaVL6UoUgpACF7qU7BIuXHJwM8zyixlJSOCc6WaWplIY5Lgk5LlicEnMKjRqQErUQygSPzVOLFmNiSCCe8ParTsQZrIJYJCq0kZewSw8+UNsSXkXlK9o1K0IUHd3Yhg5Sw3IPD6bNsf6MSlOt06lTZXBMdSisYpI7B+74jC1KUsk0lmDl3tzZ2AI6bZhrRakKV7rkJD8QS7BveVc9AXbYCHfImtQ2v9PaanxRSp3sxpVztQVKmU+zV/uFBClcPvFLEb7xseEI0o/CpUJCUr0a1TVK9kCZ2E1IBYzMcznrGChRmIeakGWkAAE0lNLgUABib9nwYxdPpFAMgljZJsoPz5pvk0iL5eqM3jfJ7H8Jo1zAJSZLnQS1S0/0Q+or/AKoWtSTL9vSwpUOZawId8IGjV7ELRp0yzq5roqlLSmSZKikLWr/263AOCWAs0eEm6BZBckqYFTs1/wC0jPl8IY8O8PK5qkKXKZQf+o5KtmCbEDqemWifmIr5bh7XwHQ6ZMrTGedKqYPxAmXknYmSVno1IA/uG2fPeI6SSjQ6dSJcta1Sk1TKkJmI1AW6mQE1qBHCACE0h9njH1/gSpK1KpMvmUErdLi5qULZ+xGOdLWphUC1gLvycO4cPDtQuMZ7H/SGjk1Slan8Mr2wmqIX7EkAS6UJXV7p9oLJe7940fCtFovwkpxplzjpNS5aSHnAj2daTxGYwFO7BTx8/wBHMSXJ4svUwcdT0+D9YtqUBKgEBNByynYtdqh1PoYpa0Q97PSf6gmol6SWvTytMszJUsqWRLVNRqWWJyVILrJqUSygUpZLYjcWdL/1DVyiNMJB0ylSikSrzDKle6pmWqutg+arR858RSDNCpcupKUpcl7k/wBxBycZ/bR0ujWSlMoJdKSaycFgGS7lifg8JtLscbPYeFaHT6ROoKVSNWpC5S2WuXLSZJQawFLqRWk+8UkkBrh2ih0uiOhl/wCwFHSLNajKq9slaTLClBphnFDsGvcqFo+fTp6kqAU+QSGs+QMx0qWVkS1uxVYgPw7gDm33ydFxAfizsU+Y/eOj1KddRwo9mED3Q6hbazx0R8xGvy2edVqVPsm6akNS4vct3Z+sNzEordKnAGDcg82f7vESpqqQhTHZnYnbiIdi17QSdKdiVMBgqtdmyMnvzh9sE9F5bJKfZKLtdVkuSSCWb3R2cx2p0aiSEFU1JAUtRzkB35OYpPWijgFwWqDX3ZgAVPu9oa8O1wRWlabzEWLEBgynN82tb5wnpULdAdDLcrUZvCgEDjST0pDghm7WhzT+GpnpS6kIVSVVUkki/vGwF9yHEK6+bfZmZwHIANgf3H6QU6BgUEJmGygyKqQoA5Zw4bkPnC+5X2LSZKpQClBMxMskBILi6hdRB4mewffrZIzlqWsy0qpJPCkMADsSLkdN4LqSqoukFIPC6sMMU3DxPhpUokFwkjGGAd74Bx8Od2miXi/JZWklrWEqUEe+pLpUQ5wFcQoDOB8t4YR4epKQlC/aXBCZbqJPSkkWffm3aNeQopFiABbY2wDw4B3dyIJpPEDpqhLAFaWcEF9yxH5wCWFsbxLcWhrG7E9R4cETLBRZuEgWL5JLtnDQ3o9DNmKVRSAwLuevvKY4x15Rbw+TMKqmUtLsyv7zdzfit8bZh/UypmlWtJUkO1JJUAcGmzgZJuPWB5+BrDyFm+3QEJTNQNjTu5LU2NWYy9SpQNb1Lf8A3AHDgOUuEhIPbzjtQuscIwopBJA5KI4RbfaB+IT9OSEIUaEpDkA8Sh+YJtQCfO8SsV5KbYslImNUFKYKpCUu1RDl3Hx3PaGzJlFCq5iqypkj3uoqUXqvsAP0LpkAoaUEImC4UVEkgf3OGYh7GAD2q1S5ZABIJUT7oIqKQWwDYdz6VKRZ2WTJWkJUXsPdAOb0lPQgvjEHmTStYqUF2biDYOCncgXDG7cyxsoTBNCFJyfeAIQcOoKLWBsT3idQtaSSGUBYvlx+Ybs33mBxErJvKQS1koII9nSopLhlWvbiBNnsL/SAS5RUukoYAmpNQLMW5m2LnmeUMS5SpiwEuyjYsAHy4JyM7xaUoFYQqWVKSCLi+LMA52OAT1hv1QV9MtrFhMun2lJb3VtjFlYfIIeFHKkolsXY54QQwe58sQx+MSpaXQ6ke4FYFruDYKHJncAwKTpallwBcMgCkXe6iLJDB3G+cxJS8wJo3ErgoUMsBxXzbAZjnZO0DXLE1UsTGpcvU5ADglwctwh+3O7Pi+jTLCLppVwuFC2TVa5SBk9oDopCZIWFgkKSwUgixKtgdza7YfzTU2UnVBWcTLBAmFYVl6iEmpQpS/5SOLnaKDTKcrQmgACzk3AAN7kPm/PsI9Bp9LpTpxNXMMuYyhSSKlKSVMyTizOe2YxapinShamKsAKJKzsUpPC4BYFsG2TD5MXEDOlp9kKqgWU5KSQXPCHwLOfhGekkMikE7PsBjPf0jdmpm0FISlApuEBlLINyyXBX8SMvCXhssFypIBDMSFCoZUFc7tcRd0THdD3hXg0paQpailLORUWA5hvqYhCUSiv2a1cLgJocK3BKgbHIYjrYQfR6YypSpilJ9mkEgG5J3p5dM9oX0sr25Uiv+mkuCqwJdwafzPfNrdoyrafLo0aSy+kz9SuubMChxONgC4yCWykBntjpCc/VOTUEqIJBVkKw5BwfKPRTvBFGoImS1KA90kJJ5tZilmGbecJauUJIPtJCkKVgEpptu4Js9+d41waa0Y5JpmOhExrJV/8Ab6R0aaf9QgBqBb/5D9QTHRVy/aL6f3Grp/CUJl0lZS+EggMNiT1684x/DZAUpQVMCAnJKgUqAzY5fD9IJJLoC1TUk3JdWegS3cdmh2T4WikrIVTkAFiXLdwH84zWTV2a8djPhh08ua9SbuA4LAEuSC2MehhLX6Nap6lS7pqJSWF03wnscWs8CE5lGVKSsqUtk4cbXYOrvnEb8zw8ol/1VIAS5Kcnm7Jt0sXhcklSuD/gyVGanhUFocPYJsbuUkm4xjmYr4X40qT7pB4QT7SpY3U4Awbs8aeh8L9ugGXMUFOeFRJCSGZVw97C3TlGBptBNVPMtXCZecbC6S5DC+e3SH9LI2hrUeIL1ExUwtUEbBVkJGWc7k9O0d+HCkJNSQoNUxUwc0vmw+xyg6pQlpmgo41JYKNk3vl2NsMNu8KyvD6QStwGFiPyqwS4s7QUph9bJMtXGriFg4YMAKWAbPOAICpjAqShKfeJqAS42a7dusaUjUzV8SZqCoAAKpc0i3EGY2YX2aM7xCUFzGKUIWWdaBQFB+ILSLOxfrbpDSpNZteHaIpkK1AUqoXFIZBSLFS1KDlV2wBc52AtZVUVK4myGZXQg97p6mPS6TVoGm9kyVI90vcMCGHkQ8ea02tkS5K3BUtRpQgEim+VHvsYytfRp0jO0nAouAqniFQADs9KnsRyOY0dKpCiAZctmulms7ggADp0LDOIN4GxCwpXE1fECzABzSk2LFs4+Keq1LJ40JpBxTspwWX722X7GL09E9I15sqXOK1JUt7AOlgQk4SrYuMdhaMvTg1b1u6CHqBJF2fk92PaDaLxNen04eUhUu9DqI98hTlnPXIud4FIly1pK1TLzDwJCSeI2FskuOg7RP4Rtch+SRMBSoEqF2WCRUQ922vg+loB+AUHTMSAndlEXVYMXvc27xpL00xFaQUmoOASHNr4UDZ9nEZ8pZWADQFMWBLm13ywsHiY+0zN6uqynhYWlYCeIXDKISW2L3ALx2t09CxLUj2agHQpTuroVA3JIO+zbxcSlLmJB5WAYHJeoO5DgCCeKpWtKApiqWOAEh6TZTgl2YXPSLbejDHOPjktsydf4XQTWGJSVBQcjIdzkFzuN4rp5Ego96YFEEAKYpUptgLjJyMesN+IeJzCkYBZxSNwbbkHEW0WhpSma6FISpJ9WJtjuDzgWUR1PH0M7xDUFIEsqNKXKcXJBYEAX5AxGhm3AXwghgQQbM9ncZ+HaIT4iErUmlJBUokEBweYJuk8uUOaCUmagBASlScJSpRIFmUlRuVKU4Z3Ds7PDeKS2RzfgPqJUoKSoKqT7xCh7t2AJfnzO/SLeG+NlKVoSkCUTU4SUsp7KrAZw7B3scRla+WpBCiaeIAJ52LAhvK0AlaoqlgoWUKBZd9+bb4iYWmmjclLEwFaTSpIJZXJ7FmFr+bRja8OsUjiBqKGLFzdyT0HQ2h3VBQ0xmKKCpVqklNg+42LMO7QsrW1ABds7nN75tuIpIV0NJEuiZLWopqAITeygfdOzF2z1jJqSmhFFNZHELqH5SD5uPu7BmhSCS6mBLkqfDPlxdjCum8Ql0kTZRU44FXBBdyx3Dm4vFcGnCeaaqNnTJCpM6ZLUfbSzgt7gAwlmeyrtmMjUKKwlYKlnkpibWISnJv0gkqXLUylrmVMEoSksVEsGKmBHna0eiTPEmQlKUJUtAApfFrk2zCX0oHWzyxmn+13AP5dx1AMdGxNMtRJISkn8rkt51j5COjKr2za+4Tp5aUS1LQiWk2YgEKJ2pD4zb9ILopqFLHtCOIXFrki2LC79XLvGh4dITKlVzpYWsXuBR0SASKgLXLub8ow1ytMWCllKyVEMCU5JYUiwFh5ReSZGGRfUaiWiaTKAFQau4y7s+LQutExaij+0g2G5FTEnbp1gWiV7OcFJ/qoQQSFDhI3St9je2Y9QmdJWgGWDLBJcLuHU5LEKcczcZh8R89GF4dJQHUtQQhsqFT3/KLGw6Z7xrz1SFyHQ5KOVioEA3Ha+LRlq1iVzAmxIcoWXZybWL7Ab7w9O0QRUtr1XCSRjkMWcnnftE5IadA+FypbErUApLFKCKqgoBiFGwLtbytFvFK1reYsAKPukgi1kuQSPLEJLnTajLKkh7ggtSCWDn4sXYco9Bo/BZaaTOWtSkK947hj7oeweB4x2hyq6Ba3QmWhkTVpJQ6gkUpUh7dTcHFoxpcxN1KBWSaUjrbiChd7k3tcRq/6h9ks1SZiyUPXWKgCLMkkDZ9uVxCel1FCaSkJSolajSTUD+ZgwAazbQ014Bp+dF9Rp/6SVsmlThIqL2yW2bfa/WAS5CUMgpTUQyTWLE7lO/k/6H0ike9cIFjTlmtYbP8AM5iNXOlqr9kskZdY8wPWGmyGsehZUyYiutwNlOD0Jt1gWm8IWJZmTFhKVGqmoGq2XDub8t+8OfgFqUCBUGuHTcGxqU9LlyOeBGl+FVMlFJKEoSAQFuCwLOoi7Dk1yBjdri+wuSThnomBSEgrDBuFSXBNkt3Au7OGs20eKeHmXMCLrqYhTU9xYkOOh3iPDvD5oWhYISASUqUaRYXVsq4PcgwzrpykzEklKyDUKSXUHuARSSbbm8U4noWLya2FXoqhLVMnJllJBskFdgfdQ4cl88yY0fDNLo5a1qqmKLB1KILjP5XpTz367RmzdOpUsu4C7gKNRJFrqAAtZn+MN+xHsWUSDzDN3PNmZ7xi69I0iW2eanpM2bNnp90rDAWpF2DHHba3ONOR4UVAqm1izDhuDglRbiFoW/EJRM/plOCCA7KzYuSCOuYZl+IrCKUkDowNh1ybRedcIxSrYr4ikgJSVFSUk/5Xt71rOWbt0ZWW7KSCedIdgpxeq9QtDmrmlJZYdRIyB6nntsS584bUpSwkoUUJtckXJsAKWcY+sKqQqNvRn67hWmWsJ9lwhZSzkBrubVdfpaNrWeEnSSf6RlqSshZWSQs3BS21Ixbm/MxnBKKW4SVMpZNy/Ko35wWeqYgJKkroIFBSGBS/La2zXgeSeiXi7WUV4tUkJKUKSLgLSlYPJ0qBFoW08qVMmJqlykpe9KQl/dDMP+42HKG9YhK0glJSjNqUlQ5ofPUdYr4ZqJVLIExBzYKHC93Xh7ZfluYMm50PFYmpMk6dU1SVy5UsWa8qom4FKKCxsc3xa7xkyNBKmKSZkylSpy0GwTVKaWWQ4LzAqYlIG4/xJimo8dEtRTUQlLjdVQ4t3seMnuBtCWg00zU2QbJUVOSn+ngvmxt5t0jRZTZlw3sf0nhYlpWv2iaFhkOSCpSSARVSqkBRKDa5D4hfUeDgIS5IUCa0kJJliqaSy6kggezLuQMl+Uy9UwRTMVUhw6TS6SpyWBySS5N+uGSlz1JBoUp3uQO4FKtjxKZuZg5JsOLS7HJ3+nP6pK5yUgOpxhP9Uy0lyQ9747EmO1vhgkyhOlzVlQasm4S6EqSWY1Blhz/MZ2lCjMACpntT7pqN8lQerGSR5w7oqwr+uT7EApKQXChyTsN/0gy110GO+2aOh8U0fs01yk1Nfbz88x0PaL2CkJVLlygnYLTLqsWLul8gx0ZviPizI/1nNLpDlmFn/wCRjPkSUkoBSCDPCbge6VpdPbpHR0aY/wBjZrzEj8DKDZmKfySpvSMTxNR9nLubu/W+8dHRWHbFmROsbf8AH5iNfxVZ9mm5uA982GY6OjP1NvCBeGBwgncH/wA1xqa5REySBYUAN0BLCIjoyfZePv8A2IT0hlhrOq3/AHGFdPMNMwOW4bPbJ2jo6J+F59+B/H/r+y0o3HZUCnqIWkA2LuPMx0dG+Bjmei8OQFUBQBvvfJLxTWywFWAG9huz/O8dHRPg0yK66YSmWSSSEhiTcW2MLoSBLURY0kuOdr946Oh+DNdm17MESSQCTRcjmov6xTXJBM0EOBgbDsI6OjP9SL/SzyviSQmopDHhuLc4Z0HuJO/PfPOOjo0+J0ZYFJn+4r/E/wDkmFvDkAz2IDN9DHR0PDoefZ6CXLAXJYC6HNslheNLUH/00r/JX/6jo6OTM6fhdnn9ao1JD2/eFdIPeG1WPSOjo6V+Wgi5+/uRIQParsLIU3ThOI3vGEhOkFIpqUHaz8Qy2Y6OhZdYmeH5j/k8YFGhV/7fpDulHCo7mhzzsf1MRHRo/wAPv1IX4n/n/gbw73VHcAsd994JIVwJ/wAk/MR0dCx7IXRlSjbzPzMdHR0ZGp//2Q==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765175" y="3360298"/>
            <a:ext cx="13021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Ржавление железа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839372" y="3362097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Скисание молока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716015" y="3362097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Гниение листьев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6948264" y="3362097"/>
            <a:ext cx="14159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Процесс </a:t>
            </a:r>
          </a:p>
          <a:p>
            <a:pPr algn="ctr"/>
            <a:r>
              <a:rPr lang="ru-RU" dirty="0" smtClean="0"/>
              <a:t>фотосинтеза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8633" y="997581"/>
            <a:ext cx="1958666" cy="236451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185575"/>
            <a:ext cx="1332148" cy="133214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7115" y="1927893"/>
            <a:ext cx="1296144" cy="1140607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0836" y="1095928"/>
            <a:ext cx="1165225" cy="2103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559" y="1320630"/>
            <a:ext cx="1868393" cy="1868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734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899592" y="1131590"/>
            <a:ext cx="30243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Признаки химических реакций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584159" y="412901"/>
            <a:ext cx="2314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ru-RU" dirty="0" smtClean="0"/>
              <a:t>Выпадение осадка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572000" y="1142301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ru-RU" dirty="0" smtClean="0"/>
              <a:t>Выделение газа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572000" y="1851670"/>
            <a:ext cx="22545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ru-RU" dirty="0" smtClean="0"/>
              <a:t>Появление запаха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571791" y="2571750"/>
            <a:ext cx="4118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ru-RU" dirty="0" smtClean="0"/>
              <a:t>Выделение или поглощение теплоты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575276" y="3296602"/>
            <a:ext cx="21293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ru-RU" dirty="0" smtClean="0"/>
              <a:t>Появление света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571791" y="4011910"/>
            <a:ext cx="26521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ru-RU" dirty="0" smtClean="0"/>
              <a:t>Изменение цвета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0735" y="2910029"/>
            <a:ext cx="566315" cy="933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43"/>
          <a:stretch/>
        </p:blipFill>
        <p:spPr>
          <a:xfrm>
            <a:off x="6900804" y="1017020"/>
            <a:ext cx="414207" cy="65858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8083" y="382516"/>
            <a:ext cx="439340" cy="759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5462" y="1693064"/>
            <a:ext cx="865510" cy="865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3037" y="3110705"/>
            <a:ext cx="1566857" cy="1564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906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  <p:bldP spid="5" grpId="0"/>
      <p:bldP spid="6" grpId="0"/>
      <p:bldP spid="8" grpId="0"/>
      <p:bldP spid="9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03648" y="412885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Реакция никеля с соляной кислотой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02070" y="4011910"/>
            <a:ext cx="38193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Признак реакции – изменение цвета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470666" y="412882"/>
            <a:ext cx="2520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Сульфид </a:t>
            </a:r>
            <a:r>
              <a:rPr lang="ru-RU" b="1" smtClean="0"/>
              <a:t>натрия </a:t>
            </a:r>
            <a:r>
              <a:rPr lang="ru-RU" b="1" smtClean="0"/>
              <a:t>с </a:t>
            </a:r>
            <a:r>
              <a:rPr lang="ru-RU" b="1" dirty="0" smtClean="0"/>
              <a:t>соляной кислотой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860032" y="4024214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Признак реакции – появление запаха</a:t>
            </a:r>
            <a:endParaRPr lang="ru-RU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131590"/>
            <a:ext cx="1066219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6741" y="1131590"/>
            <a:ext cx="2556284" cy="2556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2891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402218"/>
            <a:ext cx="22225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/>
              <a:t>Йодид калия с </a:t>
            </a:r>
          </a:p>
          <a:p>
            <a:pPr algn="ctr"/>
            <a:r>
              <a:rPr lang="ru-RU" b="1" dirty="0" smtClean="0"/>
              <a:t>нитратом свинца (</a:t>
            </a:r>
            <a:r>
              <a:rPr lang="en-US" b="1" dirty="0" smtClean="0"/>
              <a:t>II</a:t>
            </a:r>
            <a:r>
              <a:rPr lang="ru-RU" b="1" dirty="0" smtClean="0"/>
              <a:t>)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58698" y="3606220"/>
            <a:ext cx="3946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Признак реакции – выпадение осадка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792918" y="402782"/>
            <a:ext cx="18549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/>
              <a:t>Кусочек мела в </a:t>
            </a:r>
          </a:p>
          <a:p>
            <a:pPr algn="ctr"/>
            <a:r>
              <a:rPr lang="ru-RU" b="1" dirty="0" smtClean="0"/>
              <a:t>соляной кислоте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881521" y="3600490"/>
            <a:ext cx="3669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Признак реакции – выделение газа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0356" y="1419622"/>
            <a:ext cx="1101148" cy="1918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6745" y="1840233"/>
            <a:ext cx="1947276" cy="1463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5433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376376"/>
            <a:ext cx="21595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/>
              <a:t>Железный гвоздь с </a:t>
            </a:r>
          </a:p>
          <a:p>
            <a:pPr algn="ctr"/>
            <a:r>
              <a:rPr lang="ru-RU" b="1" dirty="0" smtClean="0"/>
              <a:t>соляной кислотой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03211" y="3867894"/>
            <a:ext cx="381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Признак реакции – выделение газа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148064" y="380372"/>
            <a:ext cx="31384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/>
              <a:t>Раствор медного купороса со</a:t>
            </a:r>
          </a:p>
          <a:p>
            <a:pPr algn="ctr"/>
            <a:r>
              <a:rPr lang="ru-RU" b="1" dirty="0" smtClean="0"/>
              <a:t>щелочью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744204" y="3867894"/>
            <a:ext cx="3946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Признак реакции – выпадение осадка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4827" y="1131590"/>
            <a:ext cx="1053192" cy="2412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5969" y="1148939"/>
            <a:ext cx="2822678" cy="2822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5017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572000" y="0"/>
            <a:ext cx="4572000" cy="5135563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AutoShape 2" descr="http://dl.schoolnet.by:81/file.php/61/1/Topic_d9820f736d78408c6c91736652b34b11/Theme_e2da40b23394c275dbf5d1224d9e57fe/images/theory_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5364088" y="441228"/>
                <a:ext cx="2736304" cy="6641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 smtClean="0"/>
                  <a:t>Fe + S </a:t>
                </a:r>
                <a14:m>
                  <m:oMath xmlns:m="http://schemas.openxmlformats.org/officeDocument/2006/math">
                    <m:groupChr>
                      <m:groupChrPr>
                        <m:chr m:val="→"/>
                        <m:vertJc m:val="bot"/>
                        <m:ctrlPr>
                          <a:rPr lang="en-US" sz="2800" b="1" i="1" smtClean="0">
                            <a:latin typeface="Cambria Math"/>
                          </a:rPr>
                        </m:ctrlPr>
                      </m:groupChrPr>
                      <m:e>
                        <m:r>
                          <m:rPr>
                            <m:brk m:alnAt="2"/>
                          </m:rPr>
                          <a:rPr lang="en-US" sz="2800" b="1" i="1" smtClean="0">
                            <a:latin typeface="Cambria Math"/>
                          </a:rPr>
                          <m:t>𝒕</m:t>
                        </m:r>
                      </m:e>
                    </m:groupChr>
                    <m:r>
                      <a:rPr lang="en-US" sz="2800" b="1" i="0" smtClean="0">
                        <a:latin typeface="Cambria Math"/>
                      </a:rPr>
                      <m:t> </m:t>
                    </m:r>
                  </m:oMath>
                </a14:m>
                <a:r>
                  <a:rPr lang="en-US" sz="2800" b="1" dirty="0" err="1" smtClean="0"/>
                  <a:t>FeS</a:t>
                </a:r>
                <a:r>
                  <a:rPr lang="en-US" sz="2800" b="1" dirty="0" smtClean="0"/>
                  <a:t> + Q</a:t>
                </a:r>
                <a:endParaRPr lang="ru-RU" sz="2800" b="1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4088" y="441228"/>
                <a:ext cx="2736304" cy="664156"/>
              </a:xfrm>
              <a:prstGeom prst="rect">
                <a:avLst/>
              </a:prstGeom>
              <a:blipFill rotWithShape="1">
                <a:blip r:embed="rId4"/>
                <a:stretch>
                  <a:fillRect l="-4677" b="-2568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6264188" y="1553969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/>
              <a:t>FeS</a:t>
            </a:r>
            <a:endParaRPr lang="ru-RU" sz="3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258652" y="2567247"/>
            <a:ext cx="319869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ru-RU" dirty="0" smtClean="0"/>
              <a:t>Серого цвета</a:t>
            </a:r>
          </a:p>
          <a:p>
            <a:pPr marL="285750" indent="-285750">
              <a:buFont typeface="Wingdings" pitchFamily="2" charset="2"/>
              <a:buChar char="Ø"/>
            </a:pPr>
            <a:endParaRPr lang="ru-RU" dirty="0" smtClean="0"/>
          </a:p>
          <a:p>
            <a:pPr marL="285750" indent="-285750">
              <a:buFont typeface="Wingdings" pitchFamily="2" charset="2"/>
              <a:buChar char="Ø"/>
            </a:pPr>
            <a:r>
              <a:rPr lang="ru-RU" dirty="0" smtClean="0"/>
              <a:t>Тонет в воде</a:t>
            </a:r>
          </a:p>
          <a:p>
            <a:pPr marL="285750" indent="-285750">
              <a:buFont typeface="Wingdings" pitchFamily="2" charset="2"/>
              <a:buChar char="Ø"/>
            </a:pPr>
            <a:endParaRPr lang="ru-RU" dirty="0" smtClean="0"/>
          </a:p>
          <a:p>
            <a:pPr marL="285750" indent="-285750">
              <a:buFont typeface="Wingdings" pitchFamily="2" charset="2"/>
              <a:buChar char="Ø"/>
            </a:pPr>
            <a:r>
              <a:rPr lang="ru-RU" dirty="0" smtClean="0"/>
              <a:t>Не притягивается магнитом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44431"/>
            <a:ext cx="3498582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086" y="2606451"/>
            <a:ext cx="3118858" cy="2006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2922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  <p:bldP spid="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9564" y="411510"/>
            <a:ext cx="17626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Горение серы </a:t>
            </a:r>
            <a:endParaRPr lang="ru-RU" sz="2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592886" y="410604"/>
            <a:ext cx="19582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Горение магния</a:t>
            </a:r>
            <a:endParaRPr lang="ru-RU" sz="2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383049" y="409698"/>
            <a:ext cx="21409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Горение фосфора</a:t>
            </a:r>
            <a:endParaRPr lang="ru-RU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09041" y="3347072"/>
            <a:ext cx="16873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Образуется </a:t>
            </a:r>
          </a:p>
          <a:p>
            <a:pPr algn="ctr"/>
            <a:r>
              <a:rPr lang="ru-RU" dirty="0" smtClean="0"/>
              <a:t>оксид серы (</a:t>
            </a:r>
            <a:r>
              <a:rPr lang="en-US" dirty="0" smtClean="0"/>
              <a:t>IV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812465" y="3343474"/>
            <a:ext cx="15190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Образуется </a:t>
            </a:r>
          </a:p>
          <a:p>
            <a:pPr algn="ctr"/>
            <a:r>
              <a:rPr lang="ru-RU" dirty="0" smtClean="0"/>
              <a:t>оксид магния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461015" y="3298766"/>
            <a:ext cx="19850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Образуется </a:t>
            </a:r>
          </a:p>
          <a:p>
            <a:pPr algn="ctr"/>
            <a:r>
              <a:rPr lang="ru-RU" dirty="0" smtClean="0"/>
              <a:t>оксид фосфора (</a:t>
            </a:r>
            <a:r>
              <a:rPr lang="en-US" dirty="0" smtClean="0"/>
              <a:t>V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0183" y="1184660"/>
            <a:ext cx="2203634" cy="2092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230" y="1412466"/>
            <a:ext cx="1931008" cy="1931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184660"/>
            <a:ext cx="1010543" cy="2114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7359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339502"/>
            <a:ext cx="41764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Реакции горения </a:t>
            </a:r>
            <a:r>
              <a:rPr lang="ru-RU" sz="2000" b="1" dirty="0" smtClean="0"/>
              <a:t>– это реакции, протекающие с выделением </a:t>
            </a:r>
          </a:p>
          <a:p>
            <a:r>
              <a:rPr lang="ru-RU" sz="2000" b="1" dirty="0" smtClean="0"/>
              <a:t>тепла и света </a:t>
            </a:r>
            <a:endParaRPr lang="ru-RU" sz="2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1600" y="1811020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Выделяется теплота</a:t>
            </a:r>
            <a:endParaRPr lang="ru-RU" dirty="0"/>
          </a:p>
        </p:txBody>
      </p:sp>
      <p:sp>
        <p:nvSpPr>
          <p:cNvPr id="5" name="Стрелка вправо 4"/>
          <p:cNvSpPr/>
          <p:nvPr/>
        </p:nvSpPr>
        <p:spPr>
          <a:xfrm>
            <a:off x="539552" y="1995686"/>
            <a:ext cx="3312368" cy="792088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Экзотермические (</a:t>
            </a:r>
            <a:r>
              <a:rPr lang="en-US" dirty="0" smtClean="0"/>
              <a:t>+Q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6" name="Стрелка влево 5"/>
          <p:cNvSpPr/>
          <p:nvPr/>
        </p:nvSpPr>
        <p:spPr>
          <a:xfrm>
            <a:off x="513493" y="3579862"/>
            <a:ext cx="3312368" cy="792088"/>
          </a:xfrm>
          <a:prstGeom prst="lef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Эндотермические (</a:t>
            </a:r>
            <a:r>
              <a:rPr lang="en-US" dirty="0" smtClean="0"/>
              <a:t>-Q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990148" y="3395196"/>
            <a:ext cx="22671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Поглощается теплота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566" l="0" r="99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049176"/>
            <a:ext cx="1297595" cy="1161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34" b="100000" l="0" r="99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743" y="847333"/>
            <a:ext cx="1648866" cy="1594040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9656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024843"/>
            <a:ext cx="1351978" cy="1209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Группа 9"/>
          <p:cNvGrpSpPr/>
          <p:nvPr/>
        </p:nvGrpSpPr>
        <p:grpSpPr>
          <a:xfrm>
            <a:off x="5508104" y="3267402"/>
            <a:ext cx="3170434" cy="497125"/>
            <a:chOff x="5508104" y="3267402"/>
            <a:chExt cx="3170434" cy="497125"/>
          </a:xfrm>
        </p:grpSpPr>
        <p:sp>
          <p:nvSpPr>
            <p:cNvPr id="9" name="TextBox 8"/>
            <p:cNvSpPr txBox="1"/>
            <p:nvPr/>
          </p:nvSpPr>
          <p:spPr>
            <a:xfrm>
              <a:off x="5508104" y="3302862"/>
              <a:ext cx="31704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/>
                <a:t>2HgO = 2Hg + O</a:t>
              </a:r>
              <a:r>
                <a:rPr lang="en-US" sz="2400" b="1" baseline="-25000" dirty="0" smtClean="0"/>
                <a:t>2</a:t>
              </a:r>
              <a:r>
                <a:rPr lang="en-US" sz="2400" b="1" dirty="0" smtClean="0"/>
                <a:t> - Q</a:t>
              </a:r>
              <a:endParaRPr lang="ru-RU" sz="2400" b="1" dirty="0"/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0192" y="3267402"/>
              <a:ext cx="244475" cy="2555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737073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 animBg="1"/>
      <p:bldP spid="6" grpId="0" animBg="1"/>
      <p:bldP spid="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</TotalTime>
  <Words>241</Words>
  <Application>Microsoft Office PowerPoint</Application>
  <PresentationFormat>Экран (16:9)</PresentationFormat>
  <Paragraphs>66</Paragraphs>
  <Slides>12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24</dc:title>
  <dc:creator>user</dc:creator>
  <cp:lastModifiedBy>user</cp:lastModifiedBy>
  <cp:revision>39</cp:revision>
  <dcterms:created xsi:type="dcterms:W3CDTF">2013-12-04T17:11:58Z</dcterms:created>
  <dcterms:modified xsi:type="dcterms:W3CDTF">2013-12-24T14:51:19Z</dcterms:modified>
</cp:coreProperties>
</file>